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66"/>
  </p:notesMasterIdLst>
  <p:sldIdLst>
    <p:sldId id="402" r:id="rId2"/>
    <p:sldId id="283" r:id="rId3"/>
    <p:sldId id="284" r:id="rId4"/>
    <p:sldId id="259" r:id="rId5"/>
    <p:sldId id="290" r:id="rId6"/>
    <p:sldId id="403" r:id="rId7"/>
    <p:sldId id="427" r:id="rId8"/>
    <p:sldId id="428" r:id="rId9"/>
    <p:sldId id="429" r:id="rId10"/>
    <p:sldId id="426" r:id="rId11"/>
    <p:sldId id="432" r:id="rId12"/>
    <p:sldId id="410" r:id="rId13"/>
    <p:sldId id="431" r:id="rId14"/>
    <p:sldId id="430" r:id="rId15"/>
    <p:sldId id="404" r:id="rId16"/>
    <p:sldId id="298" r:id="rId17"/>
    <p:sldId id="421" r:id="rId18"/>
    <p:sldId id="422" r:id="rId19"/>
    <p:sldId id="411" r:id="rId20"/>
    <p:sldId id="433" r:id="rId21"/>
    <p:sldId id="434" r:id="rId22"/>
    <p:sldId id="435" r:id="rId23"/>
    <p:sldId id="436" r:id="rId24"/>
    <p:sldId id="437" r:id="rId25"/>
    <p:sldId id="438" r:id="rId26"/>
    <p:sldId id="286" r:id="rId27"/>
    <p:sldId id="443" r:id="rId28"/>
    <p:sldId id="444" r:id="rId29"/>
    <p:sldId id="446" r:id="rId30"/>
    <p:sldId id="447" r:id="rId31"/>
    <p:sldId id="448" r:id="rId32"/>
    <p:sldId id="449" r:id="rId33"/>
    <p:sldId id="450" r:id="rId34"/>
    <p:sldId id="451" r:id="rId35"/>
    <p:sldId id="452" r:id="rId36"/>
    <p:sldId id="453" r:id="rId37"/>
    <p:sldId id="454" r:id="rId38"/>
    <p:sldId id="455" r:id="rId39"/>
    <p:sldId id="456" r:id="rId40"/>
    <p:sldId id="405" r:id="rId41"/>
    <p:sldId id="457" r:id="rId42"/>
    <p:sldId id="458" r:id="rId43"/>
    <p:sldId id="459" r:id="rId44"/>
    <p:sldId id="439" r:id="rId45"/>
    <p:sldId id="412" r:id="rId46"/>
    <p:sldId id="289" r:id="rId47"/>
    <p:sldId id="460" r:id="rId48"/>
    <p:sldId id="461" r:id="rId49"/>
    <p:sldId id="462" r:id="rId50"/>
    <p:sldId id="463" r:id="rId51"/>
    <p:sldId id="464" r:id="rId52"/>
    <p:sldId id="465" r:id="rId53"/>
    <p:sldId id="440" r:id="rId54"/>
    <p:sldId id="466" r:id="rId55"/>
    <p:sldId id="467" r:id="rId56"/>
    <p:sldId id="468" r:id="rId57"/>
    <p:sldId id="469" r:id="rId58"/>
    <p:sldId id="470" r:id="rId59"/>
    <p:sldId id="471" r:id="rId60"/>
    <p:sldId id="472" r:id="rId61"/>
    <p:sldId id="473" r:id="rId62"/>
    <p:sldId id="474" r:id="rId63"/>
    <p:sldId id="408" r:id="rId64"/>
    <p:sldId id="475" r:id="rId65"/>
  </p:sldIdLst>
  <p:sldSz cx="9144000" cy="5143500" type="screen16x9"/>
  <p:notesSz cx="6858000" cy="9144000"/>
  <p:embeddedFontLst>
    <p:embeddedFont>
      <p:font typeface="Arial Black" panose="020B0A04020102020204" pitchFamily="34" charset="0"/>
      <p:bold r:id="rId67"/>
    </p:embeddedFont>
    <p:embeddedFont>
      <p:font typeface="Oswald" panose="00000500000000000000" pitchFamily="2" charset="0"/>
      <p:regular r:id="rId68"/>
      <p:bold r:id="rId69"/>
    </p:embeddedFont>
    <p:embeddedFont>
      <p:font typeface="Poppins" panose="020B0604020202020204" charset="0"/>
      <p:regular r:id="rId70"/>
      <p:bold r:id="rId71"/>
      <p:italic r:id="rId72"/>
      <p:boldItalic r:id="rId73"/>
    </p:embeddedFont>
    <p:embeddedFont>
      <p:font typeface="Poppins Light" panose="020B060402020202020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1BA"/>
    <a:srgbClr val="6A9BB0"/>
    <a:srgbClr val="173249"/>
    <a:srgbClr val="9817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DDDA71-EB4C-453B-83A3-0A26C3520B89}">
  <a:tblStyle styleId="{D8DDDA71-EB4C-453B-83A3-0A26C3520B8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374" autoAdjust="0"/>
  </p:normalViewPr>
  <p:slideViewPr>
    <p:cSldViewPr snapToGrid="0">
      <p:cViewPr varScale="1">
        <p:scale>
          <a:sx n="141" d="100"/>
          <a:sy n="141" d="100"/>
        </p:scale>
        <p:origin x="666"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3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font" Target="fonts/font8.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1"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16C300-306E-42DB-B7AF-3EC3B086B0E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90975071-1F57-4134-9F35-655BBF6586D7}">
      <dgm:prSet phldrT="[Texto]"/>
      <dgm:spPr/>
      <dgm:t>
        <a:bodyPr/>
        <a:lstStyle/>
        <a:p>
          <a:r>
            <a:rPr lang="es-ES" b="1" noProof="0" dirty="0">
              <a:latin typeface="Poppins" panose="020B0604020202020204" charset="0"/>
              <a:cs typeface="Poppins" panose="020B0604020202020204" charset="0"/>
            </a:rPr>
            <a:t>Consciente</a:t>
          </a:r>
        </a:p>
      </dgm:t>
    </dgm:pt>
    <dgm:pt modelId="{69D40280-6825-41AD-B7DC-98221D6384D3}" type="parTrans" cxnId="{07429C05-BD98-4715-A4F9-A0B0BB7F9E68}">
      <dgm:prSet/>
      <dgm:spPr/>
      <dgm:t>
        <a:bodyPr/>
        <a:lstStyle/>
        <a:p>
          <a:endParaRPr lang="es-ES"/>
        </a:p>
      </dgm:t>
    </dgm:pt>
    <dgm:pt modelId="{9802252E-A25E-4584-8FA8-756518B1E37B}" type="sibTrans" cxnId="{07429C05-BD98-4715-A4F9-A0B0BB7F9E68}">
      <dgm:prSet/>
      <dgm:spPr/>
      <dgm:t>
        <a:bodyPr/>
        <a:lstStyle/>
        <a:p>
          <a:endParaRPr lang="es-ES"/>
        </a:p>
      </dgm:t>
    </dgm:pt>
    <dgm:pt modelId="{7E303E84-61B4-4494-AF44-ABE7467BA1EB}">
      <dgm:prSet phldrT="[Texto]" custT="1"/>
      <dgm:spPr/>
      <dgm:t>
        <a:bodyPr/>
        <a:lstStyle/>
        <a:p>
          <a:r>
            <a:rPr lang="es-ES" sz="600" b="1" noProof="0" dirty="0">
              <a:latin typeface="Poppins" panose="020B0604020202020204" charset="0"/>
              <a:cs typeface="Poppins" panose="020B0604020202020204" charset="0"/>
            </a:rPr>
            <a:t>Inconsciente</a:t>
          </a:r>
        </a:p>
      </dgm:t>
    </dgm:pt>
    <dgm:pt modelId="{4E3DE48E-187E-4E75-B247-77BD91D4E85D}" type="parTrans" cxnId="{D417748C-7843-44A7-9A0C-3D34523204A6}">
      <dgm:prSet/>
      <dgm:spPr/>
      <dgm:t>
        <a:bodyPr/>
        <a:lstStyle/>
        <a:p>
          <a:endParaRPr lang="es-ES"/>
        </a:p>
      </dgm:t>
    </dgm:pt>
    <dgm:pt modelId="{619B5525-DA56-48C2-A925-DA56D46BAA8C}" type="sibTrans" cxnId="{D417748C-7843-44A7-9A0C-3D34523204A6}">
      <dgm:prSet/>
      <dgm:spPr/>
      <dgm:t>
        <a:bodyPr/>
        <a:lstStyle/>
        <a:p>
          <a:endParaRPr lang="es-ES"/>
        </a:p>
      </dgm:t>
    </dgm:pt>
    <dgm:pt modelId="{9C245874-172A-444E-A324-4BDE384062D7}">
      <dgm:prSet phldrT="[Texto]"/>
      <dgm:spPr/>
      <dgm:t>
        <a:bodyPr/>
        <a:lstStyle/>
        <a:p>
          <a:r>
            <a:rPr lang="es-ES" noProof="0" dirty="0">
              <a:latin typeface="Poppins" panose="020B0604020202020204" charset="0"/>
              <a:cs typeface="Poppins" panose="020B0604020202020204" charset="0"/>
            </a:rPr>
            <a:t>Pulso</a:t>
          </a:r>
        </a:p>
      </dgm:t>
    </dgm:pt>
    <dgm:pt modelId="{C17434B4-3141-4793-93E6-F8A99898B1B3}" type="parTrans" cxnId="{AA6BCAAC-9733-4EE2-B072-431AC9848292}">
      <dgm:prSet/>
      <dgm:spPr/>
      <dgm:t>
        <a:bodyPr/>
        <a:lstStyle/>
        <a:p>
          <a:endParaRPr lang="es-ES"/>
        </a:p>
      </dgm:t>
    </dgm:pt>
    <dgm:pt modelId="{0DEEC725-1D3E-4464-BAD5-2BA0F29D9829}" type="sibTrans" cxnId="{AA6BCAAC-9733-4EE2-B072-431AC9848292}">
      <dgm:prSet/>
      <dgm:spPr/>
      <dgm:t>
        <a:bodyPr/>
        <a:lstStyle/>
        <a:p>
          <a:endParaRPr lang="es-ES"/>
        </a:p>
      </dgm:t>
    </dgm:pt>
    <dgm:pt modelId="{255CCD7B-736A-452A-AFB4-67AA3B7AAD31}">
      <dgm:prSet phldrT="[Texto]"/>
      <dgm:spPr/>
      <dgm:t>
        <a:bodyPr/>
        <a:lstStyle/>
        <a:p>
          <a:r>
            <a:rPr lang="es-ES" noProof="0" dirty="0">
              <a:latin typeface="Poppins" panose="020B0604020202020204" charset="0"/>
              <a:cs typeface="Poppins" panose="020B0604020202020204" charset="0"/>
            </a:rPr>
            <a:t>Respiración</a:t>
          </a:r>
        </a:p>
      </dgm:t>
    </dgm:pt>
    <dgm:pt modelId="{8E97D0D8-6ADF-4065-BA5F-366F4E8F847F}" type="parTrans" cxnId="{631445AC-6BFB-42E5-AAF8-39A5DF768E09}">
      <dgm:prSet/>
      <dgm:spPr/>
      <dgm:t>
        <a:bodyPr/>
        <a:lstStyle/>
        <a:p>
          <a:endParaRPr lang="es-ES"/>
        </a:p>
      </dgm:t>
    </dgm:pt>
    <dgm:pt modelId="{21BFF843-AC41-4575-A611-26E834902372}" type="sibTrans" cxnId="{631445AC-6BFB-42E5-AAF8-39A5DF768E09}">
      <dgm:prSet/>
      <dgm:spPr/>
      <dgm:t>
        <a:bodyPr/>
        <a:lstStyle/>
        <a:p>
          <a:endParaRPr lang="es-ES"/>
        </a:p>
      </dgm:t>
    </dgm:pt>
    <dgm:pt modelId="{ABA1EE3B-33FC-47EF-A459-2B91EEB8B2FB}">
      <dgm:prSet phldrT="[Texto]"/>
      <dgm:spPr/>
      <dgm:t>
        <a:bodyPr/>
        <a:lstStyle/>
        <a:p>
          <a:r>
            <a:rPr lang="es-ES" noProof="0" dirty="0">
              <a:latin typeface="Poppins" panose="020B0604020202020204" charset="0"/>
              <a:cs typeface="Poppins" panose="020B0604020202020204" charset="0"/>
            </a:rPr>
            <a:t>RCP</a:t>
          </a:r>
        </a:p>
      </dgm:t>
    </dgm:pt>
    <dgm:pt modelId="{CE635B40-616C-41F2-9E04-183FB01C7D88}" type="parTrans" cxnId="{026FC116-C405-4EE3-9C8D-73DBD3C96AE0}">
      <dgm:prSet/>
      <dgm:spPr/>
      <dgm:t>
        <a:bodyPr/>
        <a:lstStyle/>
        <a:p>
          <a:endParaRPr lang="es-ES"/>
        </a:p>
      </dgm:t>
    </dgm:pt>
    <dgm:pt modelId="{C374B2EA-0DA0-4369-8EBE-359A9E23530C}" type="sibTrans" cxnId="{026FC116-C405-4EE3-9C8D-73DBD3C96AE0}">
      <dgm:prSet/>
      <dgm:spPr/>
      <dgm:t>
        <a:bodyPr/>
        <a:lstStyle/>
        <a:p>
          <a:endParaRPr lang="es-ES"/>
        </a:p>
      </dgm:t>
    </dgm:pt>
    <dgm:pt modelId="{3C0353C0-4ADF-4426-B59D-F4F0927C3CF0}">
      <dgm:prSet phldrT="[Texto]" custT="1"/>
      <dgm:spPr/>
      <dgm:t>
        <a:bodyPr/>
        <a:lstStyle/>
        <a:p>
          <a:r>
            <a:rPr lang="es-ES" sz="600" b="1" dirty="0">
              <a:latin typeface="Poppins" panose="020B0604020202020204" charset="0"/>
              <a:cs typeface="Poppins" panose="020B0604020202020204" charset="0"/>
            </a:rPr>
            <a:t>Parada respiratoria</a:t>
          </a:r>
        </a:p>
      </dgm:t>
    </dgm:pt>
    <dgm:pt modelId="{ED4D8CB9-2CDE-4A9D-BE4A-69792F533033}" type="parTrans" cxnId="{39CADBDA-4584-4728-9DA7-4EA66E6B6F25}">
      <dgm:prSet/>
      <dgm:spPr/>
      <dgm:t>
        <a:bodyPr/>
        <a:lstStyle/>
        <a:p>
          <a:endParaRPr lang="es-ES"/>
        </a:p>
      </dgm:t>
    </dgm:pt>
    <dgm:pt modelId="{5B4F093A-97B3-4746-8B2F-702D7516FD48}" type="sibTrans" cxnId="{39CADBDA-4584-4728-9DA7-4EA66E6B6F25}">
      <dgm:prSet/>
      <dgm:spPr/>
      <dgm:t>
        <a:bodyPr/>
        <a:lstStyle/>
        <a:p>
          <a:endParaRPr lang="es-ES"/>
        </a:p>
      </dgm:t>
    </dgm:pt>
    <dgm:pt modelId="{D4B3137B-D7A3-449E-A074-7C2E37CD3ED5}">
      <dgm:prSet phldrT="[Texto]"/>
      <dgm:spPr/>
      <dgm:t>
        <a:bodyPr/>
        <a:lstStyle/>
        <a:p>
          <a:r>
            <a:rPr lang="ca-ES" altLang="es-ES" dirty="0">
              <a:latin typeface="Poppins" panose="020B0604020202020204" charset="0"/>
              <a:cs typeface="Poppins" panose="020B0604020202020204" charset="0"/>
            </a:rPr>
            <a:t>RCP.</a:t>
          </a:r>
          <a:endParaRPr lang="es-ES" dirty="0">
            <a:latin typeface="Poppins" panose="020B0604020202020204" charset="0"/>
            <a:cs typeface="Poppins" panose="020B0604020202020204" charset="0"/>
          </a:endParaRPr>
        </a:p>
      </dgm:t>
    </dgm:pt>
    <dgm:pt modelId="{BECAF470-65A1-49DD-98B6-FC69C1DBC669}" type="parTrans" cxnId="{8A1EB9EA-BF87-4C71-B2EB-0D4C67C26C64}">
      <dgm:prSet/>
      <dgm:spPr/>
      <dgm:t>
        <a:bodyPr/>
        <a:lstStyle/>
        <a:p>
          <a:endParaRPr lang="es-ES"/>
        </a:p>
      </dgm:t>
    </dgm:pt>
    <dgm:pt modelId="{4C016EC0-F6CE-457B-A139-F1B602230BF1}" type="sibTrans" cxnId="{8A1EB9EA-BF87-4C71-B2EB-0D4C67C26C64}">
      <dgm:prSet/>
      <dgm:spPr/>
      <dgm:t>
        <a:bodyPr/>
        <a:lstStyle/>
        <a:p>
          <a:endParaRPr lang="es-ES"/>
        </a:p>
      </dgm:t>
    </dgm:pt>
    <dgm:pt modelId="{EC48264D-2E9D-40DB-B780-2FD3368907DF}">
      <dgm:prSet phldrT="[Texto]"/>
      <dgm:spPr/>
      <dgm:t>
        <a:bodyPr/>
        <a:lstStyle/>
        <a:p>
          <a:r>
            <a:rPr lang="ca-ES" altLang="es-ES" dirty="0">
              <a:latin typeface="Poppins" panose="020B0604020202020204" charset="0"/>
              <a:cs typeface="Poppins" panose="020B0604020202020204" charset="0"/>
            </a:rPr>
            <a:t>30:2.</a:t>
          </a:r>
          <a:endParaRPr lang="es-ES" dirty="0">
            <a:latin typeface="Poppins" panose="020B0604020202020204" charset="0"/>
            <a:cs typeface="Poppins" panose="020B0604020202020204" charset="0"/>
          </a:endParaRPr>
        </a:p>
      </dgm:t>
    </dgm:pt>
    <dgm:pt modelId="{4A0F5238-44F7-4C99-9CBC-2E97388E550B}" type="parTrans" cxnId="{B12331F6-641F-43B4-B18E-DD511DED0386}">
      <dgm:prSet/>
      <dgm:spPr/>
      <dgm:t>
        <a:bodyPr/>
        <a:lstStyle/>
        <a:p>
          <a:endParaRPr lang="es-ES"/>
        </a:p>
      </dgm:t>
    </dgm:pt>
    <dgm:pt modelId="{0C6B937E-74C0-4831-9C0E-D0FA60EAC3AD}" type="sibTrans" cxnId="{B12331F6-641F-43B4-B18E-DD511DED0386}">
      <dgm:prSet/>
      <dgm:spPr/>
      <dgm:t>
        <a:bodyPr/>
        <a:lstStyle/>
        <a:p>
          <a:endParaRPr lang="es-ES"/>
        </a:p>
      </dgm:t>
    </dgm:pt>
    <dgm:pt modelId="{F6F585E7-AA2C-4453-BC29-3F0807C793D7}" type="pres">
      <dgm:prSet presAssocID="{0D16C300-306E-42DB-B7AF-3EC3B086B0E2}" presName="composite" presStyleCnt="0">
        <dgm:presLayoutVars>
          <dgm:chMax val="5"/>
          <dgm:dir/>
          <dgm:animLvl val="ctr"/>
          <dgm:resizeHandles val="exact"/>
        </dgm:presLayoutVars>
      </dgm:prSet>
      <dgm:spPr/>
    </dgm:pt>
    <dgm:pt modelId="{0D1ED7FF-FEFE-4FF5-ABC6-6AA74ED787B4}" type="pres">
      <dgm:prSet presAssocID="{0D16C300-306E-42DB-B7AF-3EC3B086B0E2}" presName="cycle" presStyleCnt="0"/>
      <dgm:spPr/>
    </dgm:pt>
    <dgm:pt modelId="{9E4F7F2E-2853-42CE-AA41-2AC52B4C8B3F}" type="pres">
      <dgm:prSet presAssocID="{0D16C300-306E-42DB-B7AF-3EC3B086B0E2}" presName="centerShape" presStyleCnt="0"/>
      <dgm:spPr/>
    </dgm:pt>
    <dgm:pt modelId="{5244FA3F-F5C1-40A1-8E7D-8593BEFA93ED}" type="pres">
      <dgm:prSet presAssocID="{0D16C300-306E-42DB-B7AF-3EC3B086B0E2}" presName="connSite" presStyleLbl="node1" presStyleIdx="0" presStyleCnt="4"/>
      <dgm:spPr/>
    </dgm:pt>
    <dgm:pt modelId="{C4C619D2-81C7-41FC-B034-41F48188ECDE}" type="pres">
      <dgm:prSet presAssocID="{0D16C300-306E-42DB-B7AF-3EC3B086B0E2}"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ED1569D-496D-463F-B5A5-0D98E83478D4}" type="pres">
      <dgm:prSet presAssocID="{69D40280-6825-41AD-B7DC-98221D6384D3}" presName="Name25" presStyleLbl="parChTrans1D1" presStyleIdx="0" presStyleCnt="3"/>
      <dgm:spPr/>
    </dgm:pt>
    <dgm:pt modelId="{74DBC110-00A6-41D0-AC8B-D22D823C4ADC}" type="pres">
      <dgm:prSet presAssocID="{90975071-1F57-4134-9F35-655BBF6586D7}" presName="node" presStyleCnt="0"/>
      <dgm:spPr/>
    </dgm:pt>
    <dgm:pt modelId="{DF4ACAF8-E4B6-4507-B60D-FCE4DEAD0B67}" type="pres">
      <dgm:prSet presAssocID="{90975071-1F57-4134-9F35-655BBF6586D7}" presName="parentNode" presStyleLbl="node1" presStyleIdx="1" presStyleCnt="4">
        <dgm:presLayoutVars>
          <dgm:chMax val="1"/>
          <dgm:bulletEnabled val="1"/>
        </dgm:presLayoutVars>
      </dgm:prSet>
      <dgm:spPr/>
    </dgm:pt>
    <dgm:pt modelId="{BDD89F4F-0CFE-436E-9063-91C8C54D0E91}" type="pres">
      <dgm:prSet presAssocID="{90975071-1F57-4134-9F35-655BBF6586D7}" presName="childNode" presStyleLbl="revTx" presStyleIdx="0" presStyleCnt="2">
        <dgm:presLayoutVars>
          <dgm:bulletEnabled val="1"/>
        </dgm:presLayoutVars>
      </dgm:prSet>
      <dgm:spPr/>
    </dgm:pt>
    <dgm:pt modelId="{43EA0720-A5D0-44B3-8ACA-8CE99E8AE129}" type="pres">
      <dgm:prSet presAssocID="{4E3DE48E-187E-4E75-B247-77BD91D4E85D}" presName="Name25" presStyleLbl="parChTrans1D1" presStyleIdx="1" presStyleCnt="3"/>
      <dgm:spPr/>
    </dgm:pt>
    <dgm:pt modelId="{0F9C6530-71B8-45EF-BDCF-E6BB21D32E54}" type="pres">
      <dgm:prSet presAssocID="{7E303E84-61B4-4494-AF44-ABE7467BA1EB}" presName="node" presStyleCnt="0"/>
      <dgm:spPr/>
    </dgm:pt>
    <dgm:pt modelId="{06F1B520-A978-4339-A64D-A297A0795642}" type="pres">
      <dgm:prSet presAssocID="{7E303E84-61B4-4494-AF44-ABE7467BA1EB}" presName="parentNode" presStyleLbl="node1" presStyleIdx="2" presStyleCnt="4">
        <dgm:presLayoutVars>
          <dgm:chMax val="1"/>
          <dgm:bulletEnabled val="1"/>
        </dgm:presLayoutVars>
      </dgm:prSet>
      <dgm:spPr/>
    </dgm:pt>
    <dgm:pt modelId="{414B5295-B3BB-49A8-AD8A-D2D288CA5C93}" type="pres">
      <dgm:prSet presAssocID="{7E303E84-61B4-4494-AF44-ABE7467BA1EB}" presName="childNode" presStyleLbl="revTx" presStyleIdx="0" presStyleCnt="2">
        <dgm:presLayoutVars>
          <dgm:bulletEnabled val="1"/>
        </dgm:presLayoutVars>
      </dgm:prSet>
      <dgm:spPr/>
    </dgm:pt>
    <dgm:pt modelId="{EB96FCB9-FB89-41DB-B538-DDF43A1020C8}" type="pres">
      <dgm:prSet presAssocID="{ED4D8CB9-2CDE-4A9D-BE4A-69792F533033}" presName="Name25" presStyleLbl="parChTrans1D1" presStyleIdx="2" presStyleCnt="3"/>
      <dgm:spPr/>
    </dgm:pt>
    <dgm:pt modelId="{1494F4FF-36CB-4AB4-A9CD-17EE08F1F006}" type="pres">
      <dgm:prSet presAssocID="{3C0353C0-4ADF-4426-B59D-F4F0927C3CF0}" presName="node" presStyleCnt="0"/>
      <dgm:spPr/>
    </dgm:pt>
    <dgm:pt modelId="{C7B4897B-E670-49EC-8CAE-19CA8DB8C4FE}" type="pres">
      <dgm:prSet presAssocID="{3C0353C0-4ADF-4426-B59D-F4F0927C3CF0}" presName="parentNode" presStyleLbl="node1" presStyleIdx="3" presStyleCnt="4" custScaleX="96699" custScaleY="96698" custLinFactNeighborX="8596">
        <dgm:presLayoutVars>
          <dgm:chMax val="1"/>
          <dgm:bulletEnabled val="1"/>
        </dgm:presLayoutVars>
      </dgm:prSet>
      <dgm:spPr/>
    </dgm:pt>
    <dgm:pt modelId="{5B9E83CA-4E67-49C2-BFBF-4F0D77064D2C}" type="pres">
      <dgm:prSet presAssocID="{3C0353C0-4ADF-4426-B59D-F4F0927C3CF0}" presName="childNode" presStyleLbl="revTx" presStyleIdx="1" presStyleCnt="2">
        <dgm:presLayoutVars>
          <dgm:bulletEnabled val="1"/>
        </dgm:presLayoutVars>
      </dgm:prSet>
      <dgm:spPr/>
    </dgm:pt>
  </dgm:ptLst>
  <dgm:cxnLst>
    <dgm:cxn modelId="{07429C05-BD98-4715-A4F9-A0B0BB7F9E68}" srcId="{0D16C300-306E-42DB-B7AF-3EC3B086B0E2}" destId="{90975071-1F57-4134-9F35-655BBF6586D7}" srcOrd="0" destOrd="0" parTransId="{69D40280-6825-41AD-B7DC-98221D6384D3}" sibTransId="{9802252E-A25E-4584-8FA8-756518B1E37B}"/>
    <dgm:cxn modelId="{026FC116-C405-4EE3-9C8D-73DBD3C96AE0}" srcId="{7E303E84-61B4-4494-AF44-ABE7467BA1EB}" destId="{ABA1EE3B-33FC-47EF-A459-2B91EEB8B2FB}" srcOrd="2" destOrd="0" parTransId="{CE635B40-616C-41F2-9E04-183FB01C7D88}" sibTransId="{C374B2EA-0DA0-4369-8EBE-359A9E23530C}"/>
    <dgm:cxn modelId="{B0234219-E112-4FA2-9320-E3A60CF9CA36}" type="presOf" srcId="{ED4D8CB9-2CDE-4A9D-BE4A-69792F533033}" destId="{EB96FCB9-FB89-41DB-B538-DDF43A1020C8}" srcOrd="0" destOrd="0" presId="urn:microsoft.com/office/officeart/2005/8/layout/radial2"/>
    <dgm:cxn modelId="{55D52C5C-4D65-4BB1-AE08-770E39258495}" type="presOf" srcId="{ABA1EE3B-33FC-47EF-A459-2B91EEB8B2FB}" destId="{414B5295-B3BB-49A8-AD8A-D2D288CA5C93}" srcOrd="0" destOrd="2" presId="urn:microsoft.com/office/officeart/2005/8/layout/radial2"/>
    <dgm:cxn modelId="{9F17F246-5E4E-43C9-8061-6925F662368B}" type="presOf" srcId="{90975071-1F57-4134-9F35-655BBF6586D7}" destId="{DF4ACAF8-E4B6-4507-B60D-FCE4DEAD0B67}" srcOrd="0" destOrd="0" presId="urn:microsoft.com/office/officeart/2005/8/layout/radial2"/>
    <dgm:cxn modelId="{6EE9A769-707F-4C96-A297-21E342927B9F}" type="presOf" srcId="{255CCD7B-736A-452A-AFB4-67AA3B7AAD31}" destId="{414B5295-B3BB-49A8-AD8A-D2D288CA5C93}" srcOrd="0" destOrd="1" presId="urn:microsoft.com/office/officeart/2005/8/layout/radial2"/>
    <dgm:cxn modelId="{1B3FCC58-7FD7-4A47-8FDA-D749CDD998D3}" type="presOf" srcId="{69D40280-6825-41AD-B7DC-98221D6384D3}" destId="{AED1569D-496D-463F-B5A5-0D98E83478D4}" srcOrd="0" destOrd="0" presId="urn:microsoft.com/office/officeart/2005/8/layout/radial2"/>
    <dgm:cxn modelId="{A37C1E85-2453-4881-8DE5-192186B84D52}" type="presOf" srcId="{4E3DE48E-187E-4E75-B247-77BD91D4E85D}" destId="{43EA0720-A5D0-44B3-8ACA-8CE99E8AE129}" srcOrd="0" destOrd="0" presId="urn:microsoft.com/office/officeart/2005/8/layout/radial2"/>
    <dgm:cxn modelId="{D417748C-7843-44A7-9A0C-3D34523204A6}" srcId="{0D16C300-306E-42DB-B7AF-3EC3B086B0E2}" destId="{7E303E84-61B4-4494-AF44-ABE7467BA1EB}" srcOrd="1" destOrd="0" parTransId="{4E3DE48E-187E-4E75-B247-77BD91D4E85D}" sibTransId="{619B5525-DA56-48C2-A925-DA56D46BAA8C}"/>
    <dgm:cxn modelId="{496964A2-18EB-4FA0-9E2C-4E14DD0D26FA}" type="presOf" srcId="{9C245874-172A-444E-A324-4BDE384062D7}" destId="{414B5295-B3BB-49A8-AD8A-D2D288CA5C93}" srcOrd="0" destOrd="0" presId="urn:microsoft.com/office/officeart/2005/8/layout/radial2"/>
    <dgm:cxn modelId="{48826AA3-670F-4E9A-8FF7-53540F13D123}" type="presOf" srcId="{0D16C300-306E-42DB-B7AF-3EC3B086B0E2}" destId="{F6F585E7-AA2C-4453-BC29-3F0807C793D7}" srcOrd="0" destOrd="0" presId="urn:microsoft.com/office/officeart/2005/8/layout/radial2"/>
    <dgm:cxn modelId="{865C62A7-1B37-423D-B44D-924671CE1FAD}" type="presOf" srcId="{3C0353C0-4ADF-4426-B59D-F4F0927C3CF0}" destId="{C7B4897B-E670-49EC-8CAE-19CA8DB8C4FE}" srcOrd="0" destOrd="0" presId="urn:microsoft.com/office/officeart/2005/8/layout/radial2"/>
    <dgm:cxn modelId="{631445AC-6BFB-42E5-AAF8-39A5DF768E09}" srcId="{7E303E84-61B4-4494-AF44-ABE7467BA1EB}" destId="{255CCD7B-736A-452A-AFB4-67AA3B7AAD31}" srcOrd="1" destOrd="0" parTransId="{8E97D0D8-6ADF-4065-BA5F-366F4E8F847F}" sibTransId="{21BFF843-AC41-4575-A611-26E834902372}"/>
    <dgm:cxn modelId="{AA6BCAAC-9733-4EE2-B072-431AC9848292}" srcId="{7E303E84-61B4-4494-AF44-ABE7467BA1EB}" destId="{9C245874-172A-444E-A324-4BDE384062D7}" srcOrd="0" destOrd="0" parTransId="{C17434B4-3141-4793-93E6-F8A99898B1B3}" sibTransId="{0DEEC725-1D3E-4464-BAD5-2BA0F29D9829}"/>
    <dgm:cxn modelId="{7FC0B3BD-4A1A-4C8A-B8B9-970CF3636933}" type="presOf" srcId="{D4B3137B-D7A3-449E-A074-7C2E37CD3ED5}" destId="{5B9E83CA-4E67-49C2-BFBF-4F0D77064D2C}" srcOrd="0" destOrd="0" presId="urn:microsoft.com/office/officeart/2005/8/layout/radial2"/>
    <dgm:cxn modelId="{39CADBDA-4584-4728-9DA7-4EA66E6B6F25}" srcId="{0D16C300-306E-42DB-B7AF-3EC3B086B0E2}" destId="{3C0353C0-4ADF-4426-B59D-F4F0927C3CF0}" srcOrd="2" destOrd="0" parTransId="{ED4D8CB9-2CDE-4A9D-BE4A-69792F533033}" sibTransId="{5B4F093A-97B3-4746-8B2F-702D7516FD48}"/>
    <dgm:cxn modelId="{8A1EB9EA-BF87-4C71-B2EB-0D4C67C26C64}" srcId="{3C0353C0-4ADF-4426-B59D-F4F0927C3CF0}" destId="{D4B3137B-D7A3-449E-A074-7C2E37CD3ED5}" srcOrd="0" destOrd="0" parTransId="{BECAF470-65A1-49DD-98B6-FC69C1DBC669}" sibTransId="{4C016EC0-F6CE-457B-A139-F1B602230BF1}"/>
    <dgm:cxn modelId="{B12331F6-641F-43B4-B18E-DD511DED0386}" srcId="{3C0353C0-4ADF-4426-B59D-F4F0927C3CF0}" destId="{EC48264D-2E9D-40DB-B780-2FD3368907DF}" srcOrd="1" destOrd="0" parTransId="{4A0F5238-44F7-4C99-9CBC-2E97388E550B}" sibTransId="{0C6B937E-74C0-4831-9C0E-D0FA60EAC3AD}"/>
    <dgm:cxn modelId="{F4A467F7-9D24-4B26-AC29-F59F4A874673}" type="presOf" srcId="{7E303E84-61B4-4494-AF44-ABE7467BA1EB}" destId="{06F1B520-A978-4339-A64D-A297A0795642}" srcOrd="0" destOrd="0" presId="urn:microsoft.com/office/officeart/2005/8/layout/radial2"/>
    <dgm:cxn modelId="{8B0105FC-FE8E-429E-8F88-6B1B0D83535B}" type="presOf" srcId="{EC48264D-2E9D-40DB-B780-2FD3368907DF}" destId="{5B9E83CA-4E67-49C2-BFBF-4F0D77064D2C}" srcOrd="0" destOrd="1" presId="urn:microsoft.com/office/officeart/2005/8/layout/radial2"/>
    <dgm:cxn modelId="{D57C4ED4-3095-46A1-AF95-43D82321C902}" type="presParOf" srcId="{F6F585E7-AA2C-4453-BC29-3F0807C793D7}" destId="{0D1ED7FF-FEFE-4FF5-ABC6-6AA74ED787B4}" srcOrd="0" destOrd="0" presId="urn:microsoft.com/office/officeart/2005/8/layout/radial2"/>
    <dgm:cxn modelId="{EC038E1C-AD06-460D-81DF-EEF0B51910EE}" type="presParOf" srcId="{0D1ED7FF-FEFE-4FF5-ABC6-6AA74ED787B4}" destId="{9E4F7F2E-2853-42CE-AA41-2AC52B4C8B3F}" srcOrd="0" destOrd="0" presId="urn:microsoft.com/office/officeart/2005/8/layout/radial2"/>
    <dgm:cxn modelId="{CA067A1F-0270-4AE8-B0CF-EFC4A31C55AB}" type="presParOf" srcId="{9E4F7F2E-2853-42CE-AA41-2AC52B4C8B3F}" destId="{5244FA3F-F5C1-40A1-8E7D-8593BEFA93ED}" srcOrd="0" destOrd="0" presId="urn:microsoft.com/office/officeart/2005/8/layout/radial2"/>
    <dgm:cxn modelId="{F394B2F5-2A43-42CD-ACB2-47D982B34BE9}" type="presParOf" srcId="{9E4F7F2E-2853-42CE-AA41-2AC52B4C8B3F}" destId="{C4C619D2-81C7-41FC-B034-41F48188ECDE}" srcOrd="1" destOrd="0" presId="urn:microsoft.com/office/officeart/2005/8/layout/radial2"/>
    <dgm:cxn modelId="{EB1A2322-C2D5-4439-966A-7175E56E3A64}" type="presParOf" srcId="{0D1ED7FF-FEFE-4FF5-ABC6-6AA74ED787B4}" destId="{AED1569D-496D-463F-B5A5-0D98E83478D4}" srcOrd="1" destOrd="0" presId="urn:microsoft.com/office/officeart/2005/8/layout/radial2"/>
    <dgm:cxn modelId="{386804A5-FC8C-490C-BEF5-00D9E8F099CB}" type="presParOf" srcId="{0D1ED7FF-FEFE-4FF5-ABC6-6AA74ED787B4}" destId="{74DBC110-00A6-41D0-AC8B-D22D823C4ADC}" srcOrd="2" destOrd="0" presId="urn:microsoft.com/office/officeart/2005/8/layout/radial2"/>
    <dgm:cxn modelId="{E266546C-C0E0-49CC-97C0-E8B6BD2FA5D7}" type="presParOf" srcId="{74DBC110-00A6-41D0-AC8B-D22D823C4ADC}" destId="{DF4ACAF8-E4B6-4507-B60D-FCE4DEAD0B67}" srcOrd="0" destOrd="0" presId="urn:microsoft.com/office/officeart/2005/8/layout/radial2"/>
    <dgm:cxn modelId="{534030E0-E27B-4D3B-990C-3AAF8F805E0F}" type="presParOf" srcId="{74DBC110-00A6-41D0-AC8B-D22D823C4ADC}" destId="{BDD89F4F-0CFE-436E-9063-91C8C54D0E91}" srcOrd="1" destOrd="0" presId="urn:microsoft.com/office/officeart/2005/8/layout/radial2"/>
    <dgm:cxn modelId="{E2CF8844-01FB-4FE1-8A81-D9CF3FDDF70D}" type="presParOf" srcId="{0D1ED7FF-FEFE-4FF5-ABC6-6AA74ED787B4}" destId="{43EA0720-A5D0-44B3-8ACA-8CE99E8AE129}" srcOrd="3" destOrd="0" presId="urn:microsoft.com/office/officeart/2005/8/layout/radial2"/>
    <dgm:cxn modelId="{33E8EA13-0A7F-4F3D-AA8C-0DB5D0DA045F}" type="presParOf" srcId="{0D1ED7FF-FEFE-4FF5-ABC6-6AA74ED787B4}" destId="{0F9C6530-71B8-45EF-BDCF-E6BB21D32E54}" srcOrd="4" destOrd="0" presId="urn:microsoft.com/office/officeart/2005/8/layout/radial2"/>
    <dgm:cxn modelId="{782DED9F-2FCB-4DB7-9477-D5BF0AA411B8}" type="presParOf" srcId="{0F9C6530-71B8-45EF-BDCF-E6BB21D32E54}" destId="{06F1B520-A978-4339-A64D-A297A0795642}" srcOrd="0" destOrd="0" presId="urn:microsoft.com/office/officeart/2005/8/layout/radial2"/>
    <dgm:cxn modelId="{E41E204F-ABE1-4F0B-BFC3-46732AC270B7}" type="presParOf" srcId="{0F9C6530-71B8-45EF-BDCF-E6BB21D32E54}" destId="{414B5295-B3BB-49A8-AD8A-D2D288CA5C93}" srcOrd="1" destOrd="0" presId="urn:microsoft.com/office/officeart/2005/8/layout/radial2"/>
    <dgm:cxn modelId="{4E6BA5CB-5814-47FE-ACD3-88A92FCF6A56}" type="presParOf" srcId="{0D1ED7FF-FEFE-4FF5-ABC6-6AA74ED787B4}" destId="{EB96FCB9-FB89-41DB-B538-DDF43A1020C8}" srcOrd="5" destOrd="0" presId="urn:microsoft.com/office/officeart/2005/8/layout/radial2"/>
    <dgm:cxn modelId="{C313A56B-52E3-47D5-BAE0-A44AB345753B}" type="presParOf" srcId="{0D1ED7FF-FEFE-4FF5-ABC6-6AA74ED787B4}" destId="{1494F4FF-36CB-4AB4-A9CD-17EE08F1F006}" srcOrd="6" destOrd="0" presId="urn:microsoft.com/office/officeart/2005/8/layout/radial2"/>
    <dgm:cxn modelId="{2F947F50-3DC5-41B0-9CAF-7590414F652F}" type="presParOf" srcId="{1494F4FF-36CB-4AB4-A9CD-17EE08F1F006}" destId="{C7B4897B-E670-49EC-8CAE-19CA8DB8C4FE}" srcOrd="0" destOrd="0" presId="urn:microsoft.com/office/officeart/2005/8/layout/radial2"/>
    <dgm:cxn modelId="{B0003C4B-7C16-49C4-9A84-47370B0F1F5A}" type="presParOf" srcId="{1494F4FF-36CB-4AB4-A9CD-17EE08F1F006}" destId="{5B9E83CA-4E67-49C2-BFBF-4F0D77064D2C}"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6FCB9-FB89-41DB-B538-DDF43A1020C8}">
      <dsp:nvSpPr>
        <dsp:cNvPr id="0" name=""/>
        <dsp:cNvSpPr/>
      </dsp:nvSpPr>
      <dsp:spPr>
        <a:xfrm rot="2452158">
          <a:off x="1384753" y="1815883"/>
          <a:ext cx="478240" cy="54052"/>
        </a:xfrm>
        <a:custGeom>
          <a:avLst/>
          <a:gdLst/>
          <a:ahLst/>
          <a:cxnLst/>
          <a:rect l="0" t="0" r="0" b="0"/>
          <a:pathLst>
            <a:path>
              <a:moveTo>
                <a:pt x="0" y="27026"/>
              </a:moveTo>
              <a:lnTo>
                <a:pt x="478240" y="27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EA0720-A5D0-44B3-8ACA-8CE99E8AE129}">
      <dsp:nvSpPr>
        <dsp:cNvPr id="0" name=""/>
        <dsp:cNvSpPr/>
      </dsp:nvSpPr>
      <dsp:spPr>
        <a:xfrm>
          <a:off x="1443049" y="1274716"/>
          <a:ext cx="442105" cy="54052"/>
        </a:xfrm>
        <a:custGeom>
          <a:avLst/>
          <a:gdLst/>
          <a:ahLst/>
          <a:cxnLst/>
          <a:rect l="0" t="0" r="0" b="0"/>
          <a:pathLst>
            <a:path>
              <a:moveTo>
                <a:pt x="0" y="27026"/>
              </a:moveTo>
              <a:lnTo>
                <a:pt x="442105" y="27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1569D-496D-463F-B5A5-0D98E83478D4}">
      <dsp:nvSpPr>
        <dsp:cNvPr id="0" name=""/>
        <dsp:cNvSpPr/>
      </dsp:nvSpPr>
      <dsp:spPr>
        <a:xfrm rot="19103582">
          <a:off x="1384571" y="725973"/>
          <a:ext cx="463595" cy="54052"/>
        </a:xfrm>
        <a:custGeom>
          <a:avLst/>
          <a:gdLst/>
          <a:ahLst/>
          <a:cxnLst/>
          <a:rect l="0" t="0" r="0" b="0"/>
          <a:pathLst>
            <a:path>
              <a:moveTo>
                <a:pt x="0" y="27026"/>
              </a:moveTo>
              <a:lnTo>
                <a:pt x="463595" y="27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C619D2-81C7-41FC-B034-41F48188ECDE}">
      <dsp:nvSpPr>
        <dsp:cNvPr id="0" name=""/>
        <dsp:cNvSpPr/>
      </dsp:nvSpPr>
      <dsp:spPr>
        <a:xfrm>
          <a:off x="363322" y="666608"/>
          <a:ext cx="1270268" cy="12702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ACAF8-E4B6-4507-B60D-FCE4DEAD0B67}">
      <dsp:nvSpPr>
        <dsp:cNvPr id="0" name=""/>
        <dsp:cNvSpPr/>
      </dsp:nvSpPr>
      <dsp:spPr>
        <a:xfrm>
          <a:off x="1699988" y="7435"/>
          <a:ext cx="711105" cy="7111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s-ES" sz="600" b="1" kern="1200" noProof="0" dirty="0">
              <a:latin typeface="Poppins" panose="020B0604020202020204" charset="0"/>
              <a:cs typeface="Poppins" panose="020B0604020202020204" charset="0"/>
            </a:rPr>
            <a:t>Consciente</a:t>
          </a:r>
        </a:p>
      </dsp:txBody>
      <dsp:txXfrm>
        <a:off x="1804127" y="111574"/>
        <a:ext cx="502827" cy="502827"/>
      </dsp:txXfrm>
    </dsp:sp>
    <dsp:sp modelId="{06F1B520-A978-4339-A64D-A297A0795642}">
      <dsp:nvSpPr>
        <dsp:cNvPr id="0" name=""/>
        <dsp:cNvSpPr/>
      </dsp:nvSpPr>
      <dsp:spPr>
        <a:xfrm>
          <a:off x="1885155" y="920662"/>
          <a:ext cx="762160" cy="7621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s-ES" sz="600" b="1" kern="1200" noProof="0" dirty="0">
              <a:latin typeface="Poppins" panose="020B0604020202020204" charset="0"/>
              <a:cs typeface="Poppins" panose="020B0604020202020204" charset="0"/>
            </a:rPr>
            <a:t>Inconsciente</a:t>
          </a:r>
        </a:p>
      </dsp:txBody>
      <dsp:txXfrm>
        <a:off x="1996771" y="1032278"/>
        <a:ext cx="538928" cy="538928"/>
      </dsp:txXfrm>
    </dsp:sp>
    <dsp:sp modelId="{414B5295-B3BB-49A8-AD8A-D2D288CA5C93}">
      <dsp:nvSpPr>
        <dsp:cNvPr id="0" name=""/>
        <dsp:cNvSpPr/>
      </dsp:nvSpPr>
      <dsp:spPr>
        <a:xfrm>
          <a:off x="2723532" y="920662"/>
          <a:ext cx="1143241" cy="762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s-ES" sz="1300" kern="1200" noProof="0" dirty="0">
              <a:latin typeface="Poppins" panose="020B0604020202020204" charset="0"/>
              <a:cs typeface="Poppins" panose="020B0604020202020204" charset="0"/>
            </a:rPr>
            <a:t>Pulso</a:t>
          </a:r>
        </a:p>
        <a:p>
          <a:pPr marL="114300" lvl="1" indent="-114300" algn="l" defTabSz="577850">
            <a:lnSpc>
              <a:spcPct val="90000"/>
            </a:lnSpc>
            <a:spcBef>
              <a:spcPct val="0"/>
            </a:spcBef>
            <a:spcAft>
              <a:spcPct val="15000"/>
            </a:spcAft>
            <a:buChar char="•"/>
          </a:pPr>
          <a:r>
            <a:rPr lang="es-ES" sz="1300" kern="1200" noProof="0" dirty="0">
              <a:latin typeface="Poppins" panose="020B0604020202020204" charset="0"/>
              <a:cs typeface="Poppins" panose="020B0604020202020204" charset="0"/>
            </a:rPr>
            <a:t>Respiración</a:t>
          </a:r>
        </a:p>
        <a:p>
          <a:pPr marL="114300" lvl="1" indent="-114300" algn="l" defTabSz="577850">
            <a:lnSpc>
              <a:spcPct val="90000"/>
            </a:lnSpc>
            <a:spcBef>
              <a:spcPct val="0"/>
            </a:spcBef>
            <a:spcAft>
              <a:spcPct val="15000"/>
            </a:spcAft>
            <a:buChar char="•"/>
          </a:pPr>
          <a:r>
            <a:rPr lang="es-ES" sz="1300" kern="1200" noProof="0" dirty="0">
              <a:latin typeface="Poppins" panose="020B0604020202020204" charset="0"/>
              <a:cs typeface="Poppins" panose="020B0604020202020204" charset="0"/>
            </a:rPr>
            <a:t>RCP</a:t>
          </a:r>
        </a:p>
      </dsp:txBody>
      <dsp:txXfrm>
        <a:off x="2723532" y="920662"/>
        <a:ext cx="1143241" cy="762160"/>
      </dsp:txXfrm>
    </dsp:sp>
    <dsp:sp modelId="{C7B4897B-E670-49EC-8CAE-19CA8DB8C4FE}">
      <dsp:nvSpPr>
        <dsp:cNvPr id="0" name=""/>
        <dsp:cNvSpPr/>
      </dsp:nvSpPr>
      <dsp:spPr>
        <a:xfrm>
          <a:off x="1714856" y="1872000"/>
          <a:ext cx="737001" cy="7369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s-ES" sz="600" b="1" kern="1200" dirty="0">
              <a:latin typeface="Poppins" panose="020B0604020202020204" charset="0"/>
              <a:cs typeface="Poppins" panose="020B0604020202020204" charset="0"/>
            </a:rPr>
            <a:t>Parada respiratoria</a:t>
          </a:r>
        </a:p>
      </dsp:txBody>
      <dsp:txXfrm>
        <a:off x="1822787" y="1979930"/>
        <a:ext cx="521139" cy="521134"/>
      </dsp:txXfrm>
    </dsp:sp>
    <dsp:sp modelId="{5B9E83CA-4E67-49C2-BFBF-4F0D77064D2C}">
      <dsp:nvSpPr>
        <dsp:cNvPr id="0" name=""/>
        <dsp:cNvSpPr/>
      </dsp:nvSpPr>
      <dsp:spPr>
        <a:xfrm>
          <a:off x="2559523" y="1872000"/>
          <a:ext cx="1105502" cy="73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ca-ES" altLang="es-ES" sz="1300" kern="1200" dirty="0">
              <a:latin typeface="Poppins" panose="020B0604020202020204" charset="0"/>
              <a:cs typeface="Poppins" panose="020B0604020202020204" charset="0"/>
            </a:rPr>
            <a:t>RCP.</a:t>
          </a:r>
          <a:endParaRPr lang="es-ES" sz="1300" kern="1200" dirty="0">
            <a:latin typeface="Poppins" panose="020B0604020202020204" charset="0"/>
            <a:cs typeface="Poppins" panose="020B0604020202020204" charset="0"/>
          </a:endParaRPr>
        </a:p>
        <a:p>
          <a:pPr marL="114300" lvl="1" indent="-114300" algn="l" defTabSz="577850">
            <a:lnSpc>
              <a:spcPct val="90000"/>
            </a:lnSpc>
            <a:spcBef>
              <a:spcPct val="0"/>
            </a:spcBef>
            <a:spcAft>
              <a:spcPct val="15000"/>
            </a:spcAft>
            <a:buChar char="•"/>
          </a:pPr>
          <a:r>
            <a:rPr lang="ca-ES" altLang="es-ES" sz="1300" kern="1200" dirty="0">
              <a:latin typeface="Poppins" panose="020B0604020202020204" charset="0"/>
              <a:cs typeface="Poppins" panose="020B0604020202020204" charset="0"/>
            </a:rPr>
            <a:t>30:2.</a:t>
          </a:r>
          <a:endParaRPr lang="es-ES" sz="1300" kern="1200" dirty="0">
            <a:latin typeface="Poppins" panose="020B0604020202020204" charset="0"/>
            <a:cs typeface="Poppins" panose="020B0604020202020204" charset="0"/>
          </a:endParaRPr>
        </a:p>
      </dsp:txBody>
      <dsp:txXfrm>
        <a:off x="2559523" y="1872000"/>
        <a:ext cx="1105502" cy="73699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021803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FONDEO</a:t>
            </a:r>
          </a:p>
          <a:p>
            <a:pPr marL="0" lvl="0" indent="0">
              <a:spcBef>
                <a:spcPts val="0"/>
              </a:spcBef>
              <a:spcAft>
                <a:spcPts val="0"/>
              </a:spcAft>
              <a:buNone/>
            </a:pPr>
            <a:endParaRPr lang="es-ES" dirty="0"/>
          </a:p>
          <a:p>
            <a:pPr marL="0" lvl="0" indent="0">
              <a:spcBef>
                <a:spcPts val="0"/>
              </a:spcBef>
              <a:spcAft>
                <a:spcPts val="0"/>
              </a:spcAft>
              <a:buNone/>
            </a:pPr>
            <a:r>
              <a:rPr lang="es-ES" dirty="0"/>
              <a:t>Es la acción de afirmar una embarcación al fondo mediante anclas, amarras o cadenas.</a:t>
            </a:r>
          </a:p>
          <a:p>
            <a:pPr marL="0" lvl="0" indent="0">
              <a:spcBef>
                <a:spcPts val="0"/>
              </a:spcBef>
              <a:spcAft>
                <a:spcPts val="0"/>
              </a:spcAft>
              <a:buNone/>
            </a:pPr>
            <a:endParaRPr lang="es-ES" dirty="0"/>
          </a:p>
          <a:p>
            <a:pPr marL="0" lvl="0" indent="0">
              <a:spcBef>
                <a:spcPts val="0"/>
              </a:spcBef>
              <a:spcAft>
                <a:spcPts val="0"/>
              </a:spcAft>
              <a:buNone/>
            </a:pPr>
            <a:r>
              <a:rPr lang="es-ES" dirty="0"/>
              <a:t>Debe ofrecer resguardo del viento y de las corrientes.</a:t>
            </a:r>
          </a:p>
          <a:p>
            <a:pPr marL="0" lvl="0" indent="0">
              <a:spcBef>
                <a:spcPts val="0"/>
              </a:spcBef>
              <a:spcAft>
                <a:spcPts val="0"/>
              </a:spcAft>
              <a:buNone/>
            </a:pPr>
            <a:r>
              <a:rPr lang="es-ES" dirty="0"/>
              <a:t>Debe disponer de la profundidad adecuada al calado y longitud de nuestros dispositivos de fondeo.</a:t>
            </a:r>
          </a:p>
          <a:p>
            <a:pPr marL="0" lvl="0" indent="0">
              <a:spcBef>
                <a:spcPts val="0"/>
              </a:spcBef>
              <a:spcAft>
                <a:spcPts val="0"/>
              </a:spcAft>
              <a:buNone/>
            </a:pPr>
            <a:r>
              <a:rPr lang="es-ES" dirty="0"/>
              <a:t>Debe tener una buena salida, en caso de mal tiempo.</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PRECAUCIONES AL FONDEAR</a:t>
            </a:r>
          </a:p>
          <a:p>
            <a:pPr marL="0" lvl="0" indent="0">
              <a:spcBef>
                <a:spcPts val="0"/>
              </a:spcBef>
              <a:spcAft>
                <a:spcPts val="0"/>
              </a:spcAft>
              <a:buNone/>
            </a:pPr>
            <a:endParaRPr lang="es-ES" dirty="0"/>
          </a:p>
          <a:p>
            <a:pPr marL="0" lvl="0" indent="0">
              <a:spcBef>
                <a:spcPts val="0"/>
              </a:spcBef>
              <a:spcAft>
                <a:spcPts val="0"/>
              </a:spcAft>
              <a:buNone/>
            </a:pPr>
            <a:r>
              <a:rPr lang="es-ES" dirty="0"/>
              <a:t>No fondear cerca del balizamiento de playas.</a:t>
            </a:r>
          </a:p>
          <a:p>
            <a:pPr marL="0" lvl="0" indent="0">
              <a:spcBef>
                <a:spcPts val="0"/>
              </a:spcBef>
              <a:spcAft>
                <a:spcPts val="0"/>
              </a:spcAft>
              <a:buNone/>
            </a:pPr>
            <a:r>
              <a:rPr lang="es-ES" dirty="0"/>
              <a:t>No fondear cerca de otras embarcaciones.</a:t>
            </a:r>
          </a:p>
          <a:p>
            <a:pPr marL="0" lvl="0" indent="0">
              <a:spcBef>
                <a:spcPts val="0"/>
              </a:spcBef>
              <a:spcAft>
                <a:spcPts val="0"/>
              </a:spcAft>
              <a:buNone/>
            </a:pPr>
            <a:r>
              <a:rPr lang="es-ES" dirty="0"/>
              <a:t>No fondear en reservas marinas.</a:t>
            </a:r>
          </a:p>
          <a:p>
            <a:pPr marL="0" lvl="0" indent="0">
              <a:spcBef>
                <a:spcPts val="0"/>
              </a:spcBef>
              <a:spcAft>
                <a:spcPts val="0"/>
              </a:spcAft>
              <a:buNone/>
            </a:pPr>
            <a:r>
              <a:rPr lang="es-ES" dirty="0"/>
              <a:t>SE RECOMINEDA NO FONDEAR CON MAL TIEMPO.</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Tenedero</a:t>
            </a:r>
          </a:p>
          <a:p>
            <a:pPr marL="0" lvl="0" indent="0">
              <a:spcBef>
                <a:spcPts val="0"/>
              </a:spcBef>
              <a:spcAft>
                <a:spcPts val="0"/>
              </a:spcAft>
              <a:buNone/>
            </a:pPr>
            <a:r>
              <a:rPr lang="es-ES" dirty="0"/>
              <a:t>Son lugares donde se puede afirmar (clavar) el ancla. </a:t>
            </a:r>
          </a:p>
          <a:p>
            <a:pPr marL="0" lvl="0" indent="0">
              <a:spcBef>
                <a:spcPts val="0"/>
              </a:spcBef>
              <a:spcAft>
                <a:spcPts val="0"/>
              </a:spcAft>
              <a:buNone/>
            </a:pPr>
            <a:endParaRPr lang="es-ES" dirty="0"/>
          </a:p>
          <a:p>
            <a:pPr marL="0" lvl="0" indent="0">
              <a:spcBef>
                <a:spcPts val="0"/>
              </a:spcBef>
              <a:spcAft>
                <a:spcPts val="0"/>
              </a:spcAft>
              <a:buNone/>
            </a:pPr>
            <a:r>
              <a:rPr lang="es-ES" dirty="0"/>
              <a:t>Buenos tenederos </a:t>
            </a:r>
          </a:p>
          <a:p>
            <a:pPr marL="0" lvl="0" indent="0">
              <a:spcBef>
                <a:spcPts val="0"/>
              </a:spcBef>
              <a:spcAft>
                <a:spcPts val="0"/>
              </a:spcAft>
              <a:buNone/>
            </a:pPr>
            <a:r>
              <a:rPr lang="es-ES" dirty="0"/>
              <a:t>Arena fina y dura, fango compacto, arena fangosa y similar.</a:t>
            </a:r>
          </a:p>
          <a:p>
            <a:pPr marL="0" lvl="0" indent="0">
              <a:spcBef>
                <a:spcPts val="0"/>
              </a:spcBef>
              <a:spcAft>
                <a:spcPts val="0"/>
              </a:spcAft>
              <a:buNone/>
            </a:pPr>
            <a:endParaRPr lang="es-ES" dirty="0"/>
          </a:p>
          <a:p>
            <a:pPr marL="0" lvl="0" indent="0">
              <a:spcBef>
                <a:spcPts val="0"/>
              </a:spcBef>
              <a:spcAft>
                <a:spcPts val="0"/>
              </a:spcAft>
              <a:buNone/>
            </a:pPr>
            <a:r>
              <a:rPr lang="es-ES" dirty="0"/>
              <a:t>Malos tenederos </a:t>
            </a:r>
          </a:p>
          <a:p>
            <a:pPr marL="0" lvl="0" indent="0">
              <a:spcBef>
                <a:spcPts val="0"/>
              </a:spcBef>
              <a:spcAft>
                <a:spcPts val="0"/>
              </a:spcAft>
              <a:buNone/>
            </a:pPr>
            <a:r>
              <a:rPr lang="es-ES" dirty="0"/>
              <a:t>Los que estén en pendiente y los de fondo duro (piedra, etc.).</a:t>
            </a:r>
          </a:p>
          <a:p>
            <a:pPr marL="0" lvl="0" indent="0">
              <a:spcBef>
                <a:spcPts val="0"/>
              </a:spcBef>
              <a:spcAft>
                <a:spcPts val="0"/>
              </a:spcAft>
              <a:buNone/>
            </a:pPr>
            <a:endParaRPr lang="es-ES" dirty="0"/>
          </a:p>
          <a:p>
            <a:pPr marL="0" lvl="0" indent="0">
              <a:spcBef>
                <a:spcPts val="0"/>
              </a:spcBef>
              <a:spcAft>
                <a:spcPts val="0"/>
              </a:spcAft>
              <a:buNone/>
            </a:pPr>
            <a:r>
              <a:rPr lang="es-ES" dirty="0"/>
              <a:t>Longitud del fondeo </a:t>
            </a:r>
          </a:p>
          <a:p>
            <a:pPr marL="0" lvl="0" indent="0">
              <a:spcBef>
                <a:spcPts val="0"/>
              </a:spcBef>
              <a:spcAft>
                <a:spcPts val="0"/>
              </a:spcAft>
              <a:buNone/>
            </a:pPr>
            <a:r>
              <a:rPr lang="es-ES" dirty="0"/>
              <a:t>La cantidad de cadena que debe dejarse caer oscila entre 3 y 5 veces la profundidad del lugar. Si hay mal tiempo o mucha corriente, 5 o 6 veces la profundidad del lugar.</a:t>
            </a:r>
          </a:p>
          <a:p>
            <a:pPr marL="0" lvl="0" indent="0">
              <a:spcBef>
                <a:spcPts val="0"/>
              </a:spcBef>
              <a:spcAft>
                <a:spcPts val="0"/>
              </a:spcAft>
              <a:buNone/>
            </a:pPr>
            <a:r>
              <a:rPr lang="es-ES" dirty="0"/>
              <a:t> </a:t>
            </a:r>
          </a:p>
          <a:p>
            <a:pPr marL="0" lvl="0" indent="0">
              <a:spcBef>
                <a:spcPts val="0"/>
              </a:spcBef>
              <a:spcAft>
                <a:spcPts val="0"/>
              </a:spcAft>
              <a:buNone/>
            </a:pPr>
            <a:endParaRPr lang="es-ES" dirty="0"/>
          </a:p>
          <a:p>
            <a:pPr marL="0" lvl="0" indent="0">
              <a:spcBef>
                <a:spcPts val="0"/>
              </a:spcBef>
              <a:spcAft>
                <a:spcPts val="0"/>
              </a:spcAft>
              <a:buNone/>
            </a:pPr>
            <a:r>
              <a:rPr lang="es-ES" dirty="0"/>
              <a:t>Círculo de borneo </a:t>
            </a:r>
          </a:p>
          <a:p>
            <a:pPr marL="0" lvl="0" indent="0">
              <a:spcBef>
                <a:spcPts val="0"/>
              </a:spcBef>
              <a:spcAft>
                <a:spcPts val="0"/>
              </a:spcAft>
              <a:buNone/>
            </a:pPr>
            <a:r>
              <a:rPr lang="es-ES" dirty="0"/>
              <a:t>Es el círculo que forma el barco al pivotar alrededor del ancla por efecto del viento o la corriente.</a:t>
            </a:r>
          </a:p>
          <a:p>
            <a:pPr marL="0" lvl="0" indent="0">
              <a:spcBef>
                <a:spcPts val="0"/>
              </a:spcBef>
              <a:spcAft>
                <a:spcPts val="0"/>
              </a:spcAft>
              <a:buNone/>
            </a:pPr>
            <a:endParaRPr lang="es-ES" dirty="0"/>
          </a:p>
          <a:p>
            <a:pPr marL="0" lvl="0" indent="0">
              <a:spcBef>
                <a:spcPts val="0"/>
              </a:spcBef>
              <a:spcAft>
                <a:spcPts val="0"/>
              </a:spcAft>
              <a:buNone/>
            </a:pPr>
            <a:r>
              <a:rPr lang="es-ES" dirty="0"/>
              <a:t>Garreo</a:t>
            </a:r>
          </a:p>
          <a:p>
            <a:pPr marL="0" lvl="0" indent="0">
              <a:spcBef>
                <a:spcPts val="0"/>
              </a:spcBef>
              <a:spcAft>
                <a:spcPts val="0"/>
              </a:spcAft>
              <a:buNone/>
            </a:pPr>
            <a:r>
              <a:rPr lang="es-ES" dirty="0"/>
              <a:t>Se produce cuando el ancla no se queda bien fijada al fondo y se arrastra sobre él. Se evita largando más cadena, cambiando de fondeadero, fondeando otra ancla o aguantando con máquina avante.</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Vigilancia durante el fondeo </a:t>
            </a:r>
          </a:p>
          <a:p>
            <a:pPr marL="0" lvl="0" indent="0">
              <a:spcBef>
                <a:spcPts val="0"/>
              </a:spcBef>
              <a:spcAft>
                <a:spcPts val="0"/>
              </a:spcAft>
              <a:buNone/>
            </a:pPr>
            <a:r>
              <a:rPr lang="es-ES" dirty="0"/>
              <a:t>Una embarcación fondeada no debe ser considerada de igual forma que una embarcación amarrada. Debe mantenerse una adecuada vigilancia durante el fondeo (visual y auditiva). Tomaremos puntos de referencia de tierra y alrededor, tomando enfilaciones o marcaciones.</a:t>
            </a:r>
          </a:p>
          <a:p>
            <a:pPr marL="0" lvl="0" indent="0">
              <a:spcBef>
                <a:spcPts val="0"/>
              </a:spcBef>
              <a:spcAft>
                <a:spcPts val="0"/>
              </a:spcAft>
              <a:buNone/>
            </a:pPr>
            <a:endParaRPr lang="es-ES" dirty="0"/>
          </a:p>
          <a:p>
            <a:pPr marL="0" lvl="0" indent="0">
              <a:spcBef>
                <a:spcPts val="0"/>
              </a:spcBef>
              <a:spcAft>
                <a:spcPts val="0"/>
              </a:spcAft>
              <a:buNone/>
            </a:pPr>
            <a:r>
              <a:rPr lang="es-ES" dirty="0"/>
              <a:t>Marcas </a:t>
            </a:r>
          </a:p>
          <a:p>
            <a:pPr marL="0" lvl="0" indent="0">
              <a:spcBef>
                <a:spcPts val="0"/>
              </a:spcBef>
              <a:spcAft>
                <a:spcPts val="0"/>
              </a:spcAft>
              <a:buNone/>
            </a:pPr>
            <a:r>
              <a:rPr lang="es-ES" dirty="0"/>
              <a:t>Es conveniente hacer marcaciones a referencias en la costa a fin de comprobar si se está produciendo el garreo del ancla.</a:t>
            </a:r>
          </a:p>
          <a:p>
            <a:pPr marL="0" lvl="0" indent="0">
              <a:spcBef>
                <a:spcPts val="0"/>
              </a:spcBef>
              <a:spcAft>
                <a:spcPts val="0"/>
              </a:spcAft>
              <a:buNone/>
            </a:pPr>
            <a:endParaRPr lang="es-ES" dirty="0"/>
          </a:p>
          <a:p>
            <a:pPr marL="0" lvl="0" indent="0">
              <a:spcBef>
                <a:spcPts val="0"/>
              </a:spcBef>
              <a:spcAft>
                <a:spcPts val="0"/>
              </a:spcAft>
              <a:buNone/>
            </a:pPr>
            <a:r>
              <a:rPr lang="es-ES" dirty="0"/>
              <a:t>Maniobra de fondeo con un ancla</a:t>
            </a:r>
          </a:p>
          <a:p>
            <a:pPr marL="0" lvl="0" indent="0">
              <a:spcBef>
                <a:spcPts val="0"/>
              </a:spcBef>
              <a:spcAft>
                <a:spcPts val="0"/>
              </a:spcAft>
              <a:buNone/>
            </a:pPr>
            <a:r>
              <a:rPr lang="es-ES" dirty="0"/>
              <a:t>1. Buscamos lugar de fondeo, miramos sonda.</a:t>
            </a:r>
          </a:p>
          <a:p>
            <a:pPr marL="0" lvl="0" indent="0">
              <a:spcBef>
                <a:spcPts val="0"/>
              </a:spcBef>
              <a:spcAft>
                <a:spcPts val="0"/>
              </a:spcAft>
              <a:buNone/>
            </a:pPr>
            <a:r>
              <a:rPr lang="es-ES" dirty="0"/>
              <a:t>2. Preparamos la maniobra: se apea el ancla y se desembraga el barboten</a:t>
            </a:r>
          </a:p>
          <a:p>
            <a:pPr marL="0" lvl="0" indent="0">
              <a:spcBef>
                <a:spcPts val="0"/>
              </a:spcBef>
              <a:spcAft>
                <a:spcPts val="0"/>
              </a:spcAft>
              <a:buNone/>
            </a:pPr>
            <a:r>
              <a:rPr lang="es-ES" dirty="0"/>
              <a:t>(orinque) y marca de fondeo.</a:t>
            </a:r>
          </a:p>
          <a:p>
            <a:pPr marL="0" lvl="0" indent="0">
              <a:spcBef>
                <a:spcPts val="0"/>
              </a:spcBef>
              <a:spcAft>
                <a:spcPts val="0"/>
              </a:spcAft>
              <a:buNone/>
            </a:pPr>
            <a:r>
              <a:rPr lang="es-ES" dirty="0"/>
              <a:t>3. Nos aproamos a la mar y viento.</a:t>
            </a:r>
          </a:p>
          <a:p>
            <a:pPr marL="0" lvl="0" indent="0">
              <a:spcBef>
                <a:spcPts val="0"/>
              </a:spcBef>
              <a:spcAft>
                <a:spcPts val="0"/>
              </a:spcAft>
              <a:buNone/>
            </a:pPr>
            <a:r>
              <a:rPr lang="es-ES" dirty="0"/>
              <a:t>4. Filamos cadena hasta fondo.</a:t>
            </a:r>
          </a:p>
          <a:p>
            <a:pPr marL="0" lvl="0" indent="0">
              <a:spcBef>
                <a:spcPts val="0"/>
              </a:spcBef>
              <a:spcAft>
                <a:spcPts val="0"/>
              </a:spcAft>
              <a:buNone/>
            </a:pPr>
            <a:r>
              <a:rPr lang="es-ES" dirty="0"/>
              <a:t>5. Damos atrás mientras filamos cabo / cadena.</a:t>
            </a:r>
          </a:p>
          <a:p>
            <a:pPr marL="0" lvl="0" indent="0">
              <a:spcBef>
                <a:spcPts val="0"/>
              </a:spcBef>
              <a:spcAft>
                <a:spcPts val="0"/>
              </a:spcAft>
              <a:buNone/>
            </a:pPr>
            <a:endParaRPr lang="es-ES" dirty="0"/>
          </a:p>
          <a:p>
            <a:pPr marL="0" lvl="0" indent="0">
              <a:spcBef>
                <a:spcPts val="0"/>
              </a:spcBef>
              <a:spcAft>
                <a:spcPts val="0"/>
              </a:spcAft>
              <a:buNone/>
            </a:pPr>
            <a:r>
              <a:rPr lang="es-ES" dirty="0"/>
              <a:t>Levar</a:t>
            </a:r>
          </a:p>
          <a:p>
            <a:pPr marL="0" lvl="0" indent="0">
              <a:spcBef>
                <a:spcPts val="0"/>
              </a:spcBef>
              <a:spcAft>
                <a:spcPts val="0"/>
              </a:spcAft>
              <a:buNone/>
            </a:pPr>
            <a:r>
              <a:rPr lang="es-ES" dirty="0"/>
              <a:t>Es la acción de cobrar (recuperar) el ancla y la cadena del fondeo. Para ello daremos avante e iremos cobrando la cadena hasta estar a pique (perpendicular en el fondo), continuaremos cobrando cadena (virando) hasta que este abordo, donde la aseguraremos para iniciarla marcha.</a:t>
            </a:r>
          </a:p>
          <a:p>
            <a:pPr marL="0" lvl="0" indent="0">
              <a:spcBef>
                <a:spcPts val="0"/>
              </a:spcBef>
              <a:spcAft>
                <a:spcPts val="0"/>
              </a:spcAft>
              <a:buNone/>
            </a:pPr>
            <a:endParaRPr dirty="0"/>
          </a:p>
        </p:txBody>
      </p:sp>
    </p:spTree>
    <p:extLst>
      <p:ext uri="{BB962C8B-B14F-4D97-AF65-F5344CB8AC3E}">
        <p14:creationId xmlns:p14="http://schemas.microsoft.com/office/powerpoint/2010/main" val="604455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UT 2. Elementos de amarre y fondeo</a:t>
            </a:r>
          </a:p>
          <a:p>
            <a:pPr marL="0" lvl="0" indent="0">
              <a:spcBef>
                <a:spcPts val="0"/>
              </a:spcBef>
              <a:spcAft>
                <a:spcPts val="0"/>
              </a:spcAft>
              <a:buNone/>
            </a:pPr>
            <a:r>
              <a:rPr lang="es-ES" dirty="0"/>
              <a:t> </a:t>
            </a:r>
          </a:p>
          <a:p>
            <a:pPr marL="0" lvl="0" indent="0">
              <a:spcBef>
                <a:spcPts val="0"/>
              </a:spcBef>
              <a:spcAft>
                <a:spcPts val="0"/>
              </a:spcAft>
              <a:buNone/>
            </a:pPr>
            <a:endParaRPr lang="es-ES" dirty="0"/>
          </a:p>
          <a:p>
            <a:pPr marL="0" lvl="0" indent="0">
              <a:spcBef>
                <a:spcPts val="0"/>
              </a:spcBef>
              <a:spcAft>
                <a:spcPts val="0"/>
              </a:spcAft>
              <a:buNone/>
            </a:pPr>
            <a:r>
              <a:rPr lang="es-ES" dirty="0"/>
              <a:t>Elementos de amarre y ayuda a la maniobra </a:t>
            </a:r>
          </a:p>
          <a:p>
            <a:pPr marL="0" lvl="0" indent="0">
              <a:spcBef>
                <a:spcPts val="0"/>
              </a:spcBef>
              <a:spcAft>
                <a:spcPts val="0"/>
              </a:spcAft>
              <a:buNone/>
            </a:pPr>
            <a:endParaRPr lang="es-ES" dirty="0"/>
          </a:p>
          <a:p>
            <a:pPr marL="0" lvl="0" indent="0">
              <a:spcBef>
                <a:spcPts val="0"/>
              </a:spcBef>
              <a:spcAft>
                <a:spcPts val="0"/>
              </a:spcAft>
              <a:buNone/>
            </a:pPr>
            <a:r>
              <a:rPr lang="es-ES" dirty="0"/>
              <a:t>Noray</a:t>
            </a:r>
          </a:p>
          <a:p>
            <a:pPr marL="0" lvl="0" indent="0">
              <a:spcBef>
                <a:spcPts val="0"/>
              </a:spcBef>
              <a:spcAft>
                <a:spcPts val="0"/>
              </a:spcAft>
              <a:buNone/>
            </a:pPr>
            <a:r>
              <a:rPr lang="es-ES" dirty="0"/>
              <a:t>Piezas, generalmente de hierro, afirmadas en los muelles para sujetar las amarras. </a:t>
            </a:r>
          </a:p>
          <a:p>
            <a:pPr marL="0" lvl="0" indent="0">
              <a:spcBef>
                <a:spcPts val="0"/>
              </a:spcBef>
              <a:spcAft>
                <a:spcPts val="0"/>
              </a:spcAft>
              <a:buNone/>
            </a:pPr>
            <a:r>
              <a:rPr lang="es-ES" dirty="0"/>
              <a:t>  </a:t>
            </a:r>
          </a:p>
          <a:p>
            <a:pPr marL="0" lvl="0" indent="0">
              <a:spcBef>
                <a:spcPts val="0"/>
              </a:spcBef>
              <a:spcAft>
                <a:spcPts val="0"/>
              </a:spcAft>
              <a:buNone/>
            </a:pPr>
            <a:r>
              <a:rPr lang="es-ES" dirty="0"/>
              <a:t>Cornamusas</a:t>
            </a:r>
          </a:p>
          <a:p>
            <a:pPr marL="0" lvl="0" indent="0">
              <a:spcBef>
                <a:spcPts val="0"/>
              </a:spcBef>
              <a:spcAft>
                <a:spcPts val="0"/>
              </a:spcAft>
              <a:buNone/>
            </a:pPr>
            <a:r>
              <a:rPr lang="es-ES" dirty="0"/>
              <a:t>Pieza sólida en forma de T, suele ir en ambas bandas a estribor y babor. sirve para amarrar cabos y como elemento de amarre en muelles. En veleros, además, se colocan en el palo.</a:t>
            </a:r>
          </a:p>
          <a:p>
            <a:pPr marL="0" lvl="0" indent="0">
              <a:spcBef>
                <a:spcPts val="0"/>
              </a:spcBef>
              <a:spcAft>
                <a:spcPts val="0"/>
              </a:spcAft>
              <a:buNone/>
            </a:pPr>
            <a:r>
              <a:rPr lang="es-ES" dirty="0"/>
              <a:t> </a:t>
            </a:r>
          </a:p>
          <a:p>
            <a:pPr marL="0" lvl="0" indent="0">
              <a:spcBef>
                <a:spcPts val="0"/>
              </a:spcBef>
              <a:spcAft>
                <a:spcPts val="0"/>
              </a:spcAft>
              <a:buNone/>
            </a:pPr>
            <a:r>
              <a:rPr lang="es-ES" dirty="0"/>
              <a:t>Bitas</a:t>
            </a:r>
          </a:p>
          <a:p>
            <a:pPr marL="0" lvl="0" indent="0">
              <a:spcBef>
                <a:spcPts val="0"/>
              </a:spcBef>
              <a:spcAft>
                <a:spcPts val="0"/>
              </a:spcAft>
              <a:buNone/>
            </a:pPr>
            <a:r>
              <a:rPr lang="es-ES" dirty="0"/>
              <a:t>Pieza sólida, hace la misma función que la cornamusa, pero más resistente. Colocada en proa o popa. </a:t>
            </a:r>
          </a:p>
          <a:p>
            <a:pPr marL="0" lvl="0" indent="0">
              <a:spcBef>
                <a:spcPts val="0"/>
              </a:spcBef>
              <a:spcAft>
                <a:spcPts val="0"/>
              </a:spcAft>
              <a:buNone/>
            </a:pPr>
            <a:r>
              <a:rPr lang="es-ES" dirty="0"/>
              <a:t> </a:t>
            </a:r>
          </a:p>
          <a:p>
            <a:pPr marL="0" lvl="0" indent="0">
              <a:spcBef>
                <a:spcPts val="0"/>
              </a:spcBef>
              <a:spcAft>
                <a:spcPts val="0"/>
              </a:spcAft>
              <a:buNone/>
            </a:pPr>
            <a:r>
              <a:rPr lang="es-ES" dirty="0"/>
              <a:t>Guía-cabos </a:t>
            </a:r>
          </a:p>
          <a:p>
            <a:pPr marL="0" lvl="0" indent="0">
              <a:spcBef>
                <a:spcPts val="0"/>
              </a:spcBef>
              <a:spcAft>
                <a:spcPts val="0"/>
              </a:spcAft>
              <a:buNone/>
            </a:pPr>
            <a:r>
              <a:rPr lang="es-ES" dirty="0"/>
              <a:t>Elemento fijo o desmontable que forma una ranura por donde pasar el cabo y evitar roces con el casco u otras piezas.  </a:t>
            </a:r>
          </a:p>
          <a:p>
            <a:pPr marL="0" lvl="0" indent="0">
              <a:spcBef>
                <a:spcPts val="0"/>
              </a:spcBef>
              <a:spcAft>
                <a:spcPts val="0"/>
              </a:spcAft>
              <a:buNone/>
            </a:pPr>
            <a:endParaRPr lang="es-ES" dirty="0"/>
          </a:p>
          <a:p>
            <a:pPr marL="0" lvl="0" indent="0">
              <a:spcBef>
                <a:spcPts val="0"/>
              </a:spcBef>
              <a:spcAft>
                <a:spcPts val="0"/>
              </a:spcAft>
              <a:buNone/>
            </a:pPr>
            <a:r>
              <a:rPr lang="es-ES" dirty="0"/>
              <a:t>Roldana</a:t>
            </a:r>
          </a:p>
          <a:p>
            <a:pPr marL="0" lvl="0" indent="0">
              <a:spcBef>
                <a:spcPts val="0"/>
              </a:spcBef>
              <a:spcAft>
                <a:spcPts val="0"/>
              </a:spcAft>
              <a:buNone/>
            </a:pPr>
            <a:r>
              <a:rPr lang="es-ES" dirty="0"/>
              <a:t>Rueda acanalada por donde corre el cabo.</a:t>
            </a:r>
          </a:p>
          <a:p>
            <a:pPr marL="0" lvl="0" indent="0">
              <a:spcBef>
                <a:spcPts val="0"/>
              </a:spcBef>
              <a:spcAft>
                <a:spcPts val="0"/>
              </a:spcAft>
              <a:buNone/>
            </a:pPr>
            <a:endParaRPr lang="es-ES" dirty="0"/>
          </a:p>
          <a:p>
            <a:pPr marL="0" lvl="0" indent="0">
              <a:spcBef>
                <a:spcPts val="0"/>
              </a:spcBef>
              <a:spcAft>
                <a:spcPts val="0"/>
              </a:spcAft>
              <a:buNone/>
            </a:pPr>
            <a:r>
              <a:rPr lang="es-ES" dirty="0"/>
              <a:t>Defensas</a:t>
            </a:r>
          </a:p>
          <a:p>
            <a:pPr marL="0" lvl="0" indent="0">
              <a:spcBef>
                <a:spcPts val="0"/>
              </a:spcBef>
              <a:spcAft>
                <a:spcPts val="0"/>
              </a:spcAft>
              <a:buNone/>
            </a:pPr>
            <a:r>
              <a:rPr lang="es-ES" dirty="0"/>
              <a:t>Accesorio fuerte y flexible que sirve para proteger las embarcaciones, al atracar, del roce o golpes con otras embarcaciones o con el muelle. </a:t>
            </a:r>
          </a:p>
          <a:p>
            <a:pPr marL="0" lvl="0" indent="0">
              <a:spcBef>
                <a:spcPts val="0"/>
              </a:spcBef>
              <a:spcAft>
                <a:spcPts val="0"/>
              </a:spcAft>
              <a:buNone/>
            </a:pPr>
            <a:r>
              <a:rPr lang="es-ES" dirty="0"/>
              <a:t>	</a:t>
            </a:r>
          </a:p>
          <a:p>
            <a:pPr marL="0" lvl="0" indent="0">
              <a:spcBef>
                <a:spcPts val="0"/>
              </a:spcBef>
              <a:spcAft>
                <a:spcPts val="0"/>
              </a:spcAft>
              <a:buNone/>
            </a:pPr>
            <a:r>
              <a:rPr lang="es-ES" dirty="0"/>
              <a:t>Bichero</a:t>
            </a:r>
          </a:p>
          <a:p>
            <a:pPr marL="0" lvl="0" indent="0">
              <a:spcBef>
                <a:spcPts val="0"/>
              </a:spcBef>
              <a:spcAft>
                <a:spcPts val="0"/>
              </a:spcAft>
              <a:buNone/>
            </a:pPr>
            <a:r>
              <a:rPr lang="es-ES" dirty="0"/>
              <a:t>Asta terminada en un gancho que sirve de ayuda en las maniobras de atraque y desatraque, dar y recoger cabos o recuperar objetos del agua.</a:t>
            </a:r>
          </a:p>
          <a:p>
            <a:pPr marL="0" lvl="0" indent="0">
              <a:spcBef>
                <a:spcPts val="0"/>
              </a:spcBef>
              <a:spcAft>
                <a:spcPts val="0"/>
              </a:spcAft>
              <a:buNone/>
            </a:pPr>
            <a:r>
              <a:rPr lang="es-ES" dirty="0"/>
              <a:t> </a:t>
            </a:r>
          </a:p>
          <a:p>
            <a:pPr marL="0" lvl="0" indent="0">
              <a:spcBef>
                <a:spcPts val="0"/>
              </a:spcBef>
              <a:spcAft>
                <a:spcPts val="0"/>
              </a:spcAft>
              <a:buNone/>
            </a:pPr>
            <a:r>
              <a:rPr lang="es-ES" dirty="0"/>
              <a:t>Muertos</a:t>
            </a:r>
          </a:p>
          <a:p>
            <a:pPr marL="0" lvl="0" indent="0">
              <a:spcBef>
                <a:spcPts val="0"/>
              </a:spcBef>
              <a:spcAft>
                <a:spcPts val="0"/>
              </a:spcAft>
              <a:buNone/>
            </a:pPr>
            <a:r>
              <a:rPr lang="es-ES" dirty="0"/>
              <a:t>Bloques de hormigón, o piezas sólidas muy pesadas, que descansan sobre el fondo y a los que se sujetan las boyas (balizas) de las cuales se puede amarrar los buques.</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Cabos y nudos básicos</a:t>
            </a:r>
          </a:p>
          <a:p>
            <a:pPr marL="0" lvl="0" indent="0">
              <a:spcBef>
                <a:spcPts val="0"/>
              </a:spcBef>
              <a:spcAft>
                <a:spcPts val="0"/>
              </a:spcAft>
              <a:buNone/>
            </a:pPr>
            <a:endParaRPr lang="es-ES" dirty="0"/>
          </a:p>
          <a:p>
            <a:pPr marL="0" lvl="0" indent="0">
              <a:spcBef>
                <a:spcPts val="0"/>
              </a:spcBef>
              <a:spcAft>
                <a:spcPts val="0"/>
              </a:spcAft>
              <a:buNone/>
            </a:pPr>
            <a:r>
              <a:rPr lang="es-ES" dirty="0"/>
              <a:t>Cabo</a:t>
            </a:r>
          </a:p>
          <a:p>
            <a:pPr marL="0" lvl="0" indent="0">
              <a:spcBef>
                <a:spcPts val="0"/>
              </a:spcBef>
              <a:spcAft>
                <a:spcPts val="0"/>
              </a:spcAft>
              <a:buNone/>
            </a:pPr>
            <a:r>
              <a:rPr lang="es-ES" dirty="0"/>
              <a:t>Cualquiera de las cuerdas que se utilizan a bordo.</a:t>
            </a:r>
          </a:p>
          <a:p>
            <a:pPr marL="0" lvl="0" indent="0">
              <a:spcBef>
                <a:spcPts val="0"/>
              </a:spcBef>
              <a:spcAft>
                <a:spcPts val="0"/>
              </a:spcAft>
              <a:buNone/>
            </a:pPr>
            <a:endParaRPr lang="es-ES" dirty="0"/>
          </a:p>
          <a:p>
            <a:pPr marL="0" lvl="0" indent="0">
              <a:spcBef>
                <a:spcPts val="0"/>
              </a:spcBef>
              <a:spcAft>
                <a:spcPts val="0"/>
              </a:spcAft>
              <a:buNone/>
            </a:pPr>
            <a:r>
              <a:rPr lang="es-ES" dirty="0"/>
              <a:t>Partes del cabo</a:t>
            </a:r>
          </a:p>
          <a:p>
            <a:pPr marL="0" lvl="0" indent="0">
              <a:spcBef>
                <a:spcPts val="0"/>
              </a:spcBef>
              <a:spcAft>
                <a:spcPts val="0"/>
              </a:spcAft>
              <a:buNone/>
            </a:pPr>
            <a:r>
              <a:rPr lang="es-ES" dirty="0"/>
              <a:t> </a:t>
            </a:r>
          </a:p>
          <a:p>
            <a:pPr marL="0" lvl="0" indent="0">
              <a:spcBef>
                <a:spcPts val="0"/>
              </a:spcBef>
              <a:spcAft>
                <a:spcPts val="0"/>
              </a:spcAft>
              <a:buNone/>
            </a:pPr>
            <a:r>
              <a:rPr lang="es-ES" dirty="0"/>
              <a:t>Chicote: Extremo de un cabo o cable. </a:t>
            </a:r>
          </a:p>
          <a:p>
            <a:pPr marL="0" lvl="0" indent="0">
              <a:spcBef>
                <a:spcPts val="0"/>
              </a:spcBef>
              <a:spcAft>
                <a:spcPts val="0"/>
              </a:spcAft>
              <a:buNone/>
            </a:pPr>
            <a:endParaRPr lang="es-ES" dirty="0"/>
          </a:p>
          <a:p>
            <a:pPr marL="0" lvl="0" indent="0">
              <a:spcBef>
                <a:spcPts val="0"/>
              </a:spcBef>
              <a:spcAft>
                <a:spcPts val="0"/>
              </a:spcAft>
              <a:buNone/>
            </a:pPr>
            <a:r>
              <a:rPr lang="es-ES" dirty="0"/>
              <a:t>Seno: Arco o curvatura que forma el cabo entre los extremos que lo sujetan. </a:t>
            </a:r>
          </a:p>
          <a:p>
            <a:pPr marL="0" lvl="0" indent="0">
              <a:spcBef>
                <a:spcPts val="0"/>
              </a:spcBef>
              <a:spcAft>
                <a:spcPts val="0"/>
              </a:spcAft>
              <a:buNone/>
            </a:pPr>
            <a:endParaRPr lang="es-ES" dirty="0"/>
          </a:p>
          <a:p>
            <a:pPr marL="0" lvl="0" indent="0">
              <a:spcBef>
                <a:spcPts val="0"/>
              </a:spcBef>
              <a:spcAft>
                <a:spcPts val="0"/>
              </a:spcAft>
              <a:buNone/>
            </a:pPr>
            <a:r>
              <a:rPr lang="es-ES" dirty="0"/>
              <a:t>Gaza: Anillo que se hace en un cabo. Sirve para hacer firme el cabo o enganchar algo en él. Puede ser fijo o provisional.</a:t>
            </a:r>
          </a:p>
          <a:p>
            <a:pPr marL="0" lvl="0" indent="0">
              <a:spcBef>
                <a:spcPts val="0"/>
              </a:spcBef>
              <a:spcAft>
                <a:spcPts val="0"/>
              </a:spcAft>
              <a:buNone/>
            </a:pPr>
            <a:endParaRPr lang="es-ES" dirty="0"/>
          </a:p>
          <a:p>
            <a:pPr marL="0" lvl="0" indent="0">
              <a:spcBef>
                <a:spcPts val="0"/>
              </a:spcBef>
              <a:spcAft>
                <a:spcPts val="0"/>
              </a:spcAft>
              <a:buNone/>
            </a:pPr>
            <a:r>
              <a:rPr lang="es-ES" dirty="0"/>
              <a:t>Firme: Parte más larga del cabo. </a:t>
            </a:r>
          </a:p>
          <a:p>
            <a:pPr marL="0" lvl="0" indent="0">
              <a:spcBef>
                <a:spcPts val="0"/>
              </a:spcBef>
              <a:spcAft>
                <a:spcPts val="0"/>
              </a:spcAft>
              <a:buNone/>
            </a:pPr>
            <a:endParaRPr lang="es-ES" dirty="0"/>
          </a:p>
          <a:p>
            <a:pPr marL="0" lvl="0" indent="0">
              <a:spcBef>
                <a:spcPts val="0"/>
              </a:spcBef>
              <a:spcAft>
                <a:spcPts val="0"/>
              </a:spcAft>
              <a:buNone/>
            </a:pPr>
            <a:r>
              <a:rPr lang="es-ES" dirty="0"/>
              <a:t>Nudos</a:t>
            </a:r>
          </a:p>
          <a:p>
            <a:pPr marL="0" lvl="0" indent="0">
              <a:spcBef>
                <a:spcPts val="0"/>
              </a:spcBef>
              <a:spcAft>
                <a:spcPts val="0"/>
              </a:spcAft>
              <a:buNone/>
            </a:pPr>
            <a:endParaRPr lang="es-ES" dirty="0"/>
          </a:p>
          <a:p>
            <a:pPr marL="0" lvl="0" indent="0">
              <a:spcBef>
                <a:spcPts val="0"/>
              </a:spcBef>
              <a:spcAft>
                <a:spcPts val="0"/>
              </a:spcAft>
              <a:buNone/>
            </a:pPr>
            <a:r>
              <a:rPr lang="es-ES" dirty="0"/>
              <a:t>As de guía</a:t>
            </a:r>
          </a:p>
          <a:p>
            <a:pPr marL="0" lvl="0" indent="0">
              <a:spcBef>
                <a:spcPts val="0"/>
              </a:spcBef>
              <a:spcAft>
                <a:spcPts val="0"/>
              </a:spcAft>
              <a:buNone/>
            </a:pPr>
            <a:r>
              <a:rPr lang="es-ES" dirty="0"/>
              <a:t>Uno de los más utilizados en un barco. Forma una gaza fija, provisional, en el chicote de un cabo. Es muy seguro, no se escurre y puede deshacerse fácilmente, aunque haya sufrido una fuerte carga de trabajo. Adecuado para afirmar las drizas o escotas a las velas, para encapillar en un noray a las amarras, para izar una persona o como cabo de seguridad. </a:t>
            </a:r>
          </a:p>
          <a:p>
            <a:pPr marL="0" lvl="0" indent="0">
              <a:spcBef>
                <a:spcPts val="0"/>
              </a:spcBef>
              <a:spcAft>
                <a:spcPts val="0"/>
              </a:spcAft>
              <a:buNone/>
            </a:pPr>
            <a:endParaRPr lang="es-ES" dirty="0"/>
          </a:p>
          <a:p>
            <a:pPr marL="0" lvl="0" indent="0">
              <a:spcBef>
                <a:spcPts val="0"/>
              </a:spcBef>
              <a:spcAft>
                <a:spcPts val="0"/>
              </a:spcAft>
              <a:buNone/>
            </a:pPr>
            <a:r>
              <a:rPr lang="es-ES" dirty="0"/>
              <a:t>Ballestrinque</a:t>
            </a:r>
          </a:p>
          <a:p>
            <a:pPr marL="0" lvl="0" indent="0">
              <a:spcBef>
                <a:spcPts val="0"/>
              </a:spcBef>
              <a:spcAft>
                <a:spcPts val="0"/>
              </a:spcAft>
              <a:buNone/>
            </a:pPr>
            <a:r>
              <a:rPr lang="es-ES" dirty="0"/>
              <a:t>Útil para afirmar un cabo con rapidez a un pasamanos, poste o argolla Su longitud es fácilmente ajustable por lo que es ideal para colgar una defensa del pasamanos o amarrar a una bita. Este nudo sólo aguanta bajo tensión continua y no resiste esfuerzos intermitentes ni tirones desde distintos ángulos. Si no recibe la misma fuerza o parecida de ambos lados puede deshacerse fácilmente. </a:t>
            </a:r>
          </a:p>
          <a:p>
            <a:pPr marL="0" lvl="0" indent="0">
              <a:spcBef>
                <a:spcPts val="0"/>
              </a:spcBef>
              <a:spcAft>
                <a:spcPts val="0"/>
              </a:spcAft>
              <a:buNone/>
            </a:pPr>
            <a:r>
              <a:rPr lang="es-ES" dirty="0"/>
              <a:t>  </a:t>
            </a:r>
          </a:p>
          <a:p>
            <a:pPr marL="0" lvl="0" indent="0">
              <a:spcBef>
                <a:spcPts val="0"/>
              </a:spcBef>
              <a:spcAft>
                <a:spcPts val="0"/>
              </a:spcAft>
              <a:buNone/>
            </a:pPr>
            <a:r>
              <a:rPr lang="es-ES" dirty="0"/>
              <a:t>Nudo llano</a:t>
            </a:r>
          </a:p>
          <a:p>
            <a:pPr marL="0" lvl="0" indent="0">
              <a:spcBef>
                <a:spcPts val="0"/>
              </a:spcBef>
              <a:spcAft>
                <a:spcPts val="0"/>
              </a:spcAft>
              <a:buNone/>
            </a:pPr>
            <a:r>
              <a:rPr lang="es-ES" dirty="0"/>
              <a:t>Sirve para unir dos cabos de una misma mena por sus chicotes.  </a:t>
            </a:r>
          </a:p>
          <a:p>
            <a:pPr marL="0" lvl="0" indent="0">
              <a:spcBef>
                <a:spcPts val="0"/>
              </a:spcBef>
              <a:spcAft>
                <a:spcPts val="0"/>
              </a:spcAft>
              <a:buNone/>
            </a:pPr>
            <a:endParaRPr lang="es-ES" dirty="0"/>
          </a:p>
          <a:p>
            <a:pPr marL="0" lvl="0" indent="0">
              <a:spcBef>
                <a:spcPts val="0"/>
              </a:spcBef>
              <a:spcAft>
                <a:spcPts val="0"/>
              </a:spcAft>
              <a:buNone/>
            </a:pPr>
            <a:r>
              <a:rPr lang="es-ES" dirty="0"/>
              <a:t>Vuelta de rezón</a:t>
            </a:r>
          </a:p>
          <a:p>
            <a:pPr marL="0" lvl="0" indent="0">
              <a:spcBef>
                <a:spcPts val="0"/>
              </a:spcBef>
              <a:spcAft>
                <a:spcPts val="0"/>
              </a:spcAft>
              <a:buNone/>
            </a:pPr>
            <a:r>
              <a:rPr lang="es-ES" dirty="0"/>
              <a:t>Nudo específico para la unión de un cabo con una argolla o con una verga. Es muy fácil de deshacer, incluso cuando el cabo está mojado y ha sido azocado (apretado). </a:t>
            </a:r>
          </a:p>
          <a:p>
            <a:pPr marL="0" lvl="0" indent="0">
              <a:spcBef>
                <a:spcPts val="0"/>
              </a:spcBef>
              <a:spcAft>
                <a:spcPts val="0"/>
              </a:spcAft>
              <a:buNone/>
            </a:pPr>
            <a:r>
              <a:rPr lang="es-ES" dirty="0"/>
              <a:t>  </a:t>
            </a:r>
          </a:p>
          <a:p>
            <a:pPr marL="0" lvl="0" indent="0">
              <a:spcBef>
                <a:spcPts val="0"/>
              </a:spcBef>
              <a:spcAft>
                <a:spcPts val="0"/>
              </a:spcAft>
              <a:buNone/>
            </a:pPr>
            <a:r>
              <a:rPr lang="es-ES" dirty="0"/>
              <a:t>La maniobra de fondeo</a:t>
            </a:r>
          </a:p>
          <a:p>
            <a:pPr marL="0" lvl="0" indent="0">
              <a:spcBef>
                <a:spcPts val="0"/>
              </a:spcBef>
              <a:spcAft>
                <a:spcPts val="0"/>
              </a:spcAft>
              <a:buNone/>
            </a:pPr>
            <a:endParaRPr lang="es-ES" dirty="0"/>
          </a:p>
          <a:p>
            <a:pPr marL="0" lvl="0" indent="0">
              <a:spcBef>
                <a:spcPts val="0"/>
              </a:spcBef>
              <a:spcAft>
                <a:spcPts val="0"/>
              </a:spcAft>
              <a:buNone/>
            </a:pPr>
            <a:r>
              <a:rPr lang="es-ES" dirty="0"/>
              <a:t>Fondeo es la acción de afirmar una embarcación al fondo mediante anclas, amarras o cadenas. </a:t>
            </a:r>
          </a:p>
          <a:p>
            <a:pPr marL="0" lvl="0" indent="0">
              <a:spcBef>
                <a:spcPts val="0"/>
              </a:spcBef>
              <a:spcAft>
                <a:spcPts val="0"/>
              </a:spcAft>
              <a:buNone/>
            </a:pPr>
            <a:endParaRPr lang="es-ES" dirty="0"/>
          </a:p>
          <a:p>
            <a:pPr marL="0" lvl="0" indent="0">
              <a:spcBef>
                <a:spcPts val="0"/>
              </a:spcBef>
              <a:spcAft>
                <a:spcPts val="0"/>
              </a:spcAft>
              <a:buNone/>
            </a:pPr>
            <a:r>
              <a:rPr lang="es-ES" dirty="0"/>
              <a:t>Tenedero</a:t>
            </a:r>
          </a:p>
          <a:p>
            <a:pPr marL="0" lvl="0" indent="0">
              <a:spcBef>
                <a:spcPts val="0"/>
              </a:spcBef>
              <a:spcAft>
                <a:spcPts val="0"/>
              </a:spcAft>
              <a:buNone/>
            </a:pPr>
            <a:r>
              <a:rPr lang="es-ES" dirty="0"/>
              <a:t>Lugar donde se puede afirmar (clavar) el ancla al fondo para fondear la embarcación. Éste debe ser seguro y estar al resguardo del oleaje. Debe tener una buena salida en caso de mal tiempo. Tenemos que tener en cuenta el tipo de fondo. </a:t>
            </a:r>
          </a:p>
          <a:p>
            <a:pPr marL="0" lvl="0" indent="0">
              <a:spcBef>
                <a:spcPts val="0"/>
              </a:spcBef>
              <a:spcAft>
                <a:spcPts val="0"/>
              </a:spcAft>
              <a:buNone/>
            </a:pPr>
            <a:endParaRPr lang="es-ES" dirty="0"/>
          </a:p>
          <a:p>
            <a:pPr marL="0" lvl="0" indent="0">
              <a:spcBef>
                <a:spcPts val="0"/>
              </a:spcBef>
              <a:spcAft>
                <a:spcPts val="0"/>
              </a:spcAft>
              <a:buNone/>
            </a:pPr>
            <a:r>
              <a:rPr lang="es-ES" dirty="0"/>
              <a:t>Buenos: de arena fina y dura, fango compacto, arena fangosa y similar. </a:t>
            </a:r>
          </a:p>
          <a:p>
            <a:pPr marL="0" lvl="0" indent="0">
              <a:spcBef>
                <a:spcPts val="0"/>
              </a:spcBef>
              <a:spcAft>
                <a:spcPts val="0"/>
              </a:spcAft>
              <a:buNone/>
            </a:pPr>
            <a:endParaRPr lang="es-ES" dirty="0"/>
          </a:p>
          <a:p>
            <a:pPr marL="0" lvl="0" indent="0">
              <a:spcBef>
                <a:spcPts val="0"/>
              </a:spcBef>
              <a:spcAft>
                <a:spcPts val="0"/>
              </a:spcAft>
              <a:buNone/>
            </a:pPr>
            <a:r>
              <a:rPr lang="es-ES" dirty="0"/>
              <a:t>Malos: de piedra, en pendiente, de arcilla o algas. </a:t>
            </a:r>
          </a:p>
          <a:p>
            <a:pPr marL="0" lvl="0" indent="0">
              <a:spcBef>
                <a:spcPts val="0"/>
              </a:spcBef>
              <a:spcAft>
                <a:spcPts val="0"/>
              </a:spcAft>
              <a:buNone/>
            </a:pPr>
            <a:endParaRPr lang="es-ES" dirty="0"/>
          </a:p>
          <a:p>
            <a:pPr marL="0" lvl="0" indent="0">
              <a:spcBef>
                <a:spcPts val="0"/>
              </a:spcBef>
              <a:spcAft>
                <a:spcPts val="0"/>
              </a:spcAft>
              <a:buNone/>
            </a:pPr>
            <a:r>
              <a:rPr lang="es-ES" dirty="0"/>
              <a:t>Longitud del fondeo</a:t>
            </a:r>
          </a:p>
          <a:p>
            <a:pPr marL="0" lvl="0" indent="0">
              <a:spcBef>
                <a:spcPts val="0"/>
              </a:spcBef>
              <a:spcAft>
                <a:spcPts val="0"/>
              </a:spcAft>
              <a:buNone/>
            </a:pPr>
            <a:r>
              <a:rPr lang="es-ES" dirty="0"/>
              <a:t>La cantidad de cadena que debe dejarse caer oscila entre 3 y 5 veces la profundidad del lugar. Si hay mal tiempo o mucha corriente, 5 o 6 veces la profundidad del lugar. </a:t>
            </a:r>
          </a:p>
          <a:p>
            <a:pPr marL="0" lvl="0" indent="0">
              <a:spcBef>
                <a:spcPts val="0"/>
              </a:spcBef>
              <a:spcAft>
                <a:spcPts val="0"/>
              </a:spcAft>
              <a:buNone/>
            </a:pPr>
            <a:r>
              <a:rPr lang="es-ES" dirty="0"/>
              <a:t>  </a:t>
            </a:r>
          </a:p>
          <a:p>
            <a:pPr marL="0" lvl="0" indent="0">
              <a:spcBef>
                <a:spcPts val="0"/>
              </a:spcBef>
              <a:spcAft>
                <a:spcPts val="0"/>
              </a:spcAft>
              <a:buNone/>
            </a:pPr>
            <a:r>
              <a:rPr lang="es-ES" dirty="0"/>
              <a:t>Sonda</a:t>
            </a:r>
          </a:p>
          <a:p>
            <a:pPr marL="0" lvl="0" indent="0">
              <a:spcBef>
                <a:spcPts val="0"/>
              </a:spcBef>
              <a:spcAft>
                <a:spcPts val="0"/>
              </a:spcAft>
              <a:buNone/>
            </a:pPr>
            <a:r>
              <a:rPr lang="es-ES" dirty="0"/>
              <a:t>Distancia vertical entre el fondo marino y la superficie del agua.  Para saber si el ancla garrea podemos usar la alarma de sonda cuando estemos fondeados.</a:t>
            </a:r>
          </a:p>
          <a:p>
            <a:pPr marL="0" lvl="0" indent="0">
              <a:spcBef>
                <a:spcPts val="0"/>
              </a:spcBef>
              <a:spcAft>
                <a:spcPts val="0"/>
              </a:spcAft>
              <a:buNone/>
            </a:pPr>
            <a:endParaRPr lang="es-ES" dirty="0"/>
          </a:p>
          <a:p>
            <a:pPr marL="0" lvl="0" indent="0">
              <a:spcBef>
                <a:spcPts val="0"/>
              </a:spcBef>
              <a:spcAft>
                <a:spcPts val="0"/>
              </a:spcAft>
              <a:buNone/>
            </a:pPr>
            <a:r>
              <a:rPr lang="es-ES" dirty="0"/>
              <a:t>Orinque</a:t>
            </a:r>
          </a:p>
          <a:p>
            <a:pPr marL="0" lvl="0" indent="0">
              <a:spcBef>
                <a:spcPts val="0"/>
              </a:spcBef>
              <a:spcAft>
                <a:spcPts val="0"/>
              </a:spcAft>
              <a:buNone/>
            </a:pPr>
            <a:r>
              <a:rPr lang="es-ES" dirty="0"/>
              <a:t>Cabo que une el ancla a un boyarín.</a:t>
            </a:r>
          </a:p>
          <a:p>
            <a:pPr marL="0" lvl="0" indent="0">
              <a:spcBef>
                <a:spcPts val="0"/>
              </a:spcBef>
              <a:spcAft>
                <a:spcPts val="0"/>
              </a:spcAft>
              <a:buNone/>
            </a:pPr>
            <a:endParaRPr lang="es-ES" dirty="0"/>
          </a:p>
          <a:p>
            <a:pPr marL="0" lvl="0" indent="0">
              <a:spcBef>
                <a:spcPts val="0"/>
              </a:spcBef>
              <a:spcAft>
                <a:spcPts val="0"/>
              </a:spcAft>
              <a:buNone/>
            </a:pPr>
            <a:r>
              <a:rPr lang="es-ES" dirty="0"/>
              <a:t>Comprobaciones antes de fondear</a:t>
            </a:r>
          </a:p>
          <a:p>
            <a:pPr marL="0" lvl="0" indent="0">
              <a:spcBef>
                <a:spcPts val="0"/>
              </a:spcBef>
              <a:spcAft>
                <a:spcPts val="0"/>
              </a:spcAft>
              <a:buNone/>
            </a:pPr>
            <a:r>
              <a:rPr lang="es-ES" dirty="0"/>
              <a:t>Línea de fondeo.</a:t>
            </a:r>
          </a:p>
          <a:p>
            <a:pPr marL="0" lvl="0" indent="0">
              <a:spcBef>
                <a:spcPts val="0"/>
              </a:spcBef>
              <a:spcAft>
                <a:spcPts val="0"/>
              </a:spcAft>
              <a:buNone/>
            </a:pPr>
            <a:r>
              <a:rPr lang="es-ES" dirty="0"/>
              <a:t>Comprobar el arganeo y el pasador.</a:t>
            </a:r>
          </a:p>
          <a:p>
            <a:pPr marL="0" lvl="0" indent="0">
              <a:spcBef>
                <a:spcPts val="0"/>
              </a:spcBef>
              <a:spcAft>
                <a:spcPts val="0"/>
              </a:spcAft>
              <a:buNone/>
            </a:pPr>
            <a:r>
              <a:rPr lang="es-ES" dirty="0"/>
              <a:t>Comprobar funcionamiento molinete.</a:t>
            </a:r>
          </a:p>
          <a:p>
            <a:pPr marL="0" lvl="0" indent="0">
              <a:spcBef>
                <a:spcPts val="0"/>
              </a:spcBef>
              <a:spcAft>
                <a:spcPts val="0"/>
              </a:spcAft>
              <a:buNone/>
            </a:pPr>
            <a:r>
              <a:rPr lang="es-ES" dirty="0"/>
              <a:t>Comprobar que el otro extremo está unido a la embarcación.</a:t>
            </a:r>
          </a:p>
          <a:p>
            <a:pPr marL="0" lvl="0" indent="0">
              <a:spcBef>
                <a:spcPts val="0"/>
              </a:spcBef>
              <a:spcAft>
                <a:spcPts val="0"/>
              </a:spcAft>
              <a:buNone/>
            </a:pPr>
            <a:r>
              <a:rPr lang="es-ES" dirty="0"/>
              <a:t>Ausencia de objetos o cabos en el pozo de anclas.</a:t>
            </a:r>
          </a:p>
          <a:p>
            <a:pPr marL="0" lvl="0" indent="0">
              <a:spcBef>
                <a:spcPts val="0"/>
              </a:spcBef>
              <a:spcAft>
                <a:spcPts val="0"/>
              </a:spcAft>
              <a:buNone/>
            </a:pPr>
            <a:endParaRPr lang="es-ES" dirty="0"/>
          </a:p>
          <a:p>
            <a:pPr marL="0" lvl="0" indent="0">
              <a:spcBef>
                <a:spcPts val="0"/>
              </a:spcBef>
              <a:spcAft>
                <a:spcPts val="0"/>
              </a:spcAft>
              <a:buNone/>
            </a:pPr>
            <a:r>
              <a:rPr lang="es-ES" dirty="0"/>
              <a:t>Maniobra de fondeo</a:t>
            </a:r>
          </a:p>
          <a:p>
            <a:pPr marL="0" lvl="0" indent="0">
              <a:spcBef>
                <a:spcPts val="0"/>
              </a:spcBef>
              <a:spcAft>
                <a:spcPts val="0"/>
              </a:spcAft>
              <a:buNone/>
            </a:pPr>
            <a:r>
              <a:rPr lang="es-ES" dirty="0"/>
              <a:t>Comprobar sonda y posición de otras embarcaciones.</a:t>
            </a:r>
          </a:p>
          <a:p>
            <a:pPr marL="0" lvl="0" indent="0">
              <a:spcBef>
                <a:spcPts val="0"/>
              </a:spcBef>
              <a:spcAft>
                <a:spcPts val="0"/>
              </a:spcAft>
              <a:buNone/>
            </a:pPr>
            <a:r>
              <a:rPr lang="es-ES" dirty="0"/>
              <a:t>Ancla a la </a:t>
            </a:r>
            <a:r>
              <a:rPr lang="es-ES" dirty="0" err="1"/>
              <a:t>pendura</a:t>
            </a:r>
            <a:r>
              <a:rPr lang="es-ES" dirty="0"/>
              <a:t>.</a:t>
            </a:r>
          </a:p>
          <a:p>
            <a:pPr marL="0" lvl="0" indent="0">
              <a:spcBef>
                <a:spcPts val="0"/>
              </a:spcBef>
              <a:spcAft>
                <a:spcPts val="0"/>
              </a:spcAft>
              <a:buNone/>
            </a:pPr>
            <a:r>
              <a:rPr lang="es-ES" dirty="0"/>
              <a:t>Aproar al oleaje y/o viento.</a:t>
            </a:r>
          </a:p>
          <a:p>
            <a:pPr marL="0" lvl="0" indent="0">
              <a:spcBef>
                <a:spcPts val="0"/>
              </a:spcBef>
              <a:spcAft>
                <a:spcPts val="0"/>
              </a:spcAft>
              <a:buNone/>
            </a:pPr>
            <a:r>
              <a:rPr lang="es-ES" dirty="0"/>
              <a:t>Filar cabo o cadena hasta que queda a pique.</a:t>
            </a:r>
          </a:p>
          <a:p>
            <a:pPr marL="0" lvl="0" indent="0">
              <a:spcBef>
                <a:spcPts val="0"/>
              </a:spcBef>
              <a:spcAft>
                <a:spcPts val="0"/>
              </a:spcAft>
              <a:buNone/>
            </a:pPr>
            <a:r>
              <a:rPr lang="es-ES" dirty="0"/>
              <a:t>Dar atrás para coger arrancada a medida que seguimos filando.</a:t>
            </a:r>
          </a:p>
          <a:p>
            <a:pPr marL="0" lvl="0" indent="0">
              <a:spcBef>
                <a:spcPts val="0"/>
              </a:spcBef>
              <a:spcAft>
                <a:spcPts val="0"/>
              </a:spcAft>
              <a:buNone/>
            </a:pPr>
            <a:r>
              <a:rPr lang="es-ES" dirty="0"/>
              <a:t>Filar la longitud adecuada.</a:t>
            </a:r>
          </a:p>
          <a:p>
            <a:pPr marL="0" lvl="0" indent="0">
              <a:spcBef>
                <a:spcPts val="0"/>
              </a:spcBef>
              <a:spcAft>
                <a:spcPts val="0"/>
              </a:spcAft>
              <a:buNone/>
            </a:pPr>
            <a:r>
              <a:rPr lang="es-ES" dirty="0"/>
              <a:t>Enfilaciones y referencias de tierra.</a:t>
            </a:r>
          </a:p>
          <a:p>
            <a:pPr marL="0" lvl="0" indent="0">
              <a:spcBef>
                <a:spcPts val="0"/>
              </a:spcBef>
              <a:spcAft>
                <a:spcPts val="0"/>
              </a:spcAft>
              <a:buNone/>
            </a:pPr>
            <a:r>
              <a:rPr lang="es-ES" dirty="0"/>
              <a:t>Opcionalmente </a:t>
            </a:r>
            <a:r>
              <a:rPr lang="es-ES" dirty="0" err="1"/>
              <a:t>orincar</a:t>
            </a:r>
            <a:r>
              <a:rPr lang="es-ES" dirty="0"/>
              <a:t> el ancla. </a:t>
            </a:r>
          </a:p>
          <a:p>
            <a:pPr marL="0" lvl="0" indent="0">
              <a:spcBef>
                <a:spcPts val="0"/>
              </a:spcBef>
              <a:spcAft>
                <a:spcPts val="0"/>
              </a:spcAft>
              <a:buNone/>
            </a:pPr>
            <a:endParaRPr lang="es-ES" dirty="0"/>
          </a:p>
          <a:p>
            <a:pPr marL="0" lvl="0" indent="0">
              <a:spcBef>
                <a:spcPts val="0"/>
              </a:spcBef>
              <a:spcAft>
                <a:spcPts val="0"/>
              </a:spcAft>
              <a:buNone/>
            </a:pPr>
            <a:r>
              <a:rPr lang="es-ES" dirty="0"/>
              <a:t>Maniobra de levar anclas</a:t>
            </a:r>
          </a:p>
          <a:p>
            <a:pPr marL="0" lvl="0" indent="0">
              <a:spcBef>
                <a:spcPts val="0"/>
              </a:spcBef>
              <a:spcAft>
                <a:spcPts val="0"/>
              </a:spcAft>
              <a:buNone/>
            </a:pPr>
            <a:r>
              <a:rPr lang="es-ES" dirty="0"/>
              <a:t>Arrancar motor (todo el mundo a bordo).</a:t>
            </a:r>
          </a:p>
          <a:p>
            <a:pPr marL="0" lvl="0" indent="0">
              <a:spcBef>
                <a:spcPts val="0"/>
              </a:spcBef>
              <a:spcAft>
                <a:spcPts val="0"/>
              </a:spcAft>
              <a:buNone/>
            </a:pPr>
            <a:r>
              <a:rPr lang="es-ES" dirty="0"/>
              <a:t>Dar avante para liberar de carga al molinete. (En todo momento debe haber mucha comunicación entre timonel y el   marinero en la maniobra de proa).</a:t>
            </a:r>
          </a:p>
          <a:p>
            <a:pPr marL="0" lvl="0" indent="0">
              <a:spcBef>
                <a:spcPts val="0"/>
              </a:spcBef>
              <a:spcAft>
                <a:spcPts val="0"/>
              </a:spcAft>
              <a:buNone/>
            </a:pPr>
            <a:r>
              <a:rPr lang="es-ES" dirty="0"/>
              <a:t>Cuando el ancla está a pique, virar hasta que queda estibada en el escobén.</a:t>
            </a:r>
          </a:p>
          <a:p>
            <a:pPr marL="0" lvl="0" indent="0">
              <a:spcBef>
                <a:spcPts val="0"/>
              </a:spcBef>
              <a:spcAft>
                <a:spcPts val="0"/>
              </a:spcAft>
              <a:buNone/>
            </a:pPr>
            <a:endParaRPr lang="es-ES" dirty="0"/>
          </a:p>
          <a:p>
            <a:pPr marL="0" lvl="0" indent="0">
              <a:spcBef>
                <a:spcPts val="0"/>
              </a:spcBef>
              <a:spcAft>
                <a:spcPts val="0"/>
              </a:spcAft>
              <a:buNone/>
            </a:pPr>
            <a:r>
              <a:rPr lang="es-ES" dirty="0"/>
              <a:t>Precauciones en la maniobra de fondeo</a:t>
            </a:r>
          </a:p>
          <a:p>
            <a:pPr marL="0" lvl="0" indent="0">
              <a:spcBef>
                <a:spcPts val="0"/>
              </a:spcBef>
              <a:spcAft>
                <a:spcPts val="0"/>
              </a:spcAft>
              <a:buNone/>
            </a:pPr>
            <a:r>
              <a:rPr lang="es-ES" dirty="0"/>
              <a:t>Una embarcación fondeada no debe ser considerada de igual forma que una embarcación amarrada y debe mantenerse una adecuada vigilancia visual y auditiva. Tomaremos referencias de tierra, mediante enfilaciones o marcaciones.</a:t>
            </a:r>
          </a:p>
          <a:p>
            <a:pPr marL="0" lvl="0" indent="0">
              <a:spcBef>
                <a:spcPts val="0"/>
              </a:spcBef>
              <a:spcAft>
                <a:spcPts val="0"/>
              </a:spcAft>
              <a:buNone/>
            </a:pPr>
            <a:r>
              <a:rPr lang="es-ES" dirty="0"/>
              <a:t>Atención a reservas marinas y zonas protegidas.</a:t>
            </a:r>
          </a:p>
          <a:p>
            <a:pPr marL="0" lvl="0" indent="0">
              <a:spcBef>
                <a:spcPts val="0"/>
              </a:spcBef>
              <a:spcAft>
                <a:spcPts val="0"/>
              </a:spcAft>
              <a:buNone/>
            </a:pPr>
            <a:r>
              <a:rPr lang="es-ES" dirty="0"/>
              <a:t>Vientos a los que queda expuesto el tenedero.</a:t>
            </a:r>
          </a:p>
          <a:p>
            <a:pPr marL="0" lvl="0" indent="0">
              <a:spcBef>
                <a:spcPts val="0"/>
              </a:spcBef>
              <a:spcAft>
                <a:spcPts val="0"/>
              </a:spcAft>
              <a:buNone/>
            </a:pPr>
            <a:r>
              <a:rPr lang="es-ES" dirty="0"/>
              <a:t>No sobrecargar el molinete al levar. Si se utiliza, siempre con el motor arrancado para evitar la descarga de las baterías.</a:t>
            </a:r>
          </a:p>
          <a:p>
            <a:pPr marL="0" lvl="0" indent="0">
              <a:spcBef>
                <a:spcPts val="0"/>
              </a:spcBef>
              <a:spcAft>
                <a:spcPts val="0"/>
              </a:spcAft>
              <a:buNone/>
            </a:pPr>
            <a:r>
              <a:rPr lang="es-ES" dirty="0"/>
              <a:t>No virar el ancla en un solo movimiento. Dejar descansar al molinete para evitar sobrecargarlo o sobrecalentarlo.</a:t>
            </a:r>
          </a:p>
          <a:p>
            <a:pPr marL="0" lvl="0" indent="0">
              <a:spcBef>
                <a:spcPts val="0"/>
              </a:spcBef>
              <a:spcAft>
                <a:spcPts val="0"/>
              </a:spcAft>
              <a:buNone/>
            </a:pPr>
            <a:r>
              <a:rPr lang="es-ES" dirty="0"/>
              <a:t>Comprobar que el ancla va clara (sin obstáculo durante la maniobra).</a:t>
            </a:r>
          </a:p>
          <a:p>
            <a:pPr marL="0" lvl="0" indent="0">
              <a:spcBef>
                <a:spcPts val="0"/>
              </a:spcBef>
              <a:spcAft>
                <a:spcPts val="0"/>
              </a:spcAft>
              <a:buNone/>
            </a:pPr>
            <a:endParaRPr lang="es-ES" dirty="0"/>
          </a:p>
          <a:p>
            <a:pPr marL="0" lvl="0" indent="0">
              <a:spcBef>
                <a:spcPts val="0"/>
              </a:spcBef>
              <a:spcAft>
                <a:spcPts val="0"/>
              </a:spcAft>
              <a:buNone/>
            </a:pPr>
            <a:r>
              <a:rPr lang="es-ES" dirty="0"/>
              <a:t>Garreo</a:t>
            </a:r>
          </a:p>
          <a:p>
            <a:pPr marL="0" lvl="0" indent="0">
              <a:spcBef>
                <a:spcPts val="0"/>
              </a:spcBef>
              <a:spcAft>
                <a:spcPts val="0"/>
              </a:spcAft>
              <a:buNone/>
            </a:pPr>
            <a:r>
              <a:rPr lang="es-ES" dirty="0"/>
              <a:t>Se produce cuando el ancla no queda bien fijada al fondo y se arrastra sobre él. Se evita largando más cadena, cambiando de fondeadero, fondeando otra ancla o aguantando con máquina avante.</a:t>
            </a:r>
          </a:p>
          <a:p>
            <a:pPr marL="0" lvl="0" indent="0">
              <a:spcBef>
                <a:spcPts val="0"/>
              </a:spcBef>
              <a:spcAft>
                <a:spcPts val="0"/>
              </a:spcAft>
              <a:buNone/>
            </a:pPr>
            <a:endParaRPr lang="es-ES" dirty="0"/>
          </a:p>
          <a:p>
            <a:pPr marL="0" lvl="0" indent="0">
              <a:spcBef>
                <a:spcPts val="0"/>
              </a:spcBef>
              <a:spcAft>
                <a:spcPts val="0"/>
              </a:spcAft>
              <a:buNone/>
            </a:pPr>
            <a:r>
              <a:rPr lang="es-ES" dirty="0"/>
              <a:t>Circulo de borneo</a:t>
            </a:r>
          </a:p>
          <a:p>
            <a:pPr marL="0" lvl="0" indent="0">
              <a:spcBef>
                <a:spcPts val="0"/>
              </a:spcBef>
              <a:spcAft>
                <a:spcPts val="0"/>
              </a:spcAft>
              <a:buNone/>
            </a:pPr>
            <a:r>
              <a:rPr lang="es-ES" dirty="0"/>
              <a:t>Es el círculo que forma el barco al pivotar alrededor del ancla por efecto del viento o la corriente. </a:t>
            </a:r>
          </a:p>
          <a:p>
            <a:pPr marL="0" lvl="0" indent="0">
              <a:spcBef>
                <a:spcPts val="0"/>
              </a:spcBef>
              <a:spcAft>
                <a:spcPts val="0"/>
              </a:spcAft>
              <a:buNone/>
            </a:pPr>
            <a:endParaRPr lang="es-ES" dirty="0"/>
          </a:p>
          <a:p>
            <a:pPr marL="0" lvl="0" indent="0">
              <a:spcBef>
                <a:spcPts val="0"/>
              </a:spcBef>
              <a:spcAft>
                <a:spcPts val="0"/>
              </a:spcAft>
              <a:buNone/>
            </a:pPr>
            <a:r>
              <a:rPr lang="es-ES" dirty="0"/>
              <a:t>Maniobra de fondeo en boya</a:t>
            </a:r>
          </a:p>
          <a:p>
            <a:pPr marL="0" lvl="0" indent="0">
              <a:spcBef>
                <a:spcPts val="0"/>
              </a:spcBef>
              <a:spcAft>
                <a:spcPts val="0"/>
              </a:spcAft>
              <a:buNone/>
            </a:pPr>
            <a:r>
              <a:rPr lang="es-ES" dirty="0" err="1"/>
              <a:t>Aproarse</a:t>
            </a:r>
            <a:r>
              <a:rPr lang="es-ES" dirty="0"/>
              <a:t> al viento.</a:t>
            </a:r>
          </a:p>
          <a:p>
            <a:pPr marL="0" lvl="0" indent="0">
              <a:spcBef>
                <a:spcPts val="0"/>
              </a:spcBef>
              <a:spcAft>
                <a:spcPts val="0"/>
              </a:spcAft>
              <a:buNone/>
            </a:pPr>
            <a:r>
              <a:rPr lang="es-ES" dirty="0"/>
              <a:t>Acercarse a la boya por sotavento.</a:t>
            </a:r>
          </a:p>
          <a:p>
            <a:pPr marL="0" lvl="0" indent="0">
              <a:spcBef>
                <a:spcPts val="0"/>
              </a:spcBef>
              <a:spcAft>
                <a:spcPts val="0"/>
              </a:spcAft>
              <a:buNone/>
            </a:pPr>
            <a:r>
              <a:rPr lang="es-ES" dirty="0"/>
              <a:t>Utilizar el bichero para alcanzar la boya de fondeo y las amarras dispuestas.</a:t>
            </a:r>
          </a:p>
          <a:p>
            <a:pPr marL="0" lvl="0" indent="0">
              <a:spcBef>
                <a:spcPts val="0"/>
              </a:spcBef>
              <a:spcAft>
                <a:spcPts val="0"/>
              </a:spcAft>
              <a:buNone/>
            </a:pPr>
            <a:r>
              <a:rPr lang="es-ES" dirty="0"/>
              <a:t>Encapillar las amarras dispuestas en la boya o utilizar las propias amarrando por seno.</a:t>
            </a:r>
            <a:endParaRPr dirty="0"/>
          </a:p>
        </p:txBody>
      </p:sp>
    </p:spTree>
    <p:extLst>
      <p:ext uri="{BB962C8B-B14F-4D97-AF65-F5344CB8AC3E}">
        <p14:creationId xmlns:p14="http://schemas.microsoft.com/office/powerpoint/2010/main" val="1382563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34601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FONDEO</a:t>
            </a:r>
          </a:p>
          <a:p>
            <a:pPr marL="0" lvl="0" indent="0">
              <a:spcBef>
                <a:spcPts val="0"/>
              </a:spcBef>
              <a:spcAft>
                <a:spcPts val="0"/>
              </a:spcAft>
              <a:buNone/>
            </a:pPr>
            <a:endParaRPr lang="es-ES" dirty="0"/>
          </a:p>
          <a:p>
            <a:pPr marL="0" lvl="0" indent="0">
              <a:spcBef>
                <a:spcPts val="0"/>
              </a:spcBef>
              <a:spcAft>
                <a:spcPts val="0"/>
              </a:spcAft>
              <a:buNone/>
            </a:pPr>
            <a:r>
              <a:rPr lang="es-ES" dirty="0"/>
              <a:t>Es la acción de afirmar una embarcación al fondo mediante anclas, amarras o cadenas.</a:t>
            </a:r>
          </a:p>
          <a:p>
            <a:pPr marL="0" lvl="0" indent="0">
              <a:spcBef>
                <a:spcPts val="0"/>
              </a:spcBef>
              <a:spcAft>
                <a:spcPts val="0"/>
              </a:spcAft>
              <a:buNone/>
            </a:pPr>
            <a:endParaRPr lang="es-ES" dirty="0"/>
          </a:p>
          <a:p>
            <a:pPr marL="0" lvl="0" indent="0">
              <a:spcBef>
                <a:spcPts val="0"/>
              </a:spcBef>
              <a:spcAft>
                <a:spcPts val="0"/>
              </a:spcAft>
              <a:buNone/>
            </a:pPr>
            <a:r>
              <a:rPr lang="es-ES" dirty="0"/>
              <a:t>Debe ofrecer resguardo del viento y de las corrientes.</a:t>
            </a:r>
          </a:p>
          <a:p>
            <a:pPr marL="0" lvl="0" indent="0">
              <a:spcBef>
                <a:spcPts val="0"/>
              </a:spcBef>
              <a:spcAft>
                <a:spcPts val="0"/>
              </a:spcAft>
              <a:buNone/>
            </a:pPr>
            <a:r>
              <a:rPr lang="es-ES" dirty="0"/>
              <a:t>Debe disponer de la profundidad adecuada al calado y longitud de nuestros dispositivos de fondeo.</a:t>
            </a:r>
          </a:p>
          <a:p>
            <a:pPr marL="0" lvl="0" indent="0">
              <a:spcBef>
                <a:spcPts val="0"/>
              </a:spcBef>
              <a:spcAft>
                <a:spcPts val="0"/>
              </a:spcAft>
              <a:buNone/>
            </a:pPr>
            <a:r>
              <a:rPr lang="es-ES" dirty="0"/>
              <a:t>Debe tener una buena salida, en caso de mal tiempo.</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PRECAUCIONES AL FONDEAR</a:t>
            </a:r>
          </a:p>
          <a:p>
            <a:pPr marL="0" lvl="0" indent="0">
              <a:spcBef>
                <a:spcPts val="0"/>
              </a:spcBef>
              <a:spcAft>
                <a:spcPts val="0"/>
              </a:spcAft>
              <a:buNone/>
            </a:pPr>
            <a:endParaRPr lang="es-ES" dirty="0"/>
          </a:p>
          <a:p>
            <a:pPr marL="0" lvl="0" indent="0">
              <a:spcBef>
                <a:spcPts val="0"/>
              </a:spcBef>
              <a:spcAft>
                <a:spcPts val="0"/>
              </a:spcAft>
              <a:buNone/>
            </a:pPr>
            <a:r>
              <a:rPr lang="es-ES" dirty="0"/>
              <a:t>No fondear cerca del balizamiento de playas.</a:t>
            </a:r>
          </a:p>
          <a:p>
            <a:pPr marL="0" lvl="0" indent="0">
              <a:spcBef>
                <a:spcPts val="0"/>
              </a:spcBef>
              <a:spcAft>
                <a:spcPts val="0"/>
              </a:spcAft>
              <a:buNone/>
            </a:pPr>
            <a:r>
              <a:rPr lang="es-ES" dirty="0"/>
              <a:t>No fondear cerca de otras embarcaciones.</a:t>
            </a:r>
          </a:p>
          <a:p>
            <a:pPr marL="0" lvl="0" indent="0">
              <a:spcBef>
                <a:spcPts val="0"/>
              </a:spcBef>
              <a:spcAft>
                <a:spcPts val="0"/>
              </a:spcAft>
              <a:buNone/>
            </a:pPr>
            <a:r>
              <a:rPr lang="es-ES" dirty="0"/>
              <a:t>No fondear en reservas marinas.</a:t>
            </a:r>
          </a:p>
          <a:p>
            <a:pPr marL="0" lvl="0" indent="0">
              <a:spcBef>
                <a:spcPts val="0"/>
              </a:spcBef>
              <a:spcAft>
                <a:spcPts val="0"/>
              </a:spcAft>
              <a:buNone/>
            </a:pPr>
            <a:r>
              <a:rPr lang="es-ES" dirty="0"/>
              <a:t>SE RECOMINEDA NO FONDEAR CON MAL TIEMPO.</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Tenedero</a:t>
            </a:r>
          </a:p>
          <a:p>
            <a:pPr marL="0" lvl="0" indent="0">
              <a:spcBef>
                <a:spcPts val="0"/>
              </a:spcBef>
              <a:spcAft>
                <a:spcPts val="0"/>
              </a:spcAft>
              <a:buNone/>
            </a:pPr>
            <a:r>
              <a:rPr lang="es-ES" dirty="0"/>
              <a:t>Son lugares donde se puede afirmar (clavar) el ancla. </a:t>
            </a:r>
          </a:p>
          <a:p>
            <a:pPr marL="0" lvl="0" indent="0">
              <a:spcBef>
                <a:spcPts val="0"/>
              </a:spcBef>
              <a:spcAft>
                <a:spcPts val="0"/>
              </a:spcAft>
              <a:buNone/>
            </a:pPr>
            <a:endParaRPr lang="es-ES" dirty="0"/>
          </a:p>
          <a:p>
            <a:pPr marL="0" lvl="0" indent="0">
              <a:spcBef>
                <a:spcPts val="0"/>
              </a:spcBef>
              <a:spcAft>
                <a:spcPts val="0"/>
              </a:spcAft>
              <a:buNone/>
            </a:pPr>
            <a:r>
              <a:rPr lang="es-ES" dirty="0"/>
              <a:t>Buenos tenederos </a:t>
            </a:r>
          </a:p>
          <a:p>
            <a:pPr marL="0" lvl="0" indent="0">
              <a:spcBef>
                <a:spcPts val="0"/>
              </a:spcBef>
              <a:spcAft>
                <a:spcPts val="0"/>
              </a:spcAft>
              <a:buNone/>
            </a:pPr>
            <a:r>
              <a:rPr lang="es-ES" dirty="0"/>
              <a:t>Arena fina y dura, fango compacto, arena fangosa y similar.</a:t>
            </a:r>
          </a:p>
          <a:p>
            <a:pPr marL="0" lvl="0" indent="0">
              <a:spcBef>
                <a:spcPts val="0"/>
              </a:spcBef>
              <a:spcAft>
                <a:spcPts val="0"/>
              </a:spcAft>
              <a:buNone/>
            </a:pPr>
            <a:endParaRPr lang="es-ES" dirty="0"/>
          </a:p>
          <a:p>
            <a:pPr marL="0" lvl="0" indent="0">
              <a:spcBef>
                <a:spcPts val="0"/>
              </a:spcBef>
              <a:spcAft>
                <a:spcPts val="0"/>
              </a:spcAft>
              <a:buNone/>
            </a:pPr>
            <a:r>
              <a:rPr lang="es-ES" dirty="0"/>
              <a:t>Malos tenederos </a:t>
            </a:r>
          </a:p>
          <a:p>
            <a:pPr marL="0" lvl="0" indent="0">
              <a:spcBef>
                <a:spcPts val="0"/>
              </a:spcBef>
              <a:spcAft>
                <a:spcPts val="0"/>
              </a:spcAft>
              <a:buNone/>
            </a:pPr>
            <a:r>
              <a:rPr lang="es-ES" dirty="0"/>
              <a:t>Los que estén en pendiente y los de fondo duro (piedra, etc.).</a:t>
            </a:r>
          </a:p>
          <a:p>
            <a:pPr marL="0" lvl="0" indent="0">
              <a:spcBef>
                <a:spcPts val="0"/>
              </a:spcBef>
              <a:spcAft>
                <a:spcPts val="0"/>
              </a:spcAft>
              <a:buNone/>
            </a:pPr>
            <a:endParaRPr lang="es-ES" dirty="0"/>
          </a:p>
          <a:p>
            <a:pPr marL="0" lvl="0" indent="0">
              <a:spcBef>
                <a:spcPts val="0"/>
              </a:spcBef>
              <a:spcAft>
                <a:spcPts val="0"/>
              </a:spcAft>
              <a:buNone/>
            </a:pPr>
            <a:r>
              <a:rPr lang="es-ES" dirty="0"/>
              <a:t>Longitud del fondeo </a:t>
            </a:r>
          </a:p>
          <a:p>
            <a:pPr marL="0" lvl="0" indent="0">
              <a:spcBef>
                <a:spcPts val="0"/>
              </a:spcBef>
              <a:spcAft>
                <a:spcPts val="0"/>
              </a:spcAft>
              <a:buNone/>
            </a:pPr>
            <a:r>
              <a:rPr lang="es-ES" dirty="0"/>
              <a:t>La cantidad de cadena que debe dejarse caer oscila entre 3 y 5 veces la profundidad del lugar. Si hay mal tiempo o mucha corriente, 5 o 6 veces la profundidad del lugar.</a:t>
            </a:r>
          </a:p>
          <a:p>
            <a:pPr marL="0" lvl="0" indent="0">
              <a:spcBef>
                <a:spcPts val="0"/>
              </a:spcBef>
              <a:spcAft>
                <a:spcPts val="0"/>
              </a:spcAft>
              <a:buNone/>
            </a:pPr>
            <a:r>
              <a:rPr lang="es-ES" dirty="0"/>
              <a:t> </a:t>
            </a:r>
          </a:p>
          <a:p>
            <a:pPr marL="0" lvl="0" indent="0">
              <a:spcBef>
                <a:spcPts val="0"/>
              </a:spcBef>
              <a:spcAft>
                <a:spcPts val="0"/>
              </a:spcAft>
              <a:buNone/>
            </a:pPr>
            <a:endParaRPr lang="es-ES" dirty="0"/>
          </a:p>
          <a:p>
            <a:pPr marL="0" lvl="0" indent="0">
              <a:spcBef>
                <a:spcPts val="0"/>
              </a:spcBef>
              <a:spcAft>
                <a:spcPts val="0"/>
              </a:spcAft>
              <a:buNone/>
            </a:pPr>
            <a:r>
              <a:rPr lang="es-ES" dirty="0"/>
              <a:t>Círculo de borneo </a:t>
            </a:r>
          </a:p>
          <a:p>
            <a:pPr marL="0" lvl="0" indent="0">
              <a:spcBef>
                <a:spcPts val="0"/>
              </a:spcBef>
              <a:spcAft>
                <a:spcPts val="0"/>
              </a:spcAft>
              <a:buNone/>
            </a:pPr>
            <a:r>
              <a:rPr lang="es-ES" dirty="0"/>
              <a:t>Es el círculo que forma el barco al pivotar alrededor del ancla por efecto del viento o la corriente.</a:t>
            </a:r>
          </a:p>
          <a:p>
            <a:pPr marL="0" lvl="0" indent="0">
              <a:spcBef>
                <a:spcPts val="0"/>
              </a:spcBef>
              <a:spcAft>
                <a:spcPts val="0"/>
              </a:spcAft>
              <a:buNone/>
            </a:pPr>
            <a:endParaRPr lang="es-ES" dirty="0"/>
          </a:p>
          <a:p>
            <a:pPr marL="0" lvl="0" indent="0">
              <a:spcBef>
                <a:spcPts val="0"/>
              </a:spcBef>
              <a:spcAft>
                <a:spcPts val="0"/>
              </a:spcAft>
              <a:buNone/>
            </a:pPr>
            <a:r>
              <a:rPr lang="es-ES" dirty="0"/>
              <a:t>Garreo</a:t>
            </a:r>
          </a:p>
          <a:p>
            <a:pPr marL="0" lvl="0" indent="0">
              <a:spcBef>
                <a:spcPts val="0"/>
              </a:spcBef>
              <a:spcAft>
                <a:spcPts val="0"/>
              </a:spcAft>
              <a:buNone/>
            </a:pPr>
            <a:r>
              <a:rPr lang="es-ES" dirty="0"/>
              <a:t>Se produce cuando el ancla no se queda bien fijada al fondo y se arrastra sobre él. Se evita largando más cadena, cambiando de fondeadero, fondeando otra ancla o aguantando con máquina avante.</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Vigilancia durante el fondeo </a:t>
            </a:r>
          </a:p>
          <a:p>
            <a:pPr marL="0" lvl="0" indent="0">
              <a:spcBef>
                <a:spcPts val="0"/>
              </a:spcBef>
              <a:spcAft>
                <a:spcPts val="0"/>
              </a:spcAft>
              <a:buNone/>
            </a:pPr>
            <a:r>
              <a:rPr lang="es-ES" dirty="0"/>
              <a:t>Una embarcación fondeada no debe ser considerada de igual forma que una embarcación amarrada. Debe mantenerse una adecuada vigilancia durante el fondeo (visual y auditiva). Tomaremos puntos de referencia de tierra y alrededor, tomando enfilaciones o marcaciones.</a:t>
            </a:r>
          </a:p>
          <a:p>
            <a:pPr marL="0" lvl="0" indent="0">
              <a:spcBef>
                <a:spcPts val="0"/>
              </a:spcBef>
              <a:spcAft>
                <a:spcPts val="0"/>
              </a:spcAft>
              <a:buNone/>
            </a:pPr>
            <a:endParaRPr lang="es-ES" dirty="0"/>
          </a:p>
          <a:p>
            <a:pPr marL="0" lvl="0" indent="0">
              <a:spcBef>
                <a:spcPts val="0"/>
              </a:spcBef>
              <a:spcAft>
                <a:spcPts val="0"/>
              </a:spcAft>
              <a:buNone/>
            </a:pPr>
            <a:r>
              <a:rPr lang="es-ES" dirty="0"/>
              <a:t>Marcas </a:t>
            </a:r>
          </a:p>
          <a:p>
            <a:pPr marL="0" lvl="0" indent="0">
              <a:spcBef>
                <a:spcPts val="0"/>
              </a:spcBef>
              <a:spcAft>
                <a:spcPts val="0"/>
              </a:spcAft>
              <a:buNone/>
            </a:pPr>
            <a:r>
              <a:rPr lang="es-ES" dirty="0"/>
              <a:t>Es conveniente hacer marcaciones a referencias en la costa a fin de comprobar si se está produciendo el garreo del ancla.</a:t>
            </a:r>
          </a:p>
          <a:p>
            <a:pPr marL="0" lvl="0" indent="0">
              <a:spcBef>
                <a:spcPts val="0"/>
              </a:spcBef>
              <a:spcAft>
                <a:spcPts val="0"/>
              </a:spcAft>
              <a:buNone/>
            </a:pPr>
            <a:endParaRPr lang="es-ES" dirty="0"/>
          </a:p>
          <a:p>
            <a:pPr marL="0" lvl="0" indent="0">
              <a:spcBef>
                <a:spcPts val="0"/>
              </a:spcBef>
              <a:spcAft>
                <a:spcPts val="0"/>
              </a:spcAft>
              <a:buNone/>
            </a:pPr>
            <a:r>
              <a:rPr lang="es-ES" dirty="0"/>
              <a:t>Maniobra de fondeo con un ancla</a:t>
            </a:r>
          </a:p>
          <a:p>
            <a:pPr marL="0" lvl="0" indent="0">
              <a:spcBef>
                <a:spcPts val="0"/>
              </a:spcBef>
              <a:spcAft>
                <a:spcPts val="0"/>
              </a:spcAft>
              <a:buNone/>
            </a:pPr>
            <a:r>
              <a:rPr lang="es-ES" dirty="0"/>
              <a:t>1. Buscamos lugar de fondeo, miramos sonda.</a:t>
            </a:r>
          </a:p>
          <a:p>
            <a:pPr marL="0" lvl="0" indent="0">
              <a:spcBef>
                <a:spcPts val="0"/>
              </a:spcBef>
              <a:spcAft>
                <a:spcPts val="0"/>
              </a:spcAft>
              <a:buNone/>
            </a:pPr>
            <a:r>
              <a:rPr lang="es-ES" dirty="0"/>
              <a:t>2. Preparamos la maniobra: se apea el ancla y se desembraga el barboten</a:t>
            </a:r>
          </a:p>
          <a:p>
            <a:pPr marL="0" lvl="0" indent="0">
              <a:spcBef>
                <a:spcPts val="0"/>
              </a:spcBef>
              <a:spcAft>
                <a:spcPts val="0"/>
              </a:spcAft>
              <a:buNone/>
            </a:pPr>
            <a:r>
              <a:rPr lang="es-ES" dirty="0"/>
              <a:t>(orinque) y marca de fondeo.</a:t>
            </a:r>
          </a:p>
          <a:p>
            <a:pPr marL="0" lvl="0" indent="0">
              <a:spcBef>
                <a:spcPts val="0"/>
              </a:spcBef>
              <a:spcAft>
                <a:spcPts val="0"/>
              </a:spcAft>
              <a:buNone/>
            </a:pPr>
            <a:r>
              <a:rPr lang="es-ES" dirty="0"/>
              <a:t>3. Nos aproamos a la mar y viento.</a:t>
            </a:r>
          </a:p>
          <a:p>
            <a:pPr marL="0" lvl="0" indent="0">
              <a:spcBef>
                <a:spcPts val="0"/>
              </a:spcBef>
              <a:spcAft>
                <a:spcPts val="0"/>
              </a:spcAft>
              <a:buNone/>
            </a:pPr>
            <a:r>
              <a:rPr lang="es-ES" dirty="0"/>
              <a:t>4. Filamos cadena hasta fondo.</a:t>
            </a:r>
          </a:p>
          <a:p>
            <a:pPr marL="0" lvl="0" indent="0">
              <a:spcBef>
                <a:spcPts val="0"/>
              </a:spcBef>
              <a:spcAft>
                <a:spcPts val="0"/>
              </a:spcAft>
              <a:buNone/>
            </a:pPr>
            <a:r>
              <a:rPr lang="es-ES" dirty="0"/>
              <a:t>5. Damos atrás mientras filamos cabo / cadena.</a:t>
            </a:r>
          </a:p>
          <a:p>
            <a:pPr marL="0" lvl="0" indent="0">
              <a:spcBef>
                <a:spcPts val="0"/>
              </a:spcBef>
              <a:spcAft>
                <a:spcPts val="0"/>
              </a:spcAft>
              <a:buNone/>
            </a:pPr>
            <a:endParaRPr lang="es-ES" dirty="0"/>
          </a:p>
          <a:p>
            <a:pPr marL="0" lvl="0" indent="0">
              <a:spcBef>
                <a:spcPts val="0"/>
              </a:spcBef>
              <a:spcAft>
                <a:spcPts val="0"/>
              </a:spcAft>
              <a:buNone/>
            </a:pPr>
            <a:r>
              <a:rPr lang="es-ES" dirty="0"/>
              <a:t>Levar</a:t>
            </a:r>
          </a:p>
          <a:p>
            <a:pPr marL="0" lvl="0" indent="0">
              <a:spcBef>
                <a:spcPts val="0"/>
              </a:spcBef>
              <a:spcAft>
                <a:spcPts val="0"/>
              </a:spcAft>
              <a:buNone/>
            </a:pPr>
            <a:r>
              <a:rPr lang="es-ES" dirty="0"/>
              <a:t>Es la acción de cobrar (recuperar) el ancla y la cadena del fondeo. Para ello daremos avante e iremos cobrando la cadena hasta estar a pique (perpendicular en el fondo), continuaremos cobrando cadena (virando) hasta que este abordo, donde la aseguraremos para iniciarla marcha.</a:t>
            </a:r>
          </a:p>
          <a:p>
            <a:pPr marL="0" lvl="0" indent="0">
              <a:spcBef>
                <a:spcPts val="0"/>
              </a:spcBef>
              <a:spcAft>
                <a:spcPts val="0"/>
              </a:spcAft>
              <a:buNone/>
            </a:pPr>
            <a:endParaRPr dirty="0"/>
          </a:p>
        </p:txBody>
      </p:sp>
    </p:spTree>
    <p:extLst>
      <p:ext uri="{BB962C8B-B14F-4D97-AF65-F5344CB8AC3E}">
        <p14:creationId xmlns:p14="http://schemas.microsoft.com/office/powerpoint/2010/main" val="3241858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0108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56384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62928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UT 3. Seguridad en la mar</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Estabilidad</a:t>
            </a:r>
          </a:p>
          <a:p>
            <a:pPr marL="0" lvl="0" indent="0">
              <a:spcBef>
                <a:spcPts val="0"/>
              </a:spcBef>
              <a:spcAft>
                <a:spcPts val="0"/>
              </a:spcAft>
              <a:buNone/>
            </a:pPr>
            <a:r>
              <a:rPr lang="es-ES" dirty="0"/>
              <a:t>Es la propiedad que tiene un buque de recobrar su posición de equilibrio inicial cuando circunstancias exteriores, como el viento y el mar, lo sacan de ella.</a:t>
            </a:r>
          </a:p>
          <a:p>
            <a:pPr marL="0" lvl="0" indent="0">
              <a:spcBef>
                <a:spcPts val="0"/>
              </a:spcBef>
              <a:spcAft>
                <a:spcPts val="0"/>
              </a:spcAft>
              <a:buNone/>
            </a:pPr>
            <a:endParaRPr lang="es-ES" dirty="0"/>
          </a:p>
          <a:p>
            <a:pPr marL="0" lvl="0" indent="0">
              <a:spcBef>
                <a:spcPts val="0"/>
              </a:spcBef>
              <a:spcAft>
                <a:spcPts val="0"/>
              </a:spcAft>
              <a:buNone/>
            </a:pPr>
            <a:r>
              <a:rPr lang="es-ES" dirty="0"/>
              <a:t>Balances  </a:t>
            </a:r>
          </a:p>
          <a:p>
            <a:pPr marL="0" lvl="0" indent="0">
              <a:spcBef>
                <a:spcPts val="0"/>
              </a:spcBef>
              <a:spcAft>
                <a:spcPts val="0"/>
              </a:spcAft>
              <a:buNone/>
            </a:pPr>
            <a:r>
              <a:rPr lang="es-ES" dirty="0"/>
              <a:t>Movimiento alternativo del barco hacia un costado y hacia el otro originado por alguna causa externa, generalmente la mar. Para evitarlo navegaremos poniendo una amura o una aleta a la mar. </a:t>
            </a:r>
          </a:p>
          <a:p>
            <a:pPr marL="0" lvl="0" indent="0">
              <a:spcBef>
                <a:spcPts val="0"/>
              </a:spcBef>
              <a:spcAft>
                <a:spcPts val="0"/>
              </a:spcAft>
              <a:buNone/>
            </a:pPr>
            <a:endParaRPr lang="es-ES" dirty="0"/>
          </a:p>
          <a:p>
            <a:pPr marL="0" lvl="0" indent="0">
              <a:spcBef>
                <a:spcPts val="0"/>
              </a:spcBef>
              <a:spcAft>
                <a:spcPts val="0"/>
              </a:spcAft>
              <a:buNone/>
            </a:pPr>
            <a:r>
              <a:rPr lang="es-ES" dirty="0"/>
              <a:t>Cabezadas</a:t>
            </a:r>
          </a:p>
          <a:p>
            <a:pPr marL="0" lvl="0" indent="0">
              <a:spcBef>
                <a:spcPts val="0"/>
              </a:spcBef>
              <a:spcAft>
                <a:spcPts val="0"/>
              </a:spcAft>
              <a:buNone/>
            </a:pPr>
            <a:r>
              <a:rPr lang="es-ES" dirty="0"/>
              <a:t>Movimiento longitudinal que consiste en bajadas y subidas de la proa. Esta oscilación se produce cuando la mar nos viene desde cualquier dirección comprendida entre la proa y el través de nuestro barco. Si las cabezadas son muy bruscas suelen darse fuertes golpes, llamados </a:t>
            </a:r>
            <a:r>
              <a:rPr lang="es-ES" dirty="0" err="1"/>
              <a:t>pantocazos</a:t>
            </a:r>
            <a:r>
              <a:rPr lang="es-ES" dirty="0"/>
              <a:t>. </a:t>
            </a:r>
          </a:p>
          <a:p>
            <a:pPr marL="0" lvl="0" indent="0">
              <a:spcBef>
                <a:spcPts val="0"/>
              </a:spcBef>
              <a:spcAft>
                <a:spcPts val="0"/>
              </a:spcAft>
              <a:buNone/>
            </a:pPr>
            <a:endParaRPr lang="es-ES" dirty="0"/>
          </a:p>
          <a:p>
            <a:pPr marL="0" lvl="0" indent="0">
              <a:spcBef>
                <a:spcPts val="0"/>
              </a:spcBef>
              <a:spcAft>
                <a:spcPts val="0"/>
              </a:spcAft>
              <a:buNone/>
            </a:pPr>
            <a:r>
              <a:rPr lang="es-ES" dirty="0"/>
              <a:t>Este movimiento afecta más a la resistencia del buque que el balance y además es más molesto. Para evitarlo navegaremos de proa a muy poca velocidad, de aleta o de popa cerrada a la mar.</a:t>
            </a:r>
          </a:p>
          <a:p>
            <a:pPr marL="0" lvl="0" indent="0">
              <a:spcBef>
                <a:spcPts val="0"/>
              </a:spcBef>
              <a:spcAft>
                <a:spcPts val="0"/>
              </a:spcAft>
              <a:buNone/>
            </a:pPr>
            <a:endParaRPr lang="es-ES" dirty="0"/>
          </a:p>
          <a:p>
            <a:pPr marL="0" lvl="0" indent="0">
              <a:spcBef>
                <a:spcPts val="0"/>
              </a:spcBef>
              <a:spcAft>
                <a:spcPts val="0"/>
              </a:spcAft>
              <a:buNone/>
            </a:pPr>
            <a:r>
              <a:rPr lang="es-ES" dirty="0"/>
              <a:t>Sincronismo</a:t>
            </a:r>
          </a:p>
          <a:p>
            <a:pPr marL="0" lvl="0" indent="0">
              <a:spcBef>
                <a:spcPts val="0"/>
              </a:spcBef>
              <a:spcAft>
                <a:spcPts val="0"/>
              </a:spcAft>
              <a:buNone/>
            </a:pPr>
            <a:r>
              <a:rPr lang="es-ES" dirty="0"/>
              <a:t>Efecto que se produce cuando el periodo de oscilación de la embarcación coincide con el período de la mar.  </a:t>
            </a:r>
          </a:p>
          <a:p>
            <a:pPr marL="0" lvl="0" indent="0">
              <a:spcBef>
                <a:spcPts val="0"/>
              </a:spcBef>
              <a:spcAft>
                <a:spcPts val="0"/>
              </a:spcAft>
              <a:buNone/>
            </a:pPr>
            <a:endParaRPr lang="es-ES" dirty="0"/>
          </a:p>
          <a:p>
            <a:pPr marL="0" lvl="0" indent="0">
              <a:spcBef>
                <a:spcPts val="0"/>
              </a:spcBef>
              <a:spcAft>
                <a:spcPts val="0"/>
              </a:spcAft>
              <a:buNone/>
            </a:pPr>
            <a:r>
              <a:rPr lang="es-ES" dirty="0"/>
              <a:t>Transversal</a:t>
            </a:r>
          </a:p>
          <a:p>
            <a:pPr marL="0" lvl="0" indent="0">
              <a:spcBef>
                <a:spcPts val="0"/>
              </a:spcBef>
              <a:spcAft>
                <a:spcPts val="0"/>
              </a:spcAft>
              <a:buNone/>
            </a:pPr>
            <a:r>
              <a:rPr lang="es-ES" dirty="0"/>
              <a:t>Cuando el período de la ola coincide con el período de balance. Para romperlo hay que cambiar de rumbo. </a:t>
            </a:r>
          </a:p>
          <a:p>
            <a:pPr marL="0" lvl="0" indent="0">
              <a:spcBef>
                <a:spcPts val="0"/>
              </a:spcBef>
              <a:spcAft>
                <a:spcPts val="0"/>
              </a:spcAft>
              <a:buNone/>
            </a:pPr>
            <a:endParaRPr lang="es-ES" dirty="0"/>
          </a:p>
          <a:p>
            <a:pPr marL="0" lvl="0" indent="0">
              <a:spcBef>
                <a:spcPts val="0"/>
              </a:spcBef>
              <a:spcAft>
                <a:spcPts val="0"/>
              </a:spcAft>
              <a:buNone/>
            </a:pPr>
            <a:r>
              <a:rPr lang="es-ES" dirty="0"/>
              <a:t>Longitudinal</a:t>
            </a:r>
          </a:p>
          <a:p>
            <a:pPr marL="0" lvl="0" indent="0">
              <a:spcBef>
                <a:spcPts val="0"/>
              </a:spcBef>
              <a:spcAft>
                <a:spcPts val="0"/>
              </a:spcAft>
              <a:buNone/>
            </a:pPr>
            <a:r>
              <a:rPr lang="es-ES" dirty="0"/>
              <a:t>Cuando el período de la ola coincide con el período de cabeceo. Para romperlo hay que cambiar la velocidad.</a:t>
            </a:r>
          </a:p>
          <a:p>
            <a:pPr marL="0" lvl="0" indent="0">
              <a:spcBef>
                <a:spcPts val="0"/>
              </a:spcBef>
              <a:spcAft>
                <a:spcPts val="0"/>
              </a:spcAft>
              <a:buNone/>
            </a:pPr>
            <a:endParaRPr lang="es-ES" dirty="0"/>
          </a:p>
          <a:p>
            <a:pPr marL="0" lvl="0" indent="0">
              <a:spcBef>
                <a:spcPts val="0"/>
              </a:spcBef>
              <a:spcAft>
                <a:spcPts val="0"/>
              </a:spcAft>
              <a:buNone/>
            </a:pPr>
            <a:r>
              <a:rPr lang="es-ES" dirty="0"/>
              <a:t>Evitar balances y cabezadas </a:t>
            </a:r>
          </a:p>
          <a:p>
            <a:pPr marL="0" lvl="0" indent="0">
              <a:spcBef>
                <a:spcPts val="0"/>
              </a:spcBef>
              <a:spcAft>
                <a:spcPts val="0"/>
              </a:spcAft>
              <a:buNone/>
            </a:pPr>
            <a:r>
              <a:rPr lang="es-ES" dirty="0"/>
              <a:t>Con mal tiempo vigilaremos la estabilidad, se debe gobernar de forma que se eviten los balances, cabezadas, siempre por las amuras o aletas. </a:t>
            </a:r>
          </a:p>
          <a:p>
            <a:pPr marL="0" lvl="0" indent="0">
              <a:spcBef>
                <a:spcPts val="0"/>
              </a:spcBef>
              <a:spcAft>
                <a:spcPts val="0"/>
              </a:spcAft>
              <a:buNone/>
            </a:pPr>
            <a:r>
              <a:rPr lang="es-ES" dirty="0"/>
              <a:t>Aumentamos todas las precauciones sobre la seguridad. </a:t>
            </a:r>
          </a:p>
          <a:p>
            <a:pPr marL="0" lvl="0" indent="0">
              <a:spcBef>
                <a:spcPts val="0"/>
              </a:spcBef>
              <a:spcAft>
                <a:spcPts val="0"/>
              </a:spcAft>
              <a:buNone/>
            </a:pPr>
            <a:r>
              <a:rPr lang="es-ES" dirty="0"/>
              <a:t>Todo el material estará bien trincado y estibado. </a:t>
            </a:r>
          </a:p>
          <a:p>
            <a:pPr marL="0" lvl="0" indent="0">
              <a:spcBef>
                <a:spcPts val="0"/>
              </a:spcBef>
              <a:spcAft>
                <a:spcPts val="0"/>
              </a:spcAft>
              <a:buNone/>
            </a:pPr>
            <a:r>
              <a:rPr lang="es-ES" dirty="0"/>
              <a:t>Deberemos tomar nuevos rumbos, teniendo en cuenta la ruta más segura. </a:t>
            </a:r>
          </a:p>
          <a:p>
            <a:pPr marL="0" lvl="0" indent="0">
              <a:spcBef>
                <a:spcPts val="0"/>
              </a:spcBef>
              <a:spcAft>
                <a:spcPts val="0"/>
              </a:spcAft>
              <a:buNone/>
            </a:pPr>
            <a:r>
              <a:rPr lang="es-ES" dirty="0"/>
              <a:t>Antes de hacernos a la mar cerraremos portillos, escotillas y válvulas de fondo, para evitar que nos entre agua. </a:t>
            </a:r>
          </a:p>
          <a:p>
            <a:pPr marL="0" lvl="0" indent="0">
              <a:spcBef>
                <a:spcPts val="0"/>
              </a:spcBef>
              <a:spcAft>
                <a:spcPts val="0"/>
              </a:spcAft>
              <a:buNone/>
            </a:pPr>
            <a:r>
              <a:rPr lang="es-ES" dirty="0"/>
              <a:t>Con mal tiempo todos los tripulantes permanecerán en cubierta.  </a:t>
            </a:r>
          </a:p>
          <a:p>
            <a:pPr marL="0" lvl="0" indent="0">
              <a:spcBef>
                <a:spcPts val="0"/>
              </a:spcBef>
              <a:spcAft>
                <a:spcPts val="0"/>
              </a:spcAft>
              <a:buNone/>
            </a:pPr>
            <a:r>
              <a:rPr lang="es-ES" dirty="0"/>
              <a:t> </a:t>
            </a:r>
          </a:p>
          <a:p>
            <a:pPr marL="0" lvl="0" indent="0">
              <a:spcBef>
                <a:spcPts val="0"/>
              </a:spcBef>
              <a:spcAft>
                <a:spcPts val="0"/>
              </a:spcAft>
              <a:buNone/>
            </a:pPr>
            <a:r>
              <a:rPr lang="es-ES" dirty="0"/>
              <a:t>Comprobaciones antes de hacerse a la mar</a:t>
            </a:r>
          </a:p>
          <a:p>
            <a:pPr marL="0" lvl="0" indent="0">
              <a:spcBef>
                <a:spcPts val="0"/>
              </a:spcBef>
              <a:spcAft>
                <a:spcPts val="0"/>
              </a:spcAft>
              <a:buNone/>
            </a:pPr>
            <a:r>
              <a:rPr lang="es-ES" dirty="0"/>
              <a:t>Medidas a tomar a bordo con mal tiempo</a:t>
            </a:r>
          </a:p>
          <a:p>
            <a:pPr marL="0" lvl="0" indent="0">
              <a:spcBef>
                <a:spcPts val="0"/>
              </a:spcBef>
              <a:spcAft>
                <a:spcPts val="0"/>
              </a:spcAft>
              <a:buNone/>
            </a:pPr>
            <a:endParaRPr lang="es-ES" dirty="0"/>
          </a:p>
          <a:p>
            <a:pPr marL="0" lvl="0" indent="0">
              <a:spcBef>
                <a:spcPts val="0"/>
              </a:spcBef>
              <a:spcAft>
                <a:spcPts val="0"/>
              </a:spcAft>
              <a:buNone/>
            </a:pPr>
            <a:r>
              <a:rPr lang="es-ES" dirty="0"/>
              <a:t>Informarse sobre el temporal, su evolución y dirección.</a:t>
            </a:r>
          </a:p>
          <a:p>
            <a:pPr marL="0" lvl="0" indent="0">
              <a:spcBef>
                <a:spcPts val="0"/>
              </a:spcBef>
              <a:spcAft>
                <a:spcPts val="0"/>
              </a:spcAft>
              <a:buNone/>
            </a:pPr>
            <a:r>
              <a:rPr lang="es-ES" dirty="0"/>
              <a:t>Estiba y trinca a son de mar. Antes de hacernos a la mar todo debe ir a son de mar, bien sujeto y ordenado. La estiba consiste en ordenar y guardar todas las cosas del buque, ésta debe garantizar la estabilidad de la embarcación, no modificando peligrosamente su centro de gravedad. Todo lo estibado debe trincarse (sujetar o fijar con cabos) correctamente para evitar que caiga, se desplace o golpee. Debe ir ordenado de forma que se disponga primero lo menos utilizado y después lo más. </a:t>
            </a:r>
          </a:p>
          <a:p>
            <a:pPr marL="0" lvl="0" indent="0">
              <a:spcBef>
                <a:spcPts val="0"/>
              </a:spcBef>
              <a:spcAft>
                <a:spcPts val="0"/>
              </a:spcAft>
              <a:buNone/>
            </a:pPr>
            <a:r>
              <a:rPr lang="es-ES" dirty="0"/>
              <a:t>Despejar cubierta.</a:t>
            </a:r>
          </a:p>
          <a:p>
            <a:pPr marL="0" lvl="0" indent="0">
              <a:spcBef>
                <a:spcPts val="0"/>
              </a:spcBef>
              <a:spcAft>
                <a:spcPts val="0"/>
              </a:spcAft>
              <a:buNone/>
            </a:pPr>
            <a:r>
              <a:rPr lang="es-ES" dirty="0"/>
              <a:t>Revisión de </a:t>
            </a:r>
            <a:r>
              <a:rPr lang="es-ES" dirty="0" err="1"/>
              <a:t>manguerotes</a:t>
            </a:r>
            <a:r>
              <a:rPr lang="es-ES" dirty="0"/>
              <a:t> o cuellos de cisne. Deben ir orientados hacia sotavento, o colocar las tapas, para evitar entrada de agua. </a:t>
            </a:r>
          </a:p>
          <a:p>
            <a:pPr marL="0" lvl="0" indent="0">
              <a:spcBef>
                <a:spcPts val="0"/>
              </a:spcBef>
              <a:spcAft>
                <a:spcPts val="0"/>
              </a:spcAft>
              <a:buNone/>
            </a:pPr>
            <a:r>
              <a:rPr lang="es-ES" dirty="0"/>
              <a:t>Asegurar línea de vida y preparar arneses.</a:t>
            </a:r>
          </a:p>
          <a:p>
            <a:pPr marL="0" lvl="0" indent="0">
              <a:spcBef>
                <a:spcPts val="0"/>
              </a:spcBef>
              <a:spcAft>
                <a:spcPts val="0"/>
              </a:spcAft>
              <a:buNone/>
            </a:pPr>
            <a:r>
              <a:rPr lang="es-ES" dirty="0"/>
              <a:t>Revisión y cierre de aberturas. Con mal tiempo hay que cerrar todas las escotillas o portillos para que no entre agua en el interior. Cualquier otra abertura que pueda inundar la embarcación debe ser revisada y en su caso cerrada. </a:t>
            </a:r>
          </a:p>
          <a:p>
            <a:pPr marL="0" lvl="0" indent="0">
              <a:spcBef>
                <a:spcPts val="0"/>
              </a:spcBef>
              <a:spcAft>
                <a:spcPts val="0"/>
              </a:spcAft>
              <a:buNone/>
            </a:pPr>
            <a:r>
              <a:rPr lang="es-ES" dirty="0"/>
              <a:t>Revisión de la jarcia firme y de labor.</a:t>
            </a:r>
          </a:p>
          <a:p>
            <a:pPr marL="0" lvl="0" indent="0">
              <a:spcBef>
                <a:spcPts val="0"/>
              </a:spcBef>
              <a:spcAft>
                <a:spcPts val="0"/>
              </a:spcAft>
              <a:buNone/>
            </a:pPr>
            <a:r>
              <a:rPr lang="es-ES" dirty="0"/>
              <a:t>Cierre de grifos de fondo. Los grifos de fondo deben cerrarse, excepto aquellos que deban quedar abiertos para el correcto funcionamiento de las máquinas. </a:t>
            </a:r>
          </a:p>
          <a:p>
            <a:pPr marL="0" lvl="0" indent="0">
              <a:spcBef>
                <a:spcPts val="0"/>
              </a:spcBef>
              <a:spcAft>
                <a:spcPts val="0"/>
              </a:spcAft>
              <a:buNone/>
            </a:pPr>
            <a:r>
              <a:rPr lang="es-ES" dirty="0"/>
              <a:t>Protección contra la intemperie.</a:t>
            </a:r>
          </a:p>
          <a:p>
            <a:pPr marL="0" lvl="0" indent="0">
              <a:spcBef>
                <a:spcPts val="0"/>
              </a:spcBef>
              <a:spcAft>
                <a:spcPts val="0"/>
              </a:spcAft>
              <a:buNone/>
            </a:pPr>
            <a:r>
              <a:rPr lang="es-ES" dirty="0"/>
              <a:t>Protegerse con ropa de agua limpia y seca.</a:t>
            </a:r>
          </a:p>
          <a:p>
            <a:pPr marL="0" lvl="0" indent="0">
              <a:spcBef>
                <a:spcPts val="0"/>
              </a:spcBef>
              <a:spcAft>
                <a:spcPts val="0"/>
              </a:spcAft>
              <a:buNone/>
            </a:pPr>
            <a:r>
              <a:rPr lang="es-ES" dirty="0"/>
              <a:t>Tener una zona seca en el barco.</a:t>
            </a:r>
          </a:p>
          <a:p>
            <a:pPr marL="0" lvl="0" indent="0">
              <a:spcBef>
                <a:spcPts val="0"/>
              </a:spcBef>
              <a:spcAft>
                <a:spcPts val="0"/>
              </a:spcAft>
              <a:buNone/>
            </a:pPr>
            <a:r>
              <a:rPr lang="es-ES" dirty="0"/>
              <a:t>Preparar algo de comer caliente</a:t>
            </a:r>
          </a:p>
          <a:p>
            <a:pPr marL="0" lvl="0" indent="0">
              <a:spcBef>
                <a:spcPts val="0"/>
              </a:spcBef>
              <a:spcAft>
                <a:spcPts val="0"/>
              </a:spcAft>
              <a:buNone/>
            </a:pPr>
            <a:r>
              <a:rPr lang="es-ES" dirty="0"/>
              <a:t>Planificar la derrota a seguir. La ruta que debe hacerse para ir de un lugar a otro. Es necesario trazar esta derrota antes de salir, teniendo en cuenta los peligros, los posibles resguardos y tener presente el parte meteorológico, saber hacia dónde va la corriente y el viento. </a:t>
            </a:r>
          </a:p>
          <a:p>
            <a:pPr marL="0" lvl="0" indent="0">
              <a:spcBef>
                <a:spcPts val="0"/>
              </a:spcBef>
              <a:spcAft>
                <a:spcPts val="0"/>
              </a:spcAft>
              <a:buNone/>
            </a:pPr>
            <a:r>
              <a:rPr lang="es-ES" dirty="0"/>
              <a:t>Capear el temporal. Consiste aguantar el temporal por la proa o la amura hasta que amaine. Se dará máquina suficiente para gobernar.</a:t>
            </a:r>
          </a:p>
          <a:p>
            <a:pPr marL="0" lvl="0" indent="0">
              <a:spcBef>
                <a:spcPts val="0"/>
              </a:spcBef>
              <a:spcAft>
                <a:spcPts val="0"/>
              </a:spcAft>
              <a:buNone/>
            </a:pPr>
            <a:r>
              <a:rPr lang="es-ES" dirty="0"/>
              <a:t>Correr el temporal. Si el temporal es tan fuerte que no se puede capear, se dará popa o aleta al mar y se correrá el temporal. Se ha de procurar hacer la maniobra rápidamente para evitar quedarse atravesado el menor tiempo. La  mar por la aleta puede tener tendencia a atravesar la embarcación.</a:t>
            </a:r>
          </a:p>
          <a:p>
            <a:pPr marL="0" lvl="0" indent="0">
              <a:spcBef>
                <a:spcPts val="0"/>
              </a:spcBef>
              <a:spcAft>
                <a:spcPts val="0"/>
              </a:spcAft>
              <a:buNone/>
            </a:pPr>
            <a:r>
              <a:rPr lang="es-ES" dirty="0"/>
              <a:t>Ancla de capa. Se suele utilizar para embarcaciones de poca eslora, es un cono de lona abierto que se arrastra por la popa o proa y sirve para evitar que nos atravesemos a la mar y a la vez que resta velocidad a la embarcación. Se puede improvisar arrastrando un cabo con balde o vela fijado al extremo. </a:t>
            </a:r>
          </a:p>
          <a:p>
            <a:pPr marL="0" lvl="0" indent="0">
              <a:spcBef>
                <a:spcPts val="0"/>
              </a:spcBef>
              <a:spcAft>
                <a:spcPts val="0"/>
              </a:spcAft>
              <a:buNone/>
            </a:pPr>
            <a:r>
              <a:rPr lang="es-ES" dirty="0"/>
              <a:t>  </a:t>
            </a:r>
          </a:p>
          <a:p>
            <a:pPr marL="0" lvl="0" indent="0">
              <a:spcBef>
                <a:spcPts val="0"/>
              </a:spcBef>
              <a:spcAft>
                <a:spcPts val="0"/>
              </a:spcAft>
              <a:buNone/>
            </a:pPr>
            <a:r>
              <a:rPr lang="es-ES" dirty="0"/>
              <a:t>Riesgos y consejos</a:t>
            </a:r>
          </a:p>
          <a:p>
            <a:pPr marL="0" lvl="0" indent="0">
              <a:spcBef>
                <a:spcPts val="0"/>
              </a:spcBef>
              <a:spcAft>
                <a:spcPts val="0"/>
              </a:spcAft>
              <a:buNone/>
            </a:pPr>
            <a:endParaRPr lang="es-ES" dirty="0"/>
          </a:p>
          <a:p>
            <a:pPr marL="0" lvl="0" indent="0">
              <a:spcBef>
                <a:spcPts val="0"/>
              </a:spcBef>
              <a:spcAft>
                <a:spcPts val="0"/>
              </a:spcAft>
              <a:buNone/>
            </a:pPr>
            <a:r>
              <a:rPr lang="es-ES" dirty="0"/>
              <a:t>Costa a sotavento</a:t>
            </a:r>
          </a:p>
          <a:p>
            <a:pPr marL="0" lvl="0" indent="0">
              <a:spcBef>
                <a:spcPts val="0"/>
              </a:spcBef>
              <a:spcAft>
                <a:spcPts val="0"/>
              </a:spcAft>
              <a:buNone/>
            </a:pPr>
            <a:r>
              <a:rPr lang="es-ES" dirty="0"/>
              <a:t>Es especialmente peligroso tener una costa a sotavento en un temporal, pues este nos lleva hacia la costa. En el caso de no poder evitar ir contra la costa deberemos hacer todo lo posible para navegar a una playa o al socaire (resguardo). Debemos prepararnos, solicitar auxilio, intentar fondear, llevar los chalecos puestos y tomar todas las medidas de seguridad a mano. </a:t>
            </a:r>
          </a:p>
          <a:p>
            <a:pPr marL="0" lvl="0" indent="0">
              <a:spcBef>
                <a:spcPts val="0"/>
              </a:spcBef>
              <a:spcAft>
                <a:spcPts val="0"/>
              </a:spcAft>
              <a:buNone/>
            </a:pPr>
            <a:endParaRPr lang="es-ES" dirty="0"/>
          </a:p>
          <a:p>
            <a:pPr marL="0" lvl="0" indent="0">
              <a:spcBef>
                <a:spcPts val="0"/>
              </a:spcBef>
              <a:spcAft>
                <a:spcPts val="0"/>
              </a:spcAft>
              <a:buNone/>
            </a:pPr>
            <a:r>
              <a:rPr lang="es-ES" dirty="0"/>
              <a:t>Cabos sueltos</a:t>
            </a:r>
          </a:p>
          <a:p>
            <a:pPr marL="0" lvl="0" indent="0">
              <a:spcBef>
                <a:spcPts val="0"/>
              </a:spcBef>
              <a:spcAft>
                <a:spcPts val="0"/>
              </a:spcAft>
              <a:buNone/>
            </a:pPr>
            <a:r>
              <a:rPr lang="es-ES" dirty="0"/>
              <a:t>Cuando se trata de afrontar un temporal no conviene dejar ningún detalle al azar ni ningún elemento dudoso en sus funciones. Los detalles suelen fallar en los peores momentos desencadenando situaciones difíciles.</a:t>
            </a:r>
          </a:p>
          <a:p>
            <a:pPr marL="0" lvl="0" indent="0">
              <a:spcBef>
                <a:spcPts val="0"/>
              </a:spcBef>
              <a:spcAft>
                <a:spcPts val="0"/>
              </a:spcAft>
              <a:buNone/>
            </a:pPr>
            <a:endParaRPr lang="es-ES" dirty="0"/>
          </a:p>
          <a:p>
            <a:pPr marL="0" lvl="0" indent="0">
              <a:spcBef>
                <a:spcPts val="0"/>
              </a:spcBef>
              <a:spcAft>
                <a:spcPts val="0"/>
              </a:spcAft>
              <a:buNone/>
            </a:pPr>
            <a:r>
              <a:rPr lang="es-ES" dirty="0"/>
              <a:t>Mareo</a:t>
            </a:r>
          </a:p>
          <a:p>
            <a:pPr marL="0" lvl="0" indent="0">
              <a:spcBef>
                <a:spcPts val="0"/>
              </a:spcBef>
              <a:spcAft>
                <a:spcPts val="0"/>
              </a:spcAft>
              <a:buNone/>
            </a:pPr>
            <a:r>
              <a:rPr lang="es-ES" dirty="0"/>
              <a:t>Uno de los peores enemigos en caso de tiempo es el mareo. Si usted sabe que es propenso a marearse prepare bolsas para vómitos y tome usted y la tripulación una pastilla anti mareos. Los espacios interiores del barco son más propensos a producir mareo.</a:t>
            </a:r>
          </a:p>
          <a:p>
            <a:pPr marL="0" lvl="0" indent="0">
              <a:spcBef>
                <a:spcPts val="0"/>
              </a:spcBef>
              <a:spcAft>
                <a:spcPts val="0"/>
              </a:spcAft>
              <a:buNone/>
            </a:pPr>
            <a:r>
              <a:rPr lang="es-ES" dirty="0"/>
              <a:t>Baja visibilidad</a:t>
            </a:r>
          </a:p>
          <a:p>
            <a:pPr marL="0" lvl="0" indent="0">
              <a:spcBef>
                <a:spcPts val="0"/>
              </a:spcBef>
              <a:spcAft>
                <a:spcPts val="0"/>
              </a:spcAft>
              <a:buNone/>
            </a:pPr>
            <a:endParaRPr lang="es-ES" dirty="0"/>
          </a:p>
          <a:p>
            <a:pPr marL="0" lvl="0" indent="0">
              <a:spcBef>
                <a:spcPts val="0"/>
              </a:spcBef>
              <a:spcAft>
                <a:spcPts val="0"/>
              </a:spcAft>
              <a:buNone/>
            </a:pPr>
            <a:r>
              <a:rPr lang="es-ES" dirty="0"/>
              <a:t>Condición que puede darse debido a niebla, nieve, bruma, fuertes lluvias, tormentas o la noche que dificulta enormemente la navegación. Se deberá mantener una estricta vigilancia visual y auditiva (RIPA regla 5) y el motor listo para maniobrar. </a:t>
            </a:r>
          </a:p>
          <a:p>
            <a:pPr marL="0" lvl="0" indent="0">
              <a:spcBef>
                <a:spcPts val="0"/>
              </a:spcBef>
              <a:spcAft>
                <a:spcPts val="0"/>
              </a:spcAft>
              <a:buNone/>
            </a:pPr>
            <a:endParaRPr lang="es-ES" dirty="0"/>
          </a:p>
          <a:p>
            <a:pPr marL="0" lvl="0" indent="0">
              <a:spcBef>
                <a:spcPts val="0"/>
              </a:spcBef>
              <a:spcAft>
                <a:spcPts val="0"/>
              </a:spcAft>
              <a:buNone/>
            </a:pPr>
            <a:r>
              <a:rPr lang="es-ES" dirty="0"/>
              <a:t>Precauciones</a:t>
            </a:r>
          </a:p>
          <a:p>
            <a:pPr marL="0" lvl="0" indent="0">
              <a:spcBef>
                <a:spcPts val="0"/>
              </a:spcBef>
              <a:spcAft>
                <a:spcPts val="0"/>
              </a:spcAft>
              <a:buNone/>
            </a:pPr>
            <a:r>
              <a:rPr lang="es-ES" dirty="0"/>
              <a:t>Reducir la velocidad</a:t>
            </a:r>
          </a:p>
          <a:p>
            <a:pPr marL="0" lvl="0" indent="0">
              <a:spcBef>
                <a:spcPts val="0"/>
              </a:spcBef>
              <a:spcAft>
                <a:spcPts val="0"/>
              </a:spcAft>
              <a:buNone/>
            </a:pPr>
            <a:r>
              <a:rPr lang="es-ES" dirty="0"/>
              <a:t>Encender las luces de navegación</a:t>
            </a:r>
          </a:p>
          <a:p>
            <a:pPr marL="0" lvl="0" indent="0">
              <a:spcBef>
                <a:spcPts val="0"/>
              </a:spcBef>
              <a:spcAft>
                <a:spcPts val="0"/>
              </a:spcAft>
              <a:buNone/>
            </a:pPr>
            <a:r>
              <a:rPr lang="es-ES" dirty="0"/>
              <a:t>Emitir las señales prescriptivas</a:t>
            </a:r>
          </a:p>
          <a:p>
            <a:pPr marL="0" lvl="0" indent="0">
              <a:spcBef>
                <a:spcPts val="0"/>
              </a:spcBef>
              <a:spcAft>
                <a:spcPts val="0"/>
              </a:spcAft>
              <a:buNone/>
            </a:pPr>
            <a:r>
              <a:rPr lang="es-ES" dirty="0"/>
              <a:t>Utilizar el radar. (Si dispone de uno)</a:t>
            </a:r>
          </a:p>
          <a:p>
            <a:pPr marL="0" lvl="0" indent="0">
              <a:spcBef>
                <a:spcPts val="0"/>
              </a:spcBef>
              <a:spcAft>
                <a:spcPts val="0"/>
              </a:spcAft>
              <a:buNone/>
            </a:pPr>
            <a:r>
              <a:rPr lang="es-ES" dirty="0"/>
              <a:t>Extremar la vigilancia (visual y auditiva)</a:t>
            </a:r>
          </a:p>
          <a:p>
            <a:pPr marL="0" lvl="0" indent="0">
              <a:spcBef>
                <a:spcPts val="0"/>
              </a:spcBef>
              <a:spcAft>
                <a:spcPts val="0"/>
              </a:spcAft>
              <a:buNone/>
            </a:pPr>
            <a:r>
              <a:rPr lang="es-ES" dirty="0"/>
              <a:t>Trazar una derrota segura</a:t>
            </a:r>
          </a:p>
          <a:p>
            <a:pPr marL="0" lvl="0" indent="0">
              <a:spcBef>
                <a:spcPts val="0"/>
              </a:spcBef>
              <a:spcAft>
                <a:spcPts val="0"/>
              </a:spcAft>
              <a:buNone/>
            </a:pPr>
            <a:endParaRPr lang="es-ES" dirty="0"/>
          </a:p>
          <a:p>
            <a:pPr marL="0" lvl="0" indent="0">
              <a:spcBef>
                <a:spcPts val="0"/>
              </a:spcBef>
              <a:spcAft>
                <a:spcPts val="0"/>
              </a:spcAft>
              <a:buNone/>
            </a:pPr>
            <a:r>
              <a:rPr lang="es-ES" dirty="0"/>
              <a:t>Reflector radar</a:t>
            </a:r>
          </a:p>
          <a:p>
            <a:pPr marL="0" lvl="0" indent="0">
              <a:spcBef>
                <a:spcPts val="0"/>
              </a:spcBef>
              <a:spcAft>
                <a:spcPts val="0"/>
              </a:spcAft>
              <a:buNone/>
            </a:pPr>
            <a:r>
              <a:rPr lang="es-ES" dirty="0"/>
              <a:t>Es un elemento obligatorio que facilita la visualización de la embarcación en el radar de otros buques. Está </a:t>
            </a:r>
          </a:p>
          <a:p>
            <a:pPr marL="0" lvl="0" indent="0">
              <a:spcBef>
                <a:spcPts val="0"/>
              </a:spcBef>
              <a:spcAft>
                <a:spcPts val="0"/>
              </a:spcAft>
              <a:buNone/>
            </a:pPr>
            <a:r>
              <a:rPr lang="es-ES" dirty="0"/>
              <a:t>compuesto láminas metálicas que forman ocho tetraedros abiertos. Debe situarse en un lugar alto. </a:t>
            </a:r>
          </a:p>
          <a:p>
            <a:pPr marL="0" lvl="0" indent="0">
              <a:spcBef>
                <a:spcPts val="0"/>
              </a:spcBef>
              <a:spcAft>
                <a:spcPts val="0"/>
              </a:spcAft>
              <a:buNone/>
            </a:pPr>
            <a:endParaRPr lang="es-ES" dirty="0"/>
          </a:p>
          <a:p>
            <a:pPr marL="0" lvl="0" indent="0">
              <a:spcBef>
                <a:spcPts val="0"/>
              </a:spcBef>
              <a:spcAft>
                <a:spcPts val="0"/>
              </a:spcAft>
              <a:buNone/>
            </a:pPr>
            <a:r>
              <a:rPr lang="es-ES" dirty="0"/>
              <a:t>Evitar el tráfico marítimo</a:t>
            </a:r>
          </a:p>
          <a:p>
            <a:pPr marL="0" lvl="0" indent="0">
              <a:spcBef>
                <a:spcPts val="0"/>
              </a:spcBef>
              <a:spcAft>
                <a:spcPts val="0"/>
              </a:spcAft>
              <a:buNone/>
            </a:pPr>
            <a:r>
              <a:rPr lang="es-ES" dirty="0"/>
              <a:t>En situaciones de baja visibilidad se debe evitar la navegación por zonas concurridas, como canales, dispositivos de separación de tráfico, etc. En el caso de estar en estas áreas debe extremarse la vigilancia de todo el horizonte y cumplir el reglamento y las regulaciones de tráfico marítimo. Las maniobras deben señalarse con antelación suficiente, por lo que deben ser claras y amplias.</a:t>
            </a:r>
          </a:p>
          <a:p>
            <a:pPr marL="0" lvl="0" indent="0">
              <a:spcBef>
                <a:spcPts val="0"/>
              </a:spcBef>
              <a:spcAft>
                <a:spcPts val="0"/>
              </a:spcAft>
              <a:buNone/>
            </a:pPr>
            <a:endParaRPr lang="es-ES" dirty="0"/>
          </a:p>
          <a:p>
            <a:pPr marL="0" lvl="0" indent="0">
              <a:spcBef>
                <a:spcPts val="0"/>
              </a:spcBef>
              <a:spcAft>
                <a:spcPts val="0"/>
              </a:spcAft>
              <a:buNone/>
            </a:pPr>
            <a:r>
              <a:rPr lang="es-ES" dirty="0"/>
              <a:t>Precauciones para la navegación nocturna</a:t>
            </a:r>
          </a:p>
          <a:p>
            <a:pPr marL="0" lvl="0" indent="0">
              <a:spcBef>
                <a:spcPts val="0"/>
              </a:spcBef>
              <a:spcAft>
                <a:spcPts val="0"/>
              </a:spcAft>
              <a:buNone/>
            </a:pPr>
            <a:r>
              <a:rPr lang="es-ES" dirty="0"/>
              <a:t>Mantener vigilancia visual y auditiva en todo momento.</a:t>
            </a:r>
          </a:p>
          <a:p>
            <a:pPr marL="0" lvl="0" indent="0">
              <a:spcBef>
                <a:spcPts val="0"/>
              </a:spcBef>
              <a:spcAft>
                <a:spcPts val="0"/>
              </a:spcAft>
              <a:buNone/>
            </a:pPr>
            <a:r>
              <a:rPr lang="es-ES" dirty="0"/>
              <a:t>Comprobar y encender las luces.</a:t>
            </a:r>
          </a:p>
          <a:p>
            <a:pPr marL="0" lvl="0" indent="0">
              <a:spcBef>
                <a:spcPts val="0"/>
              </a:spcBef>
              <a:spcAft>
                <a:spcPts val="0"/>
              </a:spcAft>
              <a:buNone/>
            </a:pPr>
            <a:r>
              <a:rPr lang="es-ES" dirty="0"/>
              <a:t>Usar el arnés de seguridad en cubierta, en caso de mal tiempo.</a:t>
            </a:r>
          </a:p>
          <a:p>
            <a:pPr marL="0" lvl="0" indent="0">
              <a:spcBef>
                <a:spcPts val="0"/>
              </a:spcBef>
              <a:spcAft>
                <a:spcPts val="0"/>
              </a:spcAft>
              <a:buNone/>
            </a:pPr>
            <a:r>
              <a:rPr lang="es-ES" dirty="0"/>
              <a:t>Tener clara la maniobra, que en todo caso debe ser clara y amplia.</a:t>
            </a:r>
          </a:p>
          <a:p>
            <a:pPr marL="0" lvl="0" indent="0">
              <a:spcBef>
                <a:spcPts val="0"/>
              </a:spcBef>
              <a:spcAft>
                <a:spcPts val="0"/>
              </a:spcAft>
              <a:buNone/>
            </a:pPr>
            <a:r>
              <a:rPr lang="es-ES" dirty="0"/>
              <a:t>Evitar aproximarse a tierra.</a:t>
            </a:r>
          </a:p>
          <a:p>
            <a:pPr marL="0" lvl="0" indent="0">
              <a:spcBef>
                <a:spcPts val="0"/>
              </a:spcBef>
              <a:spcAft>
                <a:spcPts val="0"/>
              </a:spcAft>
              <a:buNone/>
            </a:pPr>
            <a:r>
              <a:rPr lang="es-ES" dirty="0"/>
              <a:t>Mantener atenta escucha al canal 16.</a:t>
            </a:r>
          </a:p>
          <a:p>
            <a:pPr marL="0" lvl="0" indent="0">
              <a:spcBef>
                <a:spcPts val="0"/>
              </a:spcBef>
              <a:spcAft>
                <a:spcPts val="0"/>
              </a:spcAft>
              <a:buNone/>
            </a:pPr>
            <a:r>
              <a:rPr lang="es-ES" dirty="0"/>
              <a:t>Evitar dormirse. </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Tormenta eléctrica</a:t>
            </a:r>
          </a:p>
          <a:p>
            <a:pPr marL="0" lvl="0" indent="0">
              <a:spcBef>
                <a:spcPts val="0"/>
              </a:spcBef>
              <a:spcAft>
                <a:spcPts val="0"/>
              </a:spcAft>
              <a:buNone/>
            </a:pPr>
            <a:endParaRPr lang="es-ES" dirty="0"/>
          </a:p>
          <a:p>
            <a:pPr marL="0" lvl="0" indent="0">
              <a:spcBef>
                <a:spcPts val="0"/>
              </a:spcBef>
              <a:spcAft>
                <a:spcPts val="0"/>
              </a:spcAft>
              <a:buNone/>
            </a:pPr>
            <a:r>
              <a:rPr lang="es-ES" dirty="0"/>
              <a:t>Si bien por si solas no son peligrosas, una descarga fortuita sobre la embarcación puede afectar a todos los equipos radioeléctricos, electrónicos y sistemas de ayuda a la navegación. En caso de tormenta eléctrica, apagar todos los sistemas eléctricos del barco. Las embarcaciones pueden disponer de un pararrayos con toma a tierra para evitar la descarga sobre los equipos. Aun así, la embarcación es susceptible de sufrir daños graves.</a:t>
            </a:r>
          </a:p>
          <a:p>
            <a:pPr marL="0" lvl="0" indent="0">
              <a:spcBef>
                <a:spcPts val="0"/>
              </a:spcBef>
              <a:spcAft>
                <a:spcPts val="0"/>
              </a:spcAft>
              <a:buNone/>
            </a:pPr>
            <a:r>
              <a:rPr lang="es-ES" dirty="0"/>
              <a:t> </a:t>
            </a:r>
          </a:p>
          <a:p>
            <a:pPr marL="0" lvl="0" indent="0">
              <a:spcBef>
                <a:spcPts val="0"/>
              </a:spcBef>
              <a:spcAft>
                <a:spcPts val="0"/>
              </a:spcAft>
              <a:buNone/>
            </a:pPr>
            <a:r>
              <a:rPr lang="es-ES" dirty="0"/>
              <a:t>Navegación en aguas someras</a:t>
            </a:r>
          </a:p>
          <a:p>
            <a:pPr marL="0" lvl="0" indent="0">
              <a:spcBef>
                <a:spcPts val="0"/>
              </a:spcBef>
              <a:spcAft>
                <a:spcPts val="0"/>
              </a:spcAft>
              <a:buNone/>
            </a:pPr>
            <a:endParaRPr lang="es-ES" dirty="0"/>
          </a:p>
          <a:p>
            <a:pPr marL="0" lvl="0" indent="0">
              <a:spcBef>
                <a:spcPts val="0"/>
              </a:spcBef>
              <a:spcAft>
                <a:spcPts val="0"/>
              </a:spcAft>
              <a:buNone/>
            </a:pPr>
            <a:r>
              <a:rPr lang="es-ES" dirty="0"/>
              <a:t>La navegación en aguas someras o poco profundas representa un riesgo para la navegación ya que se puede tocar fondo y embarrancar. Se ha de tener en cuenta el calado de la embarcación, así como la intensidad del viento. </a:t>
            </a:r>
          </a:p>
          <a:p>
            <a:pPr marL="0" lvl="0" indent="0">
              <a:spcBef>
                <a:spcPts val="0"/>
              </a:spcBef>
              <a:spcAft>
                <a:spcPts val="0"/>
              </a:spcAft>
              <a:buNone/>
            </a:pPr>
            <a:endParaRPr lang="es-ES" dirty="0"/>
          </a:p>
          <a:p>
            <a:pPr marL="0" lvl="0" indent="0">
              <a:spcBef>
                <a:spcPts val="0"/>
              </a:spcBef>
              <a:spcAft>
                <a:spcPts val="0"/>
              </a:spcAft>
              <a:buNone/>
            </a:pPr>
            <a:r>
              <a:rPr lang="es-ES" dirty="0"/>
              <a:t>En este caso hay que seguir las siguientes recomendaciones: </a:t>
            </a:r>
          </a:p>
          <a:p>
            <a:pPr marL="0" lvl="0" indent="0">
              <a:spcBef>
                <a:spcPts val="0"/>
              </a:spcBef>
              <a:spcAft>
                <a:spcPts val="0"/>
              </a:spcAft>
              <a:buNone/>
            </a:pPr>
            <a:endParaRPr lang="es-ES" dirty="0"/>
          </a:p>
          <a:p>
            <a:pPr marL="0" lvl="0" indent="0">
              <a:spcBef>
                <a:spcPts val="0"/>
              </a:spcBef>
              <a:spcAft>
                <a:spcPts val="0"/>
              </a:spcAft>
              <a:buNone/>
            </a:pPr>
            <a:r>
              <a:rPr lang="es-ES" dirty="0"/>
              <a:t>Reducir la velocidad cuanto menos profundo sea el fondo. </a:t>
            </a:r>
          </a:p>
          <a:p>
            <a:pPr marL="0" lvl="0" indent="0">
              <a:spcBef>
                <a:spcPts val="0"/>
              </a:spcBef>
              <a:spcAft>
                <a:spcPts val="0"/>
              </a:spcAft>
              <a:buNone/>
            </a:pPr>
            <a:r>
              <a:rPr lang="es-ES" dirty="0"/>
              <a:t>Mirar con frecuencia la sonda que nos indica la profundidad del barco. Activar la alarma de la sonda para avisar del fondo mínimo, si se dispone de ella. </a:t>
            </a:r>
          </a:p>
          <a:p>
            <a:pPr marL="0" lvl="0" indent="0">
              <a:spcBef>
                <a:spcPts val="0"/>
              </a:spcBef>
              <a:spcAft>
                <a:spcPts val="0"/>
              </a:spcAft>
              <a:buNone/>
            </a:pPr>
            <a:r>
              <a:rPr lang="es-ES" dirty="0"/>
              <a:t>Revisar la carta náutica para conocer cualquier bajo, escollo, piedras a flor a de agua o que velan que pueda haber en la zona donde nos encontremos. Establecer un veril de seguridad.  </a:t>
            </a:r>
          </a:p>
          <a:p>
            <a:pPr marL="0" lvl="0" indent="0">
              <a:spcBef>
                <a:spcPts val="0"/>
              </a:spcBef>
              <a:spcAft>
                <a:spcPts val="0"/>
              </a:spcAft>
              <a:buNone/>
            </a:pPr>
            <a:r>
              <a:rPr lang="es-ES" dirty="0"/>
              <a:t>Tener en cuenta los efectos del abatimiento y la deriva. </a:t>
            </a:r>
          </a:p>
          <a:p>
            <a:pPr marL="0" lvl="0" indent="0">
              <a:spcBef>
                <a:spcPts val="0"/>
              </a:spcBef>
              <a:spcAft>
                <a:spcPts val="0"/>
              </a:spcAft>
              <a:buNone/>
            </a:pPr>
            <a:r>
              <a:rPr lang="es-ES" dirty="0"/>
              <a:t>Tener preparada la maniobra de fondeo.  </a:t>
            </a:r>
          </a:p>
          <a:p>
            <a:pPr marL="0" lvl="0" indent="0">
              <a:spcBef>
                <a:spcPts val="0"/>
              </a:spcBef>
              <a:spcAft>
                <a:spcPts val="0"/>
              </a:spcAft>
              <a:buNone/>
            </a:pPr>
            <a:r>
              <a:rPr lang="es-ES" dirty="0"/>
              <a:t>Mantener una vigilancia exhaustiva con el fin de detectar rompientes u otros signos de peligro. Si se observa un oleaje puntual probablemente se debe a la existencia de un bajo fondo.  </a:t>
            </a:r>
          </a:p>
          <a:p>
            <a:pPr marL="0" lvl="0" indent="0">
              <a:spcBef>
                <a:spcPts val="0"/>
              </a:spcBef>
              <a:spcAft>
                <a:spcPts val="0"/>
              </a:spcAft>
              <a:buNone/>
            </a:pPr>
            <a:r>
              <a:rPr lang="es-ES" dirty="0"/>
              <a:t>Si tenemos que pasar un bajo, lo haremos a sotavento de éste. </a:t>
            </a:r>
          </a:p>
          <a:p>
            <a:pPr marL="0" lvl="0" indent="0">
              <a:spcBef>
                <a:spcPts val="0"/>
              </a:spcBef>
              <a:spcAft>
                <a:spcPts val="0"/>
              </a:spcAft>
              <a:buNone/>
            </a:pPr>
            <a:r>
              <a:rPr lang="es-ES" dirty="0"/>
              <a:t>Prestar atención a las mareas y a las señales como faros, boyas y balizas de ayuda a la navegación. </a:t>
            </a:r>
          </a:p>
          <a:p>
            <a:pPr marL="0" lvl="0" indent="0">
              <a:spcBef>
                <a:spcPts val="0"/>
              </a:spcBef>
              <a:spcAft>
                <a:spcPts val="0"/>
              </a:spcAft>
              <a:buNone/>
            </a:pPr>
            <a:endParaRPr lang="es-ES" dirty="0"/>
          </a:p>
          <a:p>
            <a:pPr marL="0" lvl="0" indent="0">
              <a:spcBef>
                <a:spcPts val="0"/>
              </a:spcBef>
              <a:spcAft>
                <a:spcPts val="0"/>
              </a:spcAft>
              <a:buNone/>
            </a:pPr>
            <a:r>
              <a:rPr lang="es-ES" dirty="0"/>
              <a:t>  </a:t>
            </a:r>
          </a:p>
          <a:p>
            <a:pPr marL="0" lvl="0" indent="0">
              <a:spcBef>
                <a:spcPts val="0"/>
              </a:spcBef>
              <a:spcAft>
                <a:spcPts val="0"/>
              </a:spcAft>
              <a:buNone/>
            </a:pPr>
            <a:r>
              <a:rPr lang="es-ES" dirty="0"/>
              <a:t>Material de seguridad a bordo</a:t>
            </a:r>
          </a:p>
          <a:p>
            <a:pPr marL="0" lvl="0" indent="0">
              <a:spcBef>
                <a:spcPts val="0"/>
              </a:spcBef>
              <a:spcAft>
                <a:spcPts val="0"/>
              </a:spcAft>
              <a:buNone/>
            </a:pPr>
            <a:endParaRPr lang="es-ES" dirty="0"/>
          </a:p>
          <a:p>
            <a:pPr marL="0" lvl="0" indent="0">
              <a:spcBef>
                <a:spcPts val="0"/>
              </a:spcBef>
              <a:spcAft>
                <a:spcPts val="0"/>
              </a:spcAft>
              <a:buNone/>
            </a:pPr>
            <a:r>
              <a:rPr lang="es-ES" dirty="0"/>
              <a:t>Todas las embarcaciones de recreo, están obligadas a llevar a bordo los elementos de seguridad, salvamento, contra incendios, navegación y de prevención de vertidos que les corresponda en función de su zona de navegación. Todo equipo y material de seguridad debe estar homologado por la DGMM del Ministerio de Fomento.</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Material de seguridad y obligatorio 	 </a:t>
            </a:r>
          </a:p>
          <a:p>
            <a:pPr marL="0" lvl="0" indent="0">
              <a:spcBef>
                <a:spcPts val="0"/>
              </a:spcBef>
              <a:spcAft>
                <a:spcPts val="0"/>
              </a:spcAft>
              <a:buNone/>
            </a:pPr>
            <a:r>
              <a:rPr lang="es-ES" dirty="0"/>
              <a:t> </a:t>
            </a:r>
          </a:p>
          <a:p>
            <a:pPr marL="0" lvl="0" indent="0">
              <a:spcBef>
                <a:spcPts val="0"/>
              </a:spcBef>
              <a:spcAft>
                <a:spcPts val="0"/>
              </a:spcAft>
              <a:buNone/>
            </a:pPr>
            <a:r>
              <a:rPr lang="es-ES" dirty="0"/>
              <a:t>Extintores</a:t>
            </a:r>
          </a:p>
          <a:p>
            <a:pPr marL="0" lvl="0" indent="0">
              <a:spcBef>
                <a:spcPts val="0"/>
              </a:spcBef>
              <a:spcAft>
                <a:spcPts val="0"/>
              </a:spcAft>
              <a:buNone/>
            </a:pPr>
            <a:endParaRPr lang="es-ES" dirty="0"/>
          </a:p>
          <a:p>
            <a:pPr marL="0" lvl="0" indent="0">
              <a:spcBef>
                <a:spcPts val="0"/>
              </a:spcBef>
              <a:spcAft>
                <a:spcPts val="0"/>
              </a:spcAft>
              <a:buNone/>
            </a:pPr>
            <a:r>
              <a:rPr lang="es-ES" dirty="0"/>
              <a:t>Todas las embarcaciones de recreo, están obligadas a llevar a bordo extintores. Estos serán de tipo homologado y estarán sometidos a las revisiones periódicas. </a:t>
            </a:r>
          </a:p>
          <a:p>
            <a:pPr marL="0" lvl="0" indent="0">
              <a:spcBef>
                <a:spcPts val="0"/>
              </a:spcBef>
              <a:spcAft>
                <a:spcPts val="0"/>
              </a:spcAft>
              <a:buNone/>
            </a:pPr>
            <a:endParaRPr lang="es-ES" dirty="0"/>
          </a:p>
          <a:p>
            <a:pPr marL="0" lvl="0" indent="0">
              <a:spcBef>
                <a:spcPts val="0"/>
              </a:spcBef>
              <a:spcAft>
                <a:spcPts val="0"/>
              </a:spcAft>
              <a:buNone/>
            </a:pPr>
            <a:r>
              <a:rPr lang="es-ES" dirty="0"/>
              <a:t>Deben instalarse en puntos de fácil acceso y alejados de cualquier fuente posible de incendio.  </a:t>
            </a:r>
          </a:p>
          <a:p>
            <a:pPr marL="0" lvl="0" indent="0">
              <a:spcBef>
                <a:spcPts val="0"/>
              </a:spcBef>
              <a:spcAft>
                <a:spcPts val="0"/>
              </a:spcAft>
              <a:buNone/>
            </a:pPr>
            <a:r>
              <a:rPr lang="es-ES" dirty="0"/>
              <a:t>En embarcación con instalación eléctrica de más de 50V, un extintor debe ser adecuado para fuegos de origen eléctrico (de polvo seco).  </a:t>
            </a:r>
          </a:p>
          <a:p>
            <a:pPr marL="0" lvl="0" indent="0">
              <a:spcBef>
                <a:spcPts val="0"/>
              </a:spcBef>
              <a:spcAft>
                <a:spcPts val="0"/>
              </a:spcAft>
              <a:buNone/>
            </a:pPr>
            <a:r>
              <a:rPr lang="es-ES" dirty="0"/>
              <a:t>Las embarcaciones con instalación fija de extinción de incendios deben tener un extintor portátil cerca del compartimento del motor.</a:t>
            </a:r>
          </a:p>
          <a:p>
            <a:pPr marL="0" lvl="0" indent="0">
              <a:spcBef>
                <a:spcPts val="0"/>
              </a:spcBef>
              <a:spcAft>
                <a:spcPts val="0"/>
              </a:spcAft>
              <a:buNone/>
            </a:pPr>
            <a:r>
              <a:rPr lang="es-ES" dirty="0"/>
              <a:t>En embarcación con motores de gasolina es necesario tener instalación fija de extinción en el compartimento del motor. Evite abrir el compartimento en caso de incendio. </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Extintores portátiles obligatorios por eslora</a:t>
            </a:r>
          </a:p>
          <a:p>
            <a:pPr marL="0" lvl="0" indent="0">
              <a:spcBef>
                <a:spcPts val="0"/>
              </a:spcBef>
              <a:spcAft>
                <a:spcPts val="0"/>
              </a:spcAft>
              <a:buNone/>
            </a:pPr>
            <a:endParaRPr lang="es-ES" dirty="0"/>
          </a:p>
          <a:p>
            <a:pPr marL="0" lvl="0" indent="0">
              <a:spcBef>
                <a:spcPts val="0"/>
              </a:spcBef>
              <a:spcAft>
                <a:spcPts val="0"/>
              </a:spcAft>
              <a:buNone/>
            </a:pPr>
            <a:r>
              <a:rPr lang="es-ES" dirty="0"/>
              <a:t>Tipos de extintores: </a:t>
            </a:r>
          </a:p>
          <a:p>
            <a:pPr marL="0" lvl="0" indent="0">
              <a:spcBef>
                <a:spcPts val="0"/>
              </a:spcBef>
              <a:spcAft>
                <a:spcPts val="0"/>
              </a:spcAft>
              <a:buNone/>
            </a:pPr>
            <a:endParaRPr lang="es-ES" dirty="0"/>
          </a:p>
          <a:p>
            <a:pPr marL="0" lvl="0" indent="0">
              <a:spcBef>
                <a:spcPts val="0"/>
              </a:spcBef>
              <a:spcAft>
                <a:spcPts val="0"/>
              </a:spcAft>
              <a:buNone/>
            </a:pPr>
            <a:r>
              <a:rPr lang="es-ES" dirty="0"/>
              <a:t>21B - 2Kg de polvo seco </a:t>
            </a:r>
            <a:r>
              <a:rPr lang="es-ES" dirty="0" err="1"/>
              <a:t>ó</a:t>
            </a:r>
            <a:r>
              <a:rPr lang="es-ES" dirty="0"/>
              <a:t> 3,5 de CO2</a:t>
            </a:r>
          </a:p>
          <a:p>
            <a:pPr marL="0" lvl="0" indent="0">
              <a:spcBef>
                <a:spcPts val="0"/>
              </a:spcBef>
              <a:spcAft>
                <a:spcPts val="0"/>
              </a:spcAft>
              <a:buNone/>
            </a:pPr>
            <a:endParaRPr lang="es-ES" dirty="0"/>
          </a:p>
          <a:p>
            <a:pPr marL="0" lvl="0" indent="0">
              <a:spcBef>
                <a:spcPts val="0"/>
              </a:spcBef>
              <a:spcAft>
                <a:spcPts val="0"/>
              </a:spcAft>
              <a:buNone/>
            </a:pPr>
            <a:r>
              <a:rPr lang="es-ES" dirty="0"/>
              <a:t>34B - 3Kg de polvo seco </a:t>
            </a:r>
            <a:r>
              <a:rPr lang="es-ES" dirty="0" err="1"/>
              <a:t>ó</a:t>
            </a:r>
            <a:r>
              <a:rPr lang="es-ES" dirty="0"/>
              <a:t> 5 de CO2</a:t>
            </a:r>
          </a:p>
          <a:p>
            <a:pPr marL="0" lvl="0" indent="0">
              <a:spcBef>
                <a:spcPts val="0"/>
              </a:spcBef>
              <a:spcAft>
                <a:spcPts val="0"/>
              </a:spcAft>
              <a:buNone/>
            </a:pPr>
            <a:endParaRPr lang="es-ES" dirty="0"/>
          </a:p>
          <a:p>
            <a:pPr marL="0" lvl="0" indent="0">
              <a:spcBef>
                <a:spcPts val="0"/>
              </a:spcBef>
              <a:spcAft>
                <a:spcPts val="0"/>
              </a:spcAft>
              <a:buNone/>
            </a:pPr>
            <a:r>
              <a:rPr lang="es-ES" dirty="0"/>
              <a:t>55B - 4Kg de polvo seco. </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Extintores portátiles obligatorios por potencia propulsora</a:t>
            </a:r>
          </a:p>
          <a:p>
            <a:pPr marL="0" lvl="0" indent="0">
              <a:spcBef>
                <a:spcPts val="0"/>
              </a:spcBef>
              <a:spcAft>
                <a:spcPts val="0"/>
              </a:spcAft>
              <a:buNone/>
            </a:pPr>
            <a:r>
              <a:rPr lang="es-ES" dirty="0"/>
              <a:t> </a:t>
            </a:r>
          </a:p>
          <a:p>
            <a:pPr marL="0" lvl="0" indent="0">
              <a:spcBef>
                <a:spcPts val="0"/>
              </a:spcBef>
              <a:spcAft>
                <a:spcPts val="0"/>
              </a:spcAft>
              <a:buNone/>
            </a:pPr>
            <a:r>
              <a:rPr lang="es-ES" dirty="0"/>
              <a:t>Recomendaciones de uso del extintor portátil</a:t>
            </a:r>
          </a:p>
          <a:p>
            <a:pPr marL="0" lvl="0" indent="0">
              <a:spcBef>
                <a:spcPts val="0"/>
              </a:spcBef>
              <a:spcAft>
                <a:spcPts val="0"/>
              </a:spcAft>
              <a:buNone/>
            </a:pPr>
            <a:endParaRPr lang="es-ES" dirty="0"/>
          </a:p>
          <a:p>
            <a:pPr marL="0" lvl="0" indent="0">
              <a:spcBef>
                <a:spcPts val="0"/>
              </a:spcBef>
              <a:spcAft>
                <a:spcPts val="0"/>
              </a:spcAft>
              <a:buNone/>
            </a:pPr>
            <a:r>
              <a:rPr lang="es-ES" dirty="0"/>
              <a:t>Chalecos salvavidas </a:t>
            </a:r>
          </a:p>
          <a:p>
            <a:pPr marL="0" lvl="0" indent="0">
              <a:spcBef>
                <a:spcPts val="0"/>
              </a:spcBef>
              <a:spcAft>
                <a:spcPts val="0"/>
              </a:spcAft>
              <a:buNone/>
            </a:pPr>
            <a:r>
              <a:rPr lang="es-ES" dirty="0"/>
              <a:t>Deben estibarse en un lugar accesible. Los chalecos salvavidas inflables serán revisados anualmente en una estación de servicio autorizada.  </a:t>
            </a:r>
          </a:p>
          <a:p>
            <a:pPr marL="0" lvl="0" indent="0">
              <a:spcBef>
                <a:spcPts val="0"/>
              </a:spcBef>
              <a:spcAft>
                <a:spcPts val="0"/>
              </a:spcAft>
              <a:buNone/>
            </a:pPr>
            <a:endParaRPr lang="es-ES" dirty="0"/>
          </a:p>
          <a:p>
            <a:pPr marL="0" lvl="0" indent="0">
              <a:spcBef>
                <a:spcPts val="0"/>
              </a:spcBef>
              <a:spcAft>
                <a:spcPts val="0"/>
              </a:spcAft>
              <a:buNone/>
            </a:pPr>
            <a:r>
              <a:rPr lang="es-ES" dirty="0"/>
              <a:t>Arneses y línea de vida </a:t>
            </a:r>
          </a:p>
          <a:p>
            <a:pPr marL="0" lvl="0" indent="0">
              <a:spcBef>
                <a:spcPts val="0"/>
              </a:spcBef>
              <a:spcAft>
                <a:spcPts val="0"/>
              </a:spcAft>
              <a:buNone/>
            </a:pPr>
            <a:r>
              <a:rPr lang="es-ES" dirty="0"/>
              <a:t>Se utilizan en caso de mal tiempo, no es un elemento obligatorio, pero sí muy recomendable. Su función es evitar que caigamos al agua y nos separemos de la embarcación. Está compuesto de unas cinchas que unidas a un cabo con un mosquetón debe trincarse a elementos firmes abordo.</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Señales pirotécnicas</a:t>
            </a:r>
          </a:p>
          <a:p>
            <a:pPr marL="0" lvl="0" indent="0">
              <a:spcBef>
                <a:spcPts val="0"/>
              </a:spcBef>
              <a:spcAft>
                <a:spcPts val="0"/>
              </a:spcAft>
              <a:buNone/>
            </a:pPr>
            <a:r>
              <a:rPr lang="es-ES" dirty="0"/>
              <a:t>No deben dispararse de forma precipitada. Debemos comprobar que nos pueden ver. Las bengalas se ven unos 60 segundos a unos 20 Km y los cohetes se ven a unos 30 Km. Estibar en lugar seco y alejado de fuentes de calor. Se deben manipular con cuidado y deben vigilarse que no estén caducadas. Todas las señales deberán estar homologadas, de acuerdo con lo establecido en el Real Decreto 809/1999, de 14 de mayo. Antes de usar leer las instrucciones. </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Hombre al agua</a:t>
            </a:r>
          </a:p>
          <a:p>
            <a:pPr marL="0" lvl="0" indent="0">
              <a:spcBef>
                <a:spcPts val="0"/>
              </a:spcBef>
              <a:spcAft>
                <a:spcPts val="0"/>
              </a:spcAft>
              <a:buNone/>
            </a:pPr>
            <a:endParaRPr lang="es-ES" dirty="0"/>
          </a:p>
          <a:p>
            <a:pPr marL="0" lvl="0" indent="0">
              <a:spcBef>
                <a:spcPts val="0"/>
              </a:spcBef>
              <a:spcAft>
                <a:spcPts val="0"/>
              </a:spcAft>
              <a:buNone/>
            </a:pPr>
            <a:r>
              <a:rPr lang="es-ES" dirty="0"/>
              <a:t>La caída al agua de cualquier tripulante de la embarcación es un posible riesgo, el movimiento de la embarcación, el oleaje y el incumplimiento de las normas mínimas de seguridad incrementan este riesgo. No perder de vista en ningún momento al hombre al agua es la primera y más importante medida a tomar. Cuando el hombre al agua no se encontraba agarrado a ninguna línea de vida le veremos desaparecer con mucha más rapidez de la que podríamos esperar. Navegando a 6 nudos, el náufrago se alejará de nosotros unos 200 metros cada minuto. Y a 200 metros no es ya nada fácil ver a nadie y mucho menos si tenemos fuerte oleaje. </a:t>
            </a:r>
          </a:p>
          <a:p>
            <a:pPr marL="0" lvl="0" indent="0">
              <a:spcBef>
                <a:spcPts val="0"/>
              </a:spcBef>
              <a:spcAft>
                <a:spcPts val="0"/>
              </a:spcAft>
              <a:buNone/>
            </a:pPr>
            <a:endParaRPr lang="es-ES" dirty="0"/>
          </a:p>
          <a:p>
            <a:pPr marL="0" lvl="0" indent="0">
              <a:spcBef>
                <a:spcPts val="0"/>
              </a:spcBef>
              <a:spcAft>
                <a:spcPts val="0"/>
              </a:spcAft>
              <a:buNone/>
            </a:pPr>
            <a:r>
              <a:rPr lang="es-ES" dirty="0"/>
              <a:t>Prevención de hombre al agua (Man </a:t>
            </a:r>
            <a:r>
              <a:rPr lang="es-ES" dirty="0" err="1"/>
              <a:t>Overboard</a:t>
            </a:r>
            <a:r>
              <a:rPr lang="es-ES" dirty="0"/>
              <a:t> / MOB)</a:t>
            </a:r>
          </a:p>
          <a:p>
            <a:pPr marL="0" lvl="0" indent="0">
              <a:spcBef>
                <a:spcPts val="0"/>
              </a:spcBef>
              <a:spcAft>
                <a:spcPts val="0"/>
              </a:spcAft>
              <a:buNone/>
            </a:pPr>
            <a:r>
              <a:rPr lang="es-ES" dirty="0"/>
              <a:t>Preste especial atención a los niños y a los navegantes inexpertos. Las personas mareadas son un riesgo en sí mismas, debido a la merma de su capacidad para mantener el equilibrio, es necesario vigilarlas, especialmente en el momento que van a vomitar. </a:t>
            </a:r>
          </a:p>
          <a:p>
            <a:pPr marL="0" lvl="0" indent="0">
              <a:spcBef>
                <a:spcPts val="0"/>
              </a:spcBef>
              <a:spcAft>
                <a:spcPts val="0"/>
              </a:spcAft>
              <a:buNone/>
            </a:pPr>
            <a:endParaRPr lang="es-ES" dirty="0"/>
          </a:p>
          <a:p>
            <a:pPr marL="0" lvl="0" indent="0">
              <a:spcBef>
                <a:spcPts val="0"/>
              </a:spcBef>
              <a:spcAft>
                <a:spcPts val="0"/>
              </a:spcAft>
              <a:buNone/>
            </a:pPr>
            <a:r>
              <a:rPr lang="es-ES" dirty="0"/>
              <a:t>Las caídas al mar se limitan al máximo con el uso de arneses y líneas de vida. A la hora de hacerlos fijos al casco hay que tener en cuenta que el punto de sujeción pueda soportar la fuerza que va a ejercer el peso de la persona arrastrada por el agua. </a:t>
            </a:r>
          </a:p>
          <a:p>
            <a:pPr marL="0" lvl="0" indent="0">
              <a:spcBef>
                <a:spcPts val="0"/>
              </a:spcBef>
              <a:spcAft>
                <a:spcPts val="0"/>
              </a:spcAft>
              <a:buNone/>
            </a:pPr>
            <a:endParaRPr lang="es-ES" dirty="0"/>
          </a:p>
          <a:p>
            <a:pPr marL="0" lvl="0" indent="0">
              <a:spcBef>
                <a:spcPts val="0"/>
              </a:spcBef>
              <a:spcAft>
                <a:spcPts val="0"/>
              </a:spcAft>
              <a:buNone/>
            </a:pPr>
            <a:r>
              <a:rPr lang="es-ES" dirty="0"/>
              <a:t>Una de las causas más recurrentes de caídas es la utilización de calzado no adecuado, propenso a que la persona resbale. El ir descalzo en zonas húmedas donde la cubierta no posee material antideslizante facilita los resbalones. Hay que tener especial cuidado con no pisar las tapas acristaladas de las escotillas, dado que cuando están húmedas es muy fácil resbalar en ellas. </a:t>
            </a:r>
          </a:p>
          <a:p>
            <a:pPr marL="0" lvl="0" indent="0">
              <a:spcBef>
                <a:spcPts val="0"/>
              </a:spcBef>
              <a:spcAft>
                <a:spcPts val="0"/>
              </a:spcAft>
              <a:buNone/>
            </a:pPr>
            <a:endParaRPr lang="es-ES" dirty="0"/>
          </a:p>
          <a:p>
            <a:pPr marL="0" lvl="0" indent="0">
              <a:spcBef>
                <a:spcPts val="0"/>
              </a:spcBef>
              <a:spcAft>
                <a:spcPts val="0"/>
              </a:spcAft>
              <a:buNone/>
            </a:pPr>
            <a:r>
              <a:rPr lang="es-ES" dirty="0"/>
              <a:t>Los cabos y otros objetos sueltos por cubierta son una invitación a tropezar, de ahí la necesidad de que la cubierta vaya siempre bien despejada. Los elementos móviles, como las botavaras, pueden precipitarse sobre una persona sin que esta tenga tiempo para reaccionar. </a:t>
            </a:r>
          </a:p>
          <a:p>
            <a:pPr marL="0" lvl="0" indent="0">
              <a:spcBef>
                <a:spcPts val="0"/>
              </a:spcBef>
              <a:spcAft>
                <a:spcPts val="0"/>
              </a:spcAft>
              <a:buNone/>
            </a:pPr>
            <a:endParaRPr lang="es-ES" dirty="0"/>
          </a:p>
          <a:p>
            <a:pPr marL="0" lvl="0" indent="0">
              <a:spcBef>
                <a:spcPts val="0"/>
              </a:spcBef>
              <a:spcAft>
                <a:spcPts val="0"/>
              </a:spcAft>
              <a:buNone/>
            </a:pPr>
            <a:r>
              <a:rPr lang="es-ES" dirty="0"/>
              <a:t>Los balances acusados que generan grandes escoras propician las caídas, de ahí que si es posible se deba buscar un rumbo que los evite, sobre todo si hay gente caminando por cubierta. </a:t>
            </a:r>
          </a:p>
          <a:p>
            <a:pPr marL="0" lvl="0" indent="0">
              <a:spcBef>
                <a:spcPts val="0"/>
              </a:spcBef>
              <a:spcAft>
                <a:spcPts val="0"/>
              </a:spcAft>
              <a:buNone/>
            </a:pPr>
            <a:endParaRPr lang="es-ES" dirty="0"/>
          </a:p>
          <a:p>
            <a:pPr marL="0" lvl="0" indent="0">
              <a:spcBef>
                <a:spcPts val="0"/>
              </a:spcBef>
              <a:spcAft>
                <a:spcPts val="0"/>
              </a:spcAft>
              <a:buNone/>
            </a:pPr>
            <a:r>
              <a:rPr lang="es-ES" dirty="0"/>
              <a:t>Uno de los momentos propensos para caerse al agua se produce cuando se va a recibir un remolque con mala mar. La nave estará atravesada a las olas, con balances pronunciados, luego solo debe ir a proa un navegante experto. </a:t>
            </a:r>
          </a:p>
          <a:p>
            <a:pPr marL="0" lvl="0" indent="0">
              <a:spcBef>
                <a:spcPts val="0"/>
              </a:spcBef>
              <a:spcAft>
                <a:spcPts val="0"/>
              </a:spcAft>
              <a:buNone/>
            </a:pPr>
            <a:endParaRPr lang="es-ES" dirty="0"/>
          </a:p>
          <a:p>
            <a:pPr marL="0" lvl="0" indent="0">
              <a:spcBef>
                <a:spcPts val="0"/>
              </a:spcBef>
              <a:spcAft>
                <a:spcPts val="0"/>
              </a:spcAft>
              <a:buNone/>
            </a:pPr>
            <a:r>
              <a:rPr lang="es-ES" dirty="0"/>
              <a:t>Los tripulantes con síntomas de embriaguez o bajo los efectos de estupefacientes presentan el riesgo añadido de manifestar comportamientos imprudentes, de ahí que no se les deba asignar otra función que el mantenerse quietos en la bañera o en otro puesto seguro. </a:t>
            </a:r>
          </a:p>
          <a:p>
            <a:pPr marL="0" lvl="0" indent="0">
              <a:spcBef>
                <a:spcPts val="0"/>
              </a:spcBef>
              <a:spcAft>
                <a:spcPts val="0"/>
              </a:spcAft>
              <a:buNone/>
            </a:pPr>
            <a:endParaRPr lang="es-ES" dirty="0"/>
          </a:p>
          <a:p>
            <a:pPr marL="0" lvl="0" indent="0">
              <a:spcBef>
                <a:spcPts val="0"/>
              </a:spcBef>
              <a:spcAft>
                <a:spcPts val="0"/>
              </a:spcAft>
              <a:buNone/>
            </a:pPr>
            <a:r>
              <a:rPr lang="es-ES" dirty="0"/>
              <a:t>Recuerde: el uso del chaleco puede suponer la diferencia entre la vida y la muerte. Si una persona cae al agua con el chaleco puesto, sus posibilidades de mantenerse en la superficie, y, por tanto, de ser vista por sus compañeros son infinitamente más elevadas que si no lo lleva. Piense en que, si es de noche, o se navega en visibilidad reducida, los chalecos cuentan con un silbato y una luz. Si la persona está inconsciente el chaleco le ayudará a voltear sus vías respiratorias por encima del agua y a mantenerlo a flote.</a:t>
            </a:r>
          </a:p>
          <a:p>
            <a:pPr marL="0" lvl="0" indent="0">
              <a:spcBef>
                <a:spcPts val="0"/>
              </a:spcBef>
              <a:spcAft>
                <a:spcPts val="0"/>
              </a:spcAft>
              <a:buNone/>
            </a:pPr>
            <a:endParaRPr lang="es-ES" dirty="0"/>
          </a:p>
          <a:p>
            <a:pPr marL="0" lvl="0" indent="0">
              <a:spcBef>
                <a:spcPts val="0"/>
              </a:spcBef>
              <a:spcAft>
                <a:spcPts val="0"/>
              </a:spcAft>
              <a:buNone/>
            </a:pPr>
            <a:r>
              <a:rPr lang="es-ES" dirty="0"/>
              <a:t>Procedimiento a seguir en caso de caída de hombre al agua</a:t>
            </a:r>
          </a:p>
          <a:p>
            <a:pPr marL="0" lvl="0" indent="0">
              <a:spcBef>
                <a:spcPts val="0"/>
              </a:spcBef>
              <a:spcAft>
                <a:spcPts val="0"/>
              </a:spcAft>
              <a:buNone/>
            </a:pPr>
            <a:r>
              <a:rPr lang="es-ES" dirty="0"/>
              <a:t>Gritar hombre al agua.</a:t>
            </a:r>
          </a:p>
          <a:p>
            <a:pPr marL="0" lvl="0" indent="0">
              <a:spcBef>
                <a:spcPts val="0"/>
              </a:spcBef>
              <a:spcAft>
                <a:spcPts val="0"/>
              </a:spcAft>
              <a:buNone/>
            </a:pPr>
            <a:r>
              <a:rPr lang="es-ES" dirty="0"/>
              <a:t>Librar la hélice.</a:t>
            </a:r>
          </a:p>
          <a:p>
            <a:pPr marL="0" lvl="0" indent="0">
              <a:spcBef>
                <a:spcPts val="0"/>
              </a:spcBef>
              <a:spcAft>
                <a:spcPts val="0"/>
              </a:spcAft>
              <a:buNone/>
            </a:pPr>
            <a:r>
              <a:rPr lang="es-ES" dirty="0"/>
              <a:t>El timón cae a la banda del náufrago (cuando no entrañe peligro).</a:t>
            </a:r>
          </a:p>
          <a:p>
            <a:pPr marL="0" lvl="0" indent="0">
              <a:spcBef>
                <a:spcPts val="0"/>
              </a:spcBef>
              <a:spcAft>
                <a:spcPts val="0"/>
              </a:spcAft>
              <a:buNone/>
            </a:pPr>
            <a:r>
              <a:rPr lang="es-ES" dirty="0"/>
              <a:t>Arrojar aro salvavidas y luz de localización.</a:t>
            </a:r>
          </a:p>
          <a:p>
            <a:pPr marL="0" lvl="0" indent="0">
              <a:spcBef>
                <a:spcPts val="0"/>
              </a:spcBef>
              <a:spcAft>
                <a:spcPts val="0"/>
              </a:spcAft>
              <a:buNone/>
            </a:pPr>
            <a:r>
              <a:rPr lang="es-ES" dirty="0"/>
              <a:t>Activar MOB en GPS.</a:t>
            </a:r>
          </a:p>
          <a:p>
            <a:pPr marL="0" lvl="0" indent="0">
              <a:spcBef>
                <a:spcPts val="0"/>
              </a:spcBef>
              <a:spcAft>
                <a:spcPts val="0"/>
              </a:spcAft>
              <a:buNone/>
            </a:pPr>
            <a:r>
              <a:rPr lang="es-ES" dirty="0"/>
              <a:t>Un tripulante no perderá de vista al náufrago. Es fácil perder una cabeza de vista sobre un mar con ola. De noche es casi imposible de volver a localizar visualmente.</a:t>
            </a:r>
          </a:p>
          <a:p>
            <a:pPr marL="0" lvl="0" indent="0">
              <a:spcBef>
                <a:spcPts val="0"/>
              </a:spcBef>
              <a:spcAft>
                <a:spcPts val="0"/>
              </a:spcAft>
              <a:buNone/>
            </a:pPr>
            <a:r>
              <a:rPr lang="es-ES" dirty="0"/>
              <a:t>Se puede trazar una ruta lanzando defensas por la borda (al volver, tener en cuenta que los objetos derivaran más que el náufrago en la dirección del viento y la corriente).</a:t>
            </a:r>
          </a:p>
          <a:p>
            <a:pPr marL="0" lvl="0" indent="0">
              <a:spcBef>
                <a:spcPts val="0"/>
              </a:spcBef>
              <a:spcAft>
                <a:spcPts val="0"/>
              </a:spcAft>
              <a:buNone/>
            </a:pPr>
            <a:r>
              <a:rPr lang="es-ES" dirty="0"/>
              <a:t>Maniobra de acercamiento a motor.</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Maniobras de aproximación cuando el náufrago está a la vista</a:t>
            </a:r>
          </a:p>
          <a:p>
            <a:pPr marL="0" lvl="0" indent="0">
              <a:spcBef>
                <a:spcPts val="0"/>
              </a:spcBef>
              <a:spcAft>
                <a:spcPts val="0"/>
              </a:spcAft>
              <a:buNone/>
            </a:pPr>
            <a:endParaRPr lang="es-ES" dirty="0"/>
          </a:p>
          <a:p>
            <a:pPr marL="0" lvl="0" indent="0">
              <a:spcBef>
                <a:spcPts val="0"/>
              </a:spcBef>
              <a:spcAft>
                <a:spcPts val="0"/>
              </a:spcAft>
              <a:buNone/>
            </a:pPr>
            <a:r>
              <a:rPr lang="es-ES" dirty="0"/>
              <a:t>Maniobra de Anderson</a:t>
            </a:r>
          </a:p>
          <a:p>
            <a:pPr marL="0" lvl="0" indent="0">
              <a:spcBef>
                <a:spcPts val="0"/>
              </a:spcBef>
              <a:spcAft>
                <a:spcPts val="0"/>
              </a:spcAft>
              <a:buNone/>
            </a:pPr>
            <a:r>
              <a:rPr lang="es-ES" dirty="0"/>
              <a:t>Apropiada cuando el náufrago es visible. Ideal para actuación inmediata.</a:t>
            </a:r>
          </a:p>
          <a:p>
            <a:pPr marL="0" lvl="0" indent="0">
              <a:spcBef>
                <a:spcPts val="0"/>
              </a:spcBef>
              <a:spcAft>
                <a:spcPts val="0"/>
              </a:spcAft>
              <a:buNone/>
            </a:pPr>
            <a:endParaRPr lang="es-ES" dirty="0"/>
          </a:p>
          <a:p>
            <a:pPr marL="0" lvl="0" indent="0">
              <a:spcBef>
                <a:spcPts val="0"/>
              </a:spcBef>
              <a:spcAft>
                <a:spcPts val="0"/>
              </a:spcAft>
              <a:buNone/>
            </a:pPr>
            <a:r>
              <a:rPr lang="es-ES" dirty="0"/>
              <a:t>Se da voz de hombre al agua. Parar la máquina y timón a la misma banda por donde haya caído con el fin de separar la popa. Se echan salvavidas y se seguirá con la vista al náufrago para no perderlo. Se pondrá toda máquina con el timón metido a la banda y cuando el barco haya caído 270º se para, el náufrago aparecerá por la proa y se dejará por el costado de sotavento para darle socaire. Dar atrás para parar la arrancada.</a:t>
            </a:r>
          </a:p>
          <a:p>
            <a:pPr marL="0" lvl="0" indent="0">
              <a:spcBef>
                <a:spcPts val="0"/>
              </a:spcBef>
              <a:spcAft>
                <a:spcPts val="0"/>
              </a:spcAft>
              <a:buNone/>
            </a:pPr>
            <a:r>
              <a:rPr lang="es-ES" dirty="0"/>
              <a:t> </a:t>
            </a:r>
          </a:p>
          <a:p>
            <a:pPr marL="0" lvl="0" indent="0">
              <a:spcBef>
                <a:spcPts val="0"/>
              </a:spcBef>
              <a:spcAft>
                <a:spcPts val="0"/>
              </a:spcAft>
              <a:buNone/>
            </a:pPr>
            <a:r>
              <a:rPr lang="es-ES" dirty="0"/>
              <a:t>Maniobra de </a:t>
            </a:r>
            <a:r>
              <a:rPr lang="es-ES" dirty="0" err="1"/>
              <a:t>Butakov</a:t>
            </a:r>
            <a:r>
              <a:rPr lang="es-ES" dirty="0"/>
              <a:t>/Williamson</a:t>
            </a:r>
          </a:p>
          <a:p>
            <a:pPr marL="0" lvl="0" indent="0">
              <a:spcBef>
                <a:spcPts val="0"/>
              </a:spcBef>
              <a:spcAft>
                <a:spcPts val="0"/>
              </a:spcAft>
              <a:buNone/>
            </a:pPr>
            <a:r>
              <a:rPr lang="es-ES" dirty="0"/>
              <a:t>Consiste en meter todo el timón a la banda que ha caído el náufrago y cuando haya caído 70º del rumbo primitivo, cambiar el timón a la banda contraria describiendo un circulo y cuando tenga el rumbo opuesto al que llevaba antes de caer el hombre al agua, este aparecerá por la proa. Williamson: La misma maniobra pero con una caída de la proa de 60°.</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Maniobras de búsqueda del náufrago</a:t>
            </a:r>
          </a:p>
          <a:p>
            <a:pPr marL="0" lvl="0" indent="0">
              <a:spcBef>
                <a:spcPts val="0"/>
              </a:spcBef>
              <a:spcAft>
                <a:spcPts val="0"/>
              </a:spcAft>
              <a:buNone/>
            </a:pPr>
            <a:endParaRPr lang="es-ES" dirty="0"/>
          </a:p>
          <a:p>
            <a:pPr marL="0" lvl="0" indent="0">
              <a:spcBef>
                <a:spcPts val="0"/>
              </a:spcBef>
              <a:spcAft>
                <a:spcPts val="0"/>
              </a:spcAft>
              <a:buNone/>
            </a:pPr>
            <a:r>
              <a:rPr lang="es-ES" dirty="0"/>
              <a:t>Método del minuto</a:t>
            </a:r>
          </a:p>
          <a:p>
            <a:pPr marL="0" lvl="0" indent="0">
              <a:spcBef>
                <a:spcPts val="0"/>
              </a:spcBef>
              <a:spcAft>
                <a:spcPts val="0"/>
              </a:spcAft>
              <a:buNone/>
            </a:pPr>
            <a:r>
              <a:rPr lang="es-ES" dirty="0"/>
              <a:t>Meteremos todo el timón a la banda por donde ha caído el náufrago y cuando estemos a rumbo opuesto al que veníamos, navegaremos un minuto a este rumbo, volviendo a meter el timón a la misma banda. Después de navegar otro minuto al rumbo del principio encontraremos al náufrago por la proa.  </a:t>
            </a:r>
          </a:p>
          <a:p>
            <a:pPr marL="0" lvl="0" indent="0">
              <a:spcBef>
                <a:spcPts val="0"/>
              </a:spcBef>
              <a:spcAft>
                <a:spcPts val="0"/>
              </a:spcAft>
              <a:buNone/>
            </a:pPr>
            <a:endParaRPr lang="es-ES" dirty="0"/>
          </a:p>
          <a:p>
            <a:pPr marL="0" lvl="0" indent="0">
              <a:spcBef>
                <a:spcPts val="0"/>
              </a:spcBef>
              <a:spcAft>
                <a:spcPts val="0"/>
              </a:spcAft>
              <a:buNone/>
            </a:pPr>
            <a:r>
              <a:rPr lang="es-ES" dirty="0"/>
              <a:t>Espiral cuadrada</a:t>
            </a:r>
          </a:p>
          <a:p>
            <a:pPr marL="0" lvl="0" indent="0">
              <a:spcBef>
                <a:spcPts val="0"/>
              </a:spcBef>
              <a:spcAft>
                <a:spcPts val="0"/>
              </a:spcAft>
              <a:buNone/>
            </a:pPr>
            <a:r>
              <a:rPr lang="es-ES" dirty="0"/>
              <a:t>Eficaz en caso de no conocer de inmediato la situación de hombre al agua, cuando se sabe que el objeto de la búsqueda está situado dentro de unos límites relativamente próximos en aguas con poca o sin deriva.</a:t>
            </a:r>
          </a:p>
          <a:p>
            <a:pPr marL="0" lvl="0" indent="0">
              <a:spcBef>
                <a:spcPts val="0"/>
              </a:spcBef>
              <a:spcAft>
                <a:spcPts val="0"/>
              </a:spcAft>
              <a:buNone/>
            </a:pPr>
            <a:endParaRPr lang="es-ES" dirty="0"/>
          </a:p>
          <a:p>
            <a:pPr marL="0" lvl="0" indent="0">
              <a:spcBef>
                <a:spcPts val="0"/>
              </a:spcBef>
              <a:spcAft>
                <a:spcPts val="0"/>
              </a:spcAft>
              <a:buNone/>
            </a:pPr>
            <a:r>
              <a:rPr lang="es-ES" dirty="0"/>
              <a:t>Búsqueda por sectores</a:t>
            </a:r>
          </a:p>
          <a:p>
            <a:pPr marL="0" lvl="0" indent="0">
              <a:spcBef>
                <a:spcPts val="0"/>
              </a:spcBef>
              <a:spcAft>
                <a:spcPts val="0"/>
              </a:spcAft>
              <a:buNone/>
            </a:pPr>
            <a:r>
              <a:rPr lang="es-ES" dirty="0"/>
              <a:t>Método eficaz cuando usted es inmediatamente consciente del evento MOB, se conoce exactamente la posición del sujeto y el área de búsqueda es pequeña. El radio de búsqueda varía por lo general entre 1 y 5 millas náuticas, cada giro es de 120° y se efectuará normalmente a estribor. </a:t>
            </a:r>
          </a:p>
          <a:p>
            <a:pPr marL="0" lvl="0" indent="0">
              <a:spcBef>
                <a:spcPts val="0"/>
              </a:spcBef>
              <a:spcAft>
                <a:spcPts val="0"/>
              </a:spcAft>
              <a:buNone/>
            </a:pPr>
            <a:endParaRPr lang="es-ES" dirty="0"/>
          </a:p>
          <a:p>
            <a:pPr marL="0" lvl="0" indent="0">
              <a:spcBef>
                <a:spcPts val="0"/>
              </a:spcBef>
              <a:spcAft>
                <a:spcPts val="0"/>
              </a:spcAft>
              <a:buNone/>
            </a:pPr>
            <a:r>
              <a:rPr lang="es-ES" dirty="0"/>
              <a:t>Riesgos para el hombre al agua</a:t>
            </a:r>
          </a:p>
          <a:p>
            <a:pPr marL="0" lvl="0" indent="0">
              <a:spcBef>
                <a:spcPts val="0"/>
              </a:spcBef>
              <a:spcAft>
                <a:spcPts val="0"/>
              </a:spcAft>
              <a:buNone/>
            </a:pPr>
            <a:r>
              <a:rPr lang="es-ES" dirty="0"/>
              <a:t>La hipotermia y la parada respiratoria son los mayores peligros para la supervivencia de una persona en la mar.</a:t>
            </a:r>
          </a:p>
          <a:p>
            <a:pPr marL="0" lvl="0" indent="0">
              <a:spcBef>
                <a:spcPts val="0"/>
              </a:spcBef>
              <a:spcAft>
                <a:spcPts val="0"/>
              </a:spcAft>
              <a:buNone/>
            </a:pPr>
            <a:endParaRPr lang="es-ES" dirty="0"/>
          </a:p>
          <a:p>
            <a:pPr marL="0" lvl="0" indent="0">
              <a:spcBef>
                <a:spcPts val="0"/>
              </a:spcBef>
              <a:spcAft>
                <a:spcPts val="0"/>
              </a:spcAft>
              <a:buNone/>
            </a:pPr>
            <a:r>
              <a:rPr lang="es-ES" dirty="0"/>
              <a:t>Hipotermia</a:t>
            </a:r>
          </a:p>
          <a:p>
            <a:pPr marL="0" lvl="0" indent="0">
              <a:spcBef>
                <a:spcPts val="0"/>
              </a:spcBef>
              <a:spcAft>
                <a:spcPts val="0"/>
              </a:spcAft>
              <a:buNone/>
            </a:pPr>
            <a:r>
              <a:rPr lang="es-ES" dirty="0"/>
              <a:t>La pérdida de calor corporal, hipotermia, ocurre en todas las personas inmersas en el agua a una temperatura por debajo de 20°C. A excepción de los trópicos, la mayoría de la gente sumergida en el mar y no rescatada muere en un plazo inferior a 6 horas, dependiendo de la latitud y época del año. </a:t>
            </a:r>
          </a:p>
          <a:p>
            <a:pPr marL="0" lvl="0" indent="0">
              <a:spcBef>
                <a:spcPts val="0"/>
              </a:spcBef>
              <a:spcAft>
                <a:spcPts val="0"/>
              </a:spcAft>
              <a:buNone/>
            </a:pPr>
            <a:endParaRPr lang="es-ES" dirty="0"/>
          </a:p>
          <a:p>
            <a:pPr marL="0" lvl="0" indent="0">
              <a:spcBef>
                <a:spcPts val="0"/>
              </a:spcBef>
              <a:spcAft>
                <a:spcPts val="0"/>
              </a:spcAft>
              <a:buNone/>
            </a:pPr>
            <a:r>
              <a:rPr lang="es-ES" dirty="0"/>
              <a:t>Tratamiento </a:t>
            </a:r>
          </a:p>
          <a:p>
            <a:pPr marL="0" lvl="0" indent="0">
              <a:spcBef>
                <a:spcPts val="0"/>
              </a:spcBef>
              <a:spcAft>
                <a:spcPts val="0"/>
              </a:spcAft>
              <a:buNone/>
            </a:pPr>
            <a:r>
              <a:rPr lang="es-ES" dirty="0"/>
              <a:t>Dependerá de las condiciones del superviviente y de los medios disponibles. Los primeros auxilios irán destinados a prevenir que la víctima se enfríe más. Pedir consejo médico por radio y preparar la evacuación para atención hospitalaria. </a:t>
            </a:r>
          </a:p>
          <a:p>
            <a:pPr marL="0" lvl="0" indent="0">
              <a:spcBef>
                <a:spcPts val="0"/>
              </a:spcBef>
              <a:spcAft>
                <a:spcPts val="0"/>
              </a:spcAft>
              <a:buNone/>
            </a:pPr>
            <a:endParaRPr lang="es-ES" dirty="0"/>
          </a:p>
          <a:p>
            <a:pPr marL="0" lvl="0" indent="0">
              <a:spcBef>
                <a:spcPts val="0"/>
              </a:spcBef>
              <a:spcAft>
                <a:spcPts val="0"/>
              </a:spcAft>
              <a:buNone/>
            </a:pPr>
            <a:r>
              <a:rPr lang="es-ES" dirty="0"/>
              <a:t>Víctima inconsciente o semiinconsciente </a:t>
            </a:r>
          </a:p>
          <a:p>
            <a:pPr marL="0" lvl="0" indent="0">
              <a:spcBef>
                <a:spcPts val="0"/>
              </a:spcBef>
              <a:spcAft>
                <a:spcPts val="0"/>
              </a:spcAft>
              <a:buNone/>
            </a:pPr>
            <a:r>
              <a:rPr lang="es-ES" dirty="0"/>
              <a:t>Comprobar pulso y respiración. En caso de ser necesario ejecutar maniobras de reanimación cardiopulmonar (RCP). Estas medidas se continuarán por lo menos durante 30 minutos. </a:t>
            </a:r>
          </a:p>
          <a:p>
            <a:pPr marL="0" lvl="0" indent="0">
              <a:spcBef>
                <a:spcPts val="0"/>
              </a:spcBef>
              <a:spcAft>
                <a:spcPts val="0"/>
              </a:spcAft>
              <a:buNone/>
            </a:pPr>
            <a:endParaRPr lang="es-ES" dirty="0"/>
          </a:p>
          <a:p>
            <a:pPr marL="0" lvl="0" indent="0">
              <a:spcBef>
                <a:spcPts val="0"/>
              </a:spcBef>
              <a:spcAft>
                <a:spcPts val="0"/>
              </a:spcAft>
              <a:buNone/>
            </a:pPr>
            <a:r>
              <a:rPr lang="es-ES" dirty="0"/>
              <a:t>Víctima consciente </a:t>
            </a:r>
          </a:p>
          <a:p>
            <a:pPr marL="0" lvl="0" indent="0">
              <a:spcBef>
                <a:spcPts val="0"/>
              </a:spcBef>
              <a:spcAft>
                <a:spcPts val="0"/>
              </a:spcAft>
              <a:buNone/>
            </a:pPr>
            <a:r>
              <a:rPr lang="es-ES" dirty="0"/>
              <a:t>Alejar a la víctima de los lugares fríos, llevarla a un lugar cálido.</a:t>
            </a:r>
          </a:p>
          <a:p>
            <a:pPr marL="0" lvl="0" indent="0">
              <a:spcBef>
                <a:spcPts val="0"/>
              </a:spcBef>
              <a:spcAft>
                <a:spcPts val="0"/>
              </a:spcAft>
              <a:buNone/>
            </a:pPr>
            <a:r>
              <a:rPr lang="es-ES" dirty="0"/>
              <a:t>Colocar en posición horizontal.</a:t>
            </a:r>
          </a:p>
          <a:p>
            <a:pPr marL="0" lvl="0" indent="0">
              <a:spcBef>
                <a:spcPts val="0"/>
              </a:spcBef>
              <a:spcAft>
                <a:spcPts val="0"/>
              </a:spcAft>
              <a:buNone/>
            </a:pPr>
            <a:r>
              <a:rPr lang="es-ES" dirty="0"/>
              <a:t>Controlar respiración, pulso y temperatura. </a:t>
            </a:r>
          </a:p>
          <a:p>
            <a:pPr marL="0" lvl="0" indent="0">
              <a:spcBef>
                <a:spcPts val="0"/>
              </a:spcBef>
              <a:spcAft>
                <a:spcPts val="0"/>
              </a:spcAft>
              <a:buNone/>
            </a:pPr>
            <a:r>
              <a:rPr lang="es-ES" dirty="0"/>
              <a:t>Quitarle la ropa con el mínimo movimiento, cortando con tijeras si fuese necesario.</a:t>
            </a:r>
          </a:p>
          <a:p>
            <a:pPr marL="0" lvl="0" indent="0">
              <a:spcBef>
                <a:spcPts val="0"/>
              </a:spcBef>
              <a:spcAft>
                <a:spcPts val="0"/>
              </a:spcAft>
              <a:buNone/>
            </a:pPr>
            <a:r>
              <a:rPr lang="es-ES" dirty="0"/>
              <a:t>Dar bebidas calientes azucaradas. </a:t>
            </a:r>
          </a:p>
          <a:p>
            <a:pPr marL="0" lvl="0" indent="0">
              <a:spcBef>
                <a:spcPts val="0"/>
              </a:spcBef>
              <a:spcAft>
                <a:spcPts val="0"/>
              </a:spcAft>
              <a:buNone/>
            </a:pPr>
            <a:r>
              <a:rPr lang="es-ES" dirty="0"/>
              <a:t>No dar masajes.</a:t>
            </a:r>
          </a:p>
          <a:p>
            <a:pPr marL="0" lvl="0" indent="0">
              <a:spcBef>
                <a:spcPts val="0"/>
              </a:spcBef>
              <a:spcAft>
                <a:spcPts val="0"/>
              </a:spcAft>
              <a:buNone/>
            </a:pPr>
            <a:r>
              <a:rPr lang="es-ES" dirty="0"/>
              <a:t>No administrar líquidos intravenosos ni nada frío por la boca. </a:t>
            </a:r>
          </a:p>
          <a:p>
            <a:pPr marL="0" lvl="0" indent="0">
              <a:spcBef>
                <a:spcPts val="0"/>
              </a:spcBef>
              <a:spcAft>
                <a:spcPts val="0"/>
              </a:spcAft>
              <a:buNone/>
            </a:pPr>
            <a:r>
              <a:rPr lang="es-ES" dirty="0"/>
              <a:t>Nunca dar bebidas alcohólicas. </a:t>
            </a:r>
          </a:p>
          <a:p>
            <a:pPr marL="0" lvl="0" indent="0">
              <a:spcBef>
                <a:spcPts val="0"/>
              </a:spcBef>
              <a:spcAft>
                <a:spcPts val="0"/>
              </a:spcAft>
              <a:buNone/>
            </a:pPr>
            <a:r>
              <a:rPr lang="es-ES" dirty="0"/>
              <a:t>Arroparle con mantas, saco de dormir o bolsa de plástico grande. Añadir calor gradual y lentamente (no de forma agresiva), especialmente en cabeza, cuello, pecho e ingle. </a:t>
            </a:r>
          </a:p>
          <a:p>
            <a:pPr marL="0" lvl="0" indent="0">
              <a:spcBef>
                <a:spcPts val="0"/>
              </a:spcBef>
              <a:spcAft>
                <a:spcPts val="0"/>
              </a:spcAft>
              <a:buNone/>
            </a:pPr>
            <a:endParaRPr lang="es-ES" dirty="0"/>
          </a:p>
          <a:p>
            <a:pPr marL="0" lvl="0" indent="0">
              <a:spcBef>
                <a:spcPts val="0"/>
              </a:spcBef>
              <a:spcAft>
                <a:spcPts val="0"/>
              </a:spcAft>
              <a:buNone/>
            </a:pPr>
            <a:r>
              <a:rPr lang="es-ES" dirty="0"/>
              <a:t>Técnicas de calentamiento suave </a:t>
            </a:r>
          </a:p>
          <a:p>
            <a:pPr marL="0" lvl="0" indent="0">
              <a:spcBef>
                <a:spcPts val="0"/>
              </a:spcBef>
              <a:spcAft>
                <a:spcPts val="0"/>
              </a:spcAft>
              <a:buNone/>
            </a:pPr>
            <a:r>
              <a:rPr lang="es-ES" dirty="0"/>
              <a:t>Aplicar almohadas calientes o botellas con agua caliente debajo de la manta. </a:t>
            </a:r>
          </a:p>
          <a:p>
            <a:pPr marL="0" lvl="0" indent="0">
              <a:spcBef>
                <a:spcPts val="0"/>
              </a:spcBef>
              <a:spcAft>
                <a:spcPts val="0"/>
              </a:spcAft>
              <a:buNone/>
            </a:pPr>
            <a:r>
              <a:rPr lang="es-ES" dirty="0"/>
              <a:t>Aplicar calor corporal por contacto directo cuerpo-cuerpo con la víctima. </a:t>
            </a:r>
          </a:p>
          <a:p>
            <a:pPr marL="0" lvl="0" indent="0">
              <a:spcBef>
                <a:spcPts val="0"/>
              </a:spcBef>
              <a:spcAft>
                <a:spcPts val="0"/>
              </a:spcAft>
              <a:buNone/>
            </a:pPr>
            <a:r>
              <a:rPr lang="es-ES" dirty="0"/>
              <a:t> </a:t>
            </a:r>
          </a:p>
          <a:p>
            <a:pPr marL="0" lvl="0" indent="0">
              <a:spcBef>
                <a:spcPts val="0"/>
              </a:spcBef>
              <a:spcAft>
                <a:spcPts val="0"/>
              </a:spcAft>
              <a:buNone/>
            </a:pPr>
            <a:r>
              <a:rPr lang="es-ES" dirty="0"/>
              <a:t>  </a:t>
            </a:r>
          </a:p>
          <a:p>
            <a:pPr marL="0" lvl="0" indent="0">
              <a:spcBef>
                <a:spcPts val="0"/>
              </a:spcBef>
              <a:spcAft>
                <a:spcPts val="0"/>
              </a:spcAft>
              <a:buNone/>
            </a:pPr>
            <a:r>
              <a:rPr lang="es-ES" dirty="0"/>
              <a:t>Parada respiratoria</a:t>
            </a:r>
          </a:p>
          <a:p>
            <a:pPr marL="0" lvl="0" indent="0">
              <a:spcBef>
                <a:spcPts val="0"/>
              </a:spcBef>
              <a:spcAft>
                <a:spcPts val="0"/>
              </a:spcAft>
              <a:buNone/>
            </a:pPr>
            <a:r>
              <a:rPr lang="es-ES" dirty="0"/>
              <a:t>Ante la situación de parada respiratoria debemos mantener la calma y actuar de inmediato ejecutando la maniobra de reanimación cardio pulmonar.</a:t>
            </a:r>
          </a:p>
          <a:p>
            <a:pPr marL="0" lvl="0" indent="0">
              <a:spcBef>
                <a:spcPts val="0"/>
              </a:spcBef>
              <a:spcAft>
                <a:spcPts val="0"/>
              </a:spcAft>
              <a:buNone/>
            </a:pPr>
            <a:endParaRPr lang="es-ES" dirty="0"/>
          </a:p>
          <a:p>
            <a:pPr marL="0" lvl="0" indent="0">
              <a:spcBef>
                <a:spcPts val="0"/>
              </a:spcBef>
              <a:spcAft>
                <a:spcPts val="0"/>
              </a:spcAft>
              <a:buNone/>
            </a:pPr>
            <a:r>
              <a:rPr lang="es-ES" dirty="0"/>
              <a:t>Maniobra RCP</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¿RESPIRA y tiene PULSO? </a:t>
            </a:r>
          </a:p>
          <a:p>
            <a:pPr marL="0" lvl="0" indent="0">
              <a:spcBef>
                <a:spcPts val="0"/>
              </a:spcBef>
              <a:spcAft>
                <a:spcPts val="0"/>
              </a:spcAft>
              <a:buNone/>
            </a:pPr>
            <a:endParaRPr lang="es-ES" dirty="0"/>
          </a:p>
          <a:p>
            <a:pPr marL="0" lvl="0" indent="0">
              <a:spcBef>
                <a:spcPts val="0"/>
              </a:spcBef>
              <a:spcAft>
                <a:spcPts val="0"/>
              </a:spcAft>
              <a:buNone/>
            </a:pPr>
            <a:r>
              <a:rPr lang="es-ES" dirty="0"/>
              <a:t>NO: Continúe R.C.P. (mínimo 30 minutos) y solicite consejo médico por radio. </a:t>
            </a:r>
          </a:p>
          <a:p>
            <a:pPr marL="0" lvl="0" indent="0">
              <a:spcBef>
                <a:spcPts val="0"/>
              </a:spcBef>
              <a:spcAft>
                <a:spcPts val="0"/>
              </a:spcAft>
              <a:buNone/>
            </a:pPr>
            <a:endParaRPr lang="es-ES" dirty="0"/>
          </a:p>
          <a:p>
            <a:pPr marL="0" lvl="0" indent="0">
              <a:spcBef>
                <a:spcPts val="0"/>
              </a:spcBef>
              <a:spcAft>
                <a:spcPts val="0"/>
              </a:spcAft>
              <a:buNone/>
            </a:pPr>
            <a:r>
              <a:rPr lang="es-ES" dirty="0"/>
              <a:t>SÍ: Sitúe al paciente en la posición lateral de seguridad y solicite consejo médico por radio.</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Remolque</a:t>
            </a:r>
          </a:p>
          <a:p>
            <a:pPr marL="0" lvl="0" indent="0">
              <a:spcBef>
                <a:spcPts val="0"/>
              </a:spcBef>
              <a:spcAft>
                <a:spcPts val="0"/>
              </a:spcAft>
              <a:buNone/>
            </a:pPr>
            <a:endParaRPr lang="es-ES" dirty="0"/>
          </a:p>
          <a:p>
            <a:pPr marL="0" lvl="0" indent="0">
              <a:spcBef>
                <a:spcPts val="0"/>
              </a:spcBef>
              <a:spcAft>
                <a:spcPts val="0"/>
              </a:spcAft>
              <a:buNone/>
            </a:pPr>
            <a:r>
              <a:rPr lang="es-ES" dirty="0"/>
              <a:t>Se ha de solicitar remolque ante la situación de una avería que no va a poder solucionar por sus propios medios, y la embarcación no podrá progresar en rumbo. No demore la llamada pues la deriva hacia la costa o un empeoramiento del tiempo pueden complicar la operación. </a:t>
            </a:r>
          </a:p>
          <a:p>
            <a:pPr marL="0" lvl="0" indent="0">
              <a:spcBef>
                <a:spcPts val="0"/>
              </a:spcBef>
              <a:spcAft>
                <a:spcPts val="0"/>
              </a:spcAft>
              <a:buNone/>
            </a:pPr>
            <a:endParaRPr lang="es-ES" dirty="0"/>
          </a:p>
          <a:p>
            <a:pPr marL="0" lvl="0" indent="0">
              <a:spcBef>
                <a:spcPts val="0"/>
              </a:spcBef>
              <a:spcAft>
                <a:spcPts val="0"/>
              </a:spcAft>
              <a:buNone/>
            </a:pPr>
            <a:r>
              <a:rPr lang="es-ES" dirty="0"/>
              <a:t>Pasos a seguir</a:t>
            </a:r>
          </a:p>
          <a:p>
            <a:pPr marL="0" lvl="0" indent="0">
              <a:spcBef>
                <a:spcPts val="0"/>
              </a:spcBef>
              <a:spcAft>
                <a:spcPts val="0"/>
              </a:spcAft>
              <a:buNone/>
            </a:pPr>
            <a:r>
              <a:rPr lang="es-ES" dirty="0"/>
              <a:t>Realizar llamada de urgencia por radio CH16 o teléfono al 900 202 202.</a:t>
            </a:r>
          </a:p>
          <a:p>
            <a:pPr marL="0" lvl="0" indent="0">
              <a:spcBef>
                <a:spcPts val="0"/>
              </a:spcBef>
              <a:spcAft>
                <a:spcPts val="0"/>
              </a:spcAft>
              <a:buNone/>
            </a:pPr>
            <a:r>
              <a:rPr lang="es-ES" dirty="0"/>
              <a:t>Mantener la escucha en el canal indicado por Salvamento Marítimo.</a:t>
            </a:r>
          </a:p>
          <a:p>
            <a:pPr marL="0" lvl="0" indent="0">
              <a:spcBef>
                <a:spcPts val="0"/>
              </a:spcBef>
              <a:spcAft>
                <a:spcPts val="0"/>
              </a:spcAft>
              <a:buNone/>
            </a:pPr>
            <a:r>
              <a:rPr lang="es-ES" dirty="0"/>
              <a:t>Si deriva hacia la costa, prepare el equipo de fondeo.</a:t>
            </a:r>
          </a:p>
          <a:p>
            <a:pPr marL="0" lvl="0" indent="0">
              <a:spcBef>
                <a:spcPts val="0"/>
              </a:spcBef>
              <a:spcAft>
                <a:spcPts val="0"/>
              </a:spcAft>
              <a:buNone/>
            </a:pPr>
            <a:r>
              <a:rPr lang="es-ES" dirty="0"/>
              <a:t>Preparar el pie de gallo.</a:t>
            </a:r>
          </a:p>
          <a:p>
            <a:pPr marL="0" lvl="0" indent="0">
              <a:spcBef>
                <a:spcPts val="0"/>
              </a:spcBef>
              <a:spcAft>
                <a:spcPts val="0"/>
              </a:spcAft>
              <a:buNone/>
            </a:pPr>
            <a:r>
              <a:rPr lang="es-ES" dirty="0"/>
              <a:t>A través de una </a:t>
            </a:r>
            <a:r>
              <a:rPr lang="es-ES" dirty="0" err="1"/>
              <a:t>sisga</a:t>
            </a:r>
            <a:r>
              <a:rPr lang="es-ES" dirty="0"/>
              <a:t> el remolcador le pasará el cabo de remolque de forma indirecta. </a:t>
            </a:r>
          </a:p>
          <a:p>
            <a:pPr marL="0" lvl="0" indent="0">
              <a:spcBef>
                <a:spcPts val="0"/>
              </a:spcBef>
              <a:spcAft>
                <a:spcPts val="0"/>
              </a:spcAft>
              <a:buNone/>
            </a:pPr>
            <a:r>
              <a:rPr lang="es-ES" dirty="0"/>
              <a:t>Siga las instrucciones del patrón del remolcador siguiendo su estela al timón.</a:t>
            </a:r>
          </a:p>
          <a:p>
            <a:pPr marL="0" lvl="0" indent="0">
              <a:spcBef>
                <a:spcPts val="0"/>
              </a:spcBef>
              <a:spcAft>
                <a:spcPts val="0"/>
              </a:spcAft>
              <a:buNone/>
            </a:pPr>
            <a:r>
              <a:rPr lang="es-ES" dirty="0"/>
              <a:t>Cerca de puerto la embarcación remolcadora se abarloará.</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Recuerde: La gran mayoría de los remolques se evitarían con un mantenimiento adecuado del motor. Antes de salir a la mar calcule qué combustible va a necesitar para la travesía. Asimismo, compruebe los niveles de aceite y agua de refrigeración. Fugas y ruidos anómalos pueden ser síntoma de averías. ¡Cuidar el motor es invertir en seguridad </a:t>
            </a:r>
          </a:p>
          <a:p>
            <a:pPr marL="0" lvl="0" indent="0">
              <a:spcBef>
                <a:spcPts val="0"/>
              </a:spcBef>
              <a:spcAft>
                <a:spcPts val="0"/>
              </a:spcAft>
              <a:buNone/>
            </a:pPr>
            <a:r>
              <a:rPr lang="es-ES" dirty="0"/>
              <a:t> </a:t>
            </a:r>
          </a:p>
          <a:p>
            <a:pPr marL="0" lvl="0" indent="0">
              <a:spcBef>
                <a:spcPts val="0"/>
              </a:spcBef>
              <a:spcAft>
                <a:spcPts val="0"/>
              </a:spcAft>
              <a:buNone/>
            </a:pPr>
            <a:r>
              <a:rPr lang="es-ES" dirty="0"/>
              <a:t>Salvamento Marítimo</a:t>
            </a:r>
          </a:p>
          <a:p>
            <a:pPr marL="0" lvl="0" indent="0">
              <a:spcBef>
                <a:spcPts val="0"/>
              </a:spcBef>
              <a:spcAft>
                <a:spcPts val="0"/>
              </a:spcAft>
              <a:buNone/>
            </a:pPr>
            <a:endParaRPr lang="es-ES" dirty="0"/>
          </a:p>
          <a:p>
            <a:pPr marL="0" lvl="0" indent="0">
              <a:spcBef>
                <a:spcPts val="0"/>
              </a:spcBef>
              <a:spcAft>
                <a:spcPts val="0"/>
              </a:spcAft>
              <a:buNone/>
            </a:pPr>
            <a:r>
              <a:rPr lang="es-ES" dirty="0"/>
              <a:t>Para todas las situaciones que afecten a la seguridad en la mar, los medios de contacto con Salvamento Marítimo, estaciones costeras y Centro radio-médico español (CRME), son los siguientes:</a:t>
            </a:r>
          </a:p>
          <a:p>
            <a:pPr marL="0" lvl="0" indent="0">
              <a:spcBef>
                <a:spcPts val="0"/>
              </a:spcBef>
              <a:spcAft>
                <a:spcPts val="0"/>
              </a:spcAft>
              <a:buNone/>
            </a:pPr>
            <a:endParaRPr lang="es-ES" dirty="0"/>
          </a:p>
          <a:p>
            <a:pPr marL="0" lvl="0" indent="0">
              <a:spcBef>
                <a:spcPts val="0"/>
              </a:spcBef>
              <a:spcAft>
                <a:spcPts val="0"/>
              </a:spcAft>
              <a:buNone/>
            </a:pPr>
            <a:r>
              <a:rPr lang="es-ES" dirty="0"/>
              <a:t>CH 16: frecuencia VHF internacional de radio utilizada para las situaciones relativas a la seguridad (socorro, urgencia y seguridad) y establecer comunicaciones de rutina.</a:t>
            </a:r>
          </a:p>
          <a:p>
            <a:pPr marL="0" lvl="0" indent="0">
              <a:spcBef>
                <a:spcPts val="0"/>
              </a:spcBef>
              <a:spcAft>
                <a:spcPts val="0"/>
              </a:spcAft>
              <a:buNone/>
            </a:pPr>
            <a:endParaRPr lang="es-ES" dirty="0"/>
          </a:p>
          <a:p>
            <a:pPr marL="0" lvl="0" indent="0">
              <a:spcBef>
                <a:spcPts val="0"/>
              </a:spcBef>
              <a:spcAft>
                <a:spcPts val="0"/>
              </a:spcAft>
              <a:buNone/>
            </a:pPr>
            <a:r>
              <a:rPr lang="es-ES" dirty="0"/>
              <a:t>CH 70: frecuencia VHF para la transmisión de mensajes de llamada selectiva digital para las mismas situaciones que el CH 16.</a:t>
            </a:r>
          </a:p>
          <a:p>
            <a:pPr marL="0" lvl="0" indent="0">
              <a:spcBef>
                <a:spcPts val="0"/>
              </a:spcBef>
              <a:spcAft>
                <a:spcPts val="0"/>
              </a:spcAft>
              <a:buNone/>
            </a:pPr>
            <a:endParaRPr lang="es-ES" dirty="0"/>
          </a:p>
          <a:p>
            <a:pPr marL="0" lvl="0" indent="0">
              <a:spcBef>
                <a:spcPts val="0"/>
              </a:spcBef>
              <a:spcAft>
                <a:spcPts val="0"/>
              </a:spcAft>
              <a:buNone/>
            </a:pPr>
            <a:r>
              <a:rPr lang="es-ES" dirty="0"/>
              <a:t>900 202 202: teléfono para emergencias marítimas. Salvamento Marítimo.</a:t>
            </a:r>
          </a:p>
          <a:p>
            <a:pPr marL="0" lvl="0" indent="0">
              <a:spcBef>
                <a:spcPts val="0"/>
              </a:spcBef>
              <a:spcAft>
                <a:spcPts val="0"/>
              </a:spcAft>
              <a:buNone/>
            </a:pPr>
            <a:endParaRPr lang="es-ES" dirty="0"/>
          </a:p>
          <a:p>
            <a:pPr marL="0" lvl="0" indent="0">
              <a:spcBef>
                <a:spcPts val="0"/>
              </a:spcBef>
              <a:spcAft>
                <a:spcPts val="0"/>
              </a:spcAft>
              <a:buNone/>
            </a:pPr>
            <a:r>
              <a:rPr lang="es-ES" dirty="0"/>
              <a:t>913 103 475: Centro radio-médico español.</a:t>
            </a:r>
          </a:p>
          <a:p>
            <a:pPr marL="0" lvl="0" indent="0">
              <a:spcBef>
                <a:spcPts val="0"/>
              </a:spcBef>
              <a:spcAft>
                <a:spcPts val="0"/>
              </a:spcAft>
              <a:buNone/>
            </a:pPr>
            <a:endParaRPr lang="es-ES" dirty="0"/>
          </a:p>
          <a:p>
            <a:pPr marL="0" lvl="0" indent="0">
              <a:spcBef>
                <a:spcPts val="0"/>
              </a:spcBef>
              <a:spcAft>
                <a:spcPts val="0"/>
              </a:spcAft>
              <a:buNone/>
            </a:pPr>
            <a:r>
              <a:rPr lang="es-ES" dirty="0"/>
              <a:t> </a:t>
            </a:r>
          </a:p>
          <a:p>
            <a:pPr marL="0" lvl="0" indent="0">
              <a:spcBef>
                <a:spcPts val="0"/>
              </a:spcBef>
              <a:spcAft>
                <a:spcPts val="0"/>
              </a:spcAft>
              <a:buNone/>
            </a:pPr>
            <a:r>
              <a:rPr lang="es-ES" dirty="0"/>
              <a:t>Recuerda: El número de teléfono 112 está establecido como un número único de asistencia al ciudadano ante cualquier tipo de emergencia (sanitaria, incendios y salvamento o seguridad ciudadana) en la Unión Europea. </a:t>
            </a:r>
            <a:endParaRPr dirty="0"/>
          </a:p>
        </p:txBody>
      </p:sp>
    </p:spTree>
    <p:extLst>
      <p:ext uri="{BB962C8B-B14F-4D97-AF65-F5344CB8AC3E}">
        <p14:creationId xmlns:p14="http://schemas.microsoft.com/office/powerpoint/2010/main" val="2531425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37137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7903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060679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14129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37493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06084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14029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84032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8670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27286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UT 4. Legislación</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Extracto del reglamento de Policías de Puertos, normas que relativas a las embarcaciones de recreo respecto al tráfico marítimo y navegación interior. El reglamento de policía, si bien no es el mismo en cada puerto, en su mayor parte coincide. </a:t>
            </a:r>
          </a:p>
          <a:p>
            <a:pPr marL="0" lvl="0" indent="0">
              <a:spcBef>
                <a:spcPts val="0"/>
              </a:spcBef>
              <a:spcAft>
                <a:spcPts val="0"/>
              </a:spcAft>
              <a:buNone/>
            </a:pPr>
            <a:endParaRPr lang="es-ES" dirty="0"/>
          </a:p>
          <a:p>
            <a:pPr marL="0" lvl="0" indent="0">
              <a:spcBef>
                <a:spcPts val="0"/>
              </a:spcBef>
              <a:spcAft>
                <a:spcPts val="0"/>
              </a:spcAft>
              <a:buNone/>
            </a:pPr>
            <a:r>
              <a:rPr lang="es-ES" dirty="0"/>
              <a:t>En los buques de más de 50 TRB es obligatorio tomar práctico. </a:t>
            </a:r>
          </a:p>
          <a:p>
            <a:pPr marL="0" lvl="0" indent="0">
              <a:spcBef>
                <a:spcPts val="0"/>
              </a:spcBef>
              <a:spcAft>
                <a:spcPts val="0"/>
              </a:spcAft>
              <a:buNone/>
            </a:pPr>
            <a:r>
              <a:rPr lang="es-ES" dirty="0"/>
              <a:t>Los buques que salen de puerto tienen preferencia a los que entran.  </a:t>
            </a:r>
          </a:p>
          <a:p>
            <a:pPr marL="0" lvl="0" indent="0">
              <a:spcBef>
                <a:spcPts val="0"/>
              </a:spcBef>
              <a:spcAft>
                <a:spcPts val="0"/>
              </a:spcAft>
              <a:buNone/>
            </a:pPr>
            <a:r>
              <a:rPr lang="es-ES" dirty="0"/>
              <a:t>Se navegará preferentemente por la derecha.  </a:t>
            </a:r>
          </a:p>
          <a:p>
            <a:pPr marL="0" lvl="0" indent="0">
              <a:spcBef>
                <a:spcPts val="0"/>
              </a:spcBef>
              <a:spcAft>
                <a:spcPts val="0"/>
              </a:spcAft>
              <a:buNone/>
            </a:pPr>
            <a:r>
              <a:rPr lang="es-ES" dirty="0"/>
              <a:t>Se debe navegar a una velocidad máxima de tres nudos.  </a:t>
            </a:r>
          </a:p>
          <a:p>
            <a:pPr marL="0" lvl="0" indent="0">
              <a:spcBef>
                <a:spcPts val="0"/>
              </a:spcBef>
              <a:spcAft>
                <a:spcPts val="0"/>
              </a:spcAft>
              <a:buNone/>
            </a:pPr>
            <a:r>
              <a:rPr lang="es-ES" dirty="0"/>
              <a:t>Todo buque que entra en puerto ha de arbolar la bandera nacional. </a:t>
            </a:r>
          </a:p>
          <a:p>
            <a:pPr marL="0" lvl="0" indent="0">
              <a:spcBef>
                <a:spcPts val="0"/>
              </a:spcBef>
              <a:spcAft>
                <a:spcPts val="0"/>
              </a:spcAft>
              <a:buNone/>
            </a:pPr>
            <a:r>
              <a:rPr lang="es-ES" dirty="0"/>
              <a:t>No fondear o pararse en lugares que interfieran el tráfico.  </a:t>
            </a:r>
          </a:p>
          <a:p>
            <a:pPr marL="0" lvl="0" indent="0">
              <a:spcBef>
                <a:spcPts val="0"/>
              </a:spcBef>
              <a:spcAft>
                <a:spcPts val="0"/>
              </a:spcAft>
              <a:buNone/>
            </a:pPr>
            <a:r>
              <a:rPr lang="es-ES" dirty="0"/>
              <a:t>Colocar defensas en los costados al amarrar.  </a:t>
            </a:r>
          </a:p>
          <a:p>
            <a:pPr marL="0" lvl="0" indent="0">
              <a:spcBef>
                <a:spcPts val="0"/>
              </a:spcBef>
              <a:spcAft>
                <a:spcPts val="0"/>
              </a:spcAft>
              <a:buNone/>
            </a:pPr>
            <a:r>
              <a:rPr lang="es-ES" dirty="0"/>
              <a:t>No arrojar basuras.  </a:t>
            </a:r>
          </a:p>
          <a:p>
            <a:pPr marL="0" lvl="0" indent="0">
              <a:spcBef>
                <a:spcPts val="0"/>
              </a:spcBef>
              <a:spcAft>
                <a:spcPts val="0"/>
              </a:spcAft>
              <a:buNone/>
            </a:pPr>
            <a:r>
              <a:rPr lang="es-ES" dirty="0"/>
              <a:t>No vaciar residuos de gas-</a:t>
            </a:r>
            <a:r>
              <a:rPr lang="es-ES" dirty="0" err="1"/>
              <a:t>oil</a:t>
            </a:r>
            <a:r>
              <a:rPr lang="es-ES" dirty="0"/>
              <a:t>, fuel, aceites, trapos o desperdicios. </a:t>
            </a:r>
          </a:p>
          <a:p>
            <a:pPr marL="0" lvl="0" indent="0">
              <a:spcBef>
                <a:spcPts val="0"/>
              </a:spcBef>
              <a:spcAft>
                <a:spcPts val="0"/>
              </a:spcAft>
              <a:buNone/>
            </a:pPr>
            <a:r>
              <a:rPr lang="es-ES" dirty="0"/>
              <a:t>Reforzar amarras en caso de mal tiempo. </a:t>
            </a:r>
          </a:p>
          <a:p>
            <a:pPr marL="0" lvl="0" indent="0">
              <a:spcBef>
                <a:spcPts val="0"/>
              </a:spcBef>
              <a:spcAft>
                <a:spcPts val="0"/>
              </a:spcAft>
              <a:buNone/>
            </a:pPr>
            <a:r>
              <a:rPr lang="es-ES" dirty="0"/>
              <a:t>No pescar, bañarse o rastrear el fondo.  </a:t>
            </a:r>
          </a:p>
          <a:p>
            <a:pPr marL="0" lvl="0" indent="0">
              <a:spcBef>
                <a:spcPts val="0"/>
              </a:spcBef>
              <a:spcAft>
                <a:spcPts val="0"/>
              </a:spcAft>
              <a:buNone/>
            </a:pPr>
            <a:r>
              <a:rPr lang="es-ES" dirty="0"/>
              <a:t>No disparar armas de fuego. </a:t>
            </a:r>
          </a:p>
          <a:p>
            <a:pPr marL="0" lvl="0" indent="0">
              <a:spcBef>
                <a:spcPts val="0"/>
              </a:spcBef>
              <a:spcAft>
                <a:spcPts val="0"/>
              </a:spcAft>
              <a:buNone/>
            </a:pPr>
            <a:r>
              <a:rPr lang="es-ES" dirty="0"/>
              <a:t>Solicitar permiso/avisar al Capitán Marítimo para entrar, salir, cambiar de atraque, fondeadero, etc.  </a:t>
            </a:r>
          </a:p>
          <a:p>
            <a:pPr marL="0" lvl="0" indent="0">
              <a:spcBef>
                <a:spcPts val="0"/>
              </a:spcBef>
              <a:spcAft>
                <a:spcPts val="0"/>
              </a:spcAft>
              <a:buNone/>
            </a:pPr>
            <a:r>
              <a:rPr lang="es-ES" dirty="0"/>
              <a:t>Prestar auxilio a otros barcos o a tierra si se nos solicita.  </a:t>
            </a:r>
          </a:p>
          <a:p>
            <a:pPr marL="0" lvl="0" indent="0">
              <a:spcBef>
                <a:spcPts val="0"/>
              </a:spcBef>
              <a:spcAft>
                <a:spcPts val="0"/>
              </a:spcAft>
              <a:buNone/>
            </a:pPr>
            <a:r>
              <a:rPr lang="es-ES" dirty="0"/>
              <a:t> </a:t>
            </a:r>
          </a:p>
          <a:p>
            <a:pPr marL="0" lvl="0" indent="0">
              <a:spcBef>
                <a:spcPts val="0"/>
              </a:spcBef>
              <a:spcAft>
                <a:spcPts val="0"/>
              </a:spcAft>
              <a:buNone/>
            </a:pPr>
            <a:r>
              <a:rPr lang="es-ES" dirty="0"/>
              <a:t> </a:t>
            </a:r>
          </a:p>
          <a:p>
            <a:pPr marL="0" lvl="0" indent="0">
              <a:spcBef>
                <a:spcPts val="0"/>
              </a:spcBef>
              <a:spcAft>
                <a:spcPts val="0"/>
              </a:spcAft>
              <a:buNone/>
            </a:pPr>
            <a:r>
              <a:rPr lang="es-ES" dirty="0"/>
              <a:t>Limitaciones a la navegación</a:t>
            </a:r>
          </a:p>
          <a:p>
            <a:pPr marL="0" lvl="0" indent="0">
              <a:spcBef>
                <a:spcPts val="0"/>
              </a:spcBef>
              <a:spcAft>
                <a:spcPts val="0"/>
              </a:spcAft>
              <a:buNone/>
            </a:pPr>
            <a:endParaRPr lang="es-ES" dirty="0"/>
          </a:p>
          <a:p>
            <a:pPr marL="0" lvl="0" indent="0">
              <a:spcBef>
                <a:spcPts val="0"/>
              </a:spcBef>
              <a:spcAft>
                <a:spcPts val="0"/>
              </a:spcAft>
              <a:buNone/>
            </a:pPr>
            <a:r>
              <a:rPr lang="es-ES" dirty="0"/>
              <a:t>Playas balizadas</a:t>
            </a:r>
          </a:p>
          <a:p>
            <a:pPr marL="0" lvl="0" indent="0">
              <a:spcBef>
                <a:spcPts val="0"/>
              </a:spcBef>
              <a:spcAft>
                <a:spcPts val="0"/>
              </a:spcAft>
              <a:buNone/>
            </a:pPr>
            <a:r>
              <a:rPr lang="es-ES" dirty="0"/>
              <a:t>En las zonas de baño debidamente balizadas está prohibida la navegación deportiva y de recreo, y la utilización de cualquier tipo de embarcación o medio flotante movido a vela o motor.</a:t>
            </a:r>
          </a:p>
          <a:p>
            <a:pPr marL="0" lvl="0" indent="0">
              <a:spcBef>
                <a:spcPts val="0"/>
              </a:spcBef>
              <a:spcAft>
                <a:spcPts val="0"/>
              </a:spcAft>
              <a:buNone/>
            </a:pPr>
            <a:endParaRPr lang="es-ES" dirty="0"/>
          </a:p>
          <a:p>
            <a:pPr marL="0" lvl="0" indent="0">
              <a:spcBef>
                <a:spcPts val="0"/>
              </a:spcBef>
              <a:spcAft>
                <a:spcPts val="0"/>
              </a:spcAft>
              <a:buNone/>
            </a:pPr>
            <a:r>
              <a:rPr lang="es-ES" dirty="0"/>
              <a:t>Para garantizar la seguridad de los usuarios de las playas, y especialmente de los bañistas, las autoridades han establecido en la línea de playa zonas de protección habitualmente balizadas. </a:t>
            </a:r>
          </a:p>
          <a:p>
            <a:pPr marL="0" lvl="0" indent="0">
              <a:spcBef>
                <a:spcPts val="0"/>
              </a:spcBef>
              <a:spcAft>
                <a:spcPts val="0"/>
              </a:spcAft>
              <a:buNone/>
            </a:pPr>
            <a:endParaRPr lang="es-ES" dirty="0"/>
          </a:p>
          <a:p>
            <a:pPr marL="0" lvl="0" indent="0">
              <a:spcBef>
                <a:spcPts val="0"/>
              </a:spcBef>
              <a:spcAft>
                <a:spcPts val="0"/>
              </a:spcAft>
              <a:buNone/>
            </a:pPr>
            <a:r>
              <a:rPr lang="es-ES" dirty="0"/>
              <a:t>Estas zonas generalmente están situadas en el interior de una banda litoral, paralela a la costa de 200 metros de ancho, en la cual la navegación está prohibida. </a:t>
            </a:r>
          </a:p>
          <a:p>
            <a:pPr marL="0" lvl="0" indent="0">
              <a:spcBef>
                <a:spcPts val="0"/>
              </a:spcBef>
              <a:spcAft>
                <a:spcPts val="0"/>
              </a:spcAft>
              <a:buNone/>
            </a:pPr>
            <a:endParaRPr lang="es-ES" dirty="0"/>
          </a:p>
          <a:p>
            <a:pPr marL="0" lvl="0" indent="0">
              <a:spcBef>
                <a:spcPts val="0"/>
              </a:spcBef>
              <a:spcAft>
                <a:spcPts val="0"/>
              </a:spcAft>
              <a:buNone/>
            </a:pPr>
            <a:r>
              <a:rPr lang="es-ES" dirty="0"/>
              <a:t>Los canales de acceso para las tablas de windsurf, esquí náutico, jet </a:t>
            </a:r>
            <a:r>
              <a:rPr lang="es-ES" dirty="0" err="1"/>
              <a:t>ski</a:t>
            </a:r>
            <a:r>
              <a:rPr lang="es-ES" dirty="0"/>
              <a:t>, veleros y otras embarcaciones, son zonas prohibidas para el baño y destinadas a dar acceso a la playa a los usuarios de los deportes náuticos. </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Lugares próximos a la costa y playas no balizadas </a:t>
            </a:r>
          </a:p>
          <a:p>
            <a:pPr marL="0" lvl="0" indent="0">
              <a:spcBef>
                <a:spcPts val="0"/>
              </a:spcBef>
              <a:spcAft>
                <a:spcPts val="0"/>
              </a:spcAft>
              <a:buNone/>
            </a:pPr>
            <a:r>
              <a:rPr lang="es-ES" dirty="0"/>
              <a:t>Se entenderá que la zona de baño ocupa la zona contigua a la costa de una anchura de 200 metros. Dentro de estas zonas no balizadas se deberá navegar con máxima precaución y a una velocidad máxima de 3 nudos.</a:t>
            </a:r>
          </a:p>
          <a:p>
            <a:pPr marL="0" lvl="0" indent="0">
              <a:spcBef>
                <a:spcPts val="0"/>
              </a:spcBef>
              <a:spcAft>
                <a:spcPts val="0"/>
              </a:spcAft>
              <a:buNone/>
            </a:pPr>
            <a:endParaRPr lang="es-ES" dirty="0"/>
          </a:p>
          <a:p>
            <a:pPr marL="0" lvl="0" indent="0">
              <a:spcBef>
                <a:spcPts val="0"/>
              </a:spcBef>
              <a:spcAft>
                <a:spcPts val="0"/>
              </a:spcAft>
              <a:buNone/>
            </a:pPr>
            <a:r>
              <a:rPr lang="es-ES" dirty="0"/>
              <a:t>Las motos náuticas sólo podrán navegar por esta zona para acceder perpendicularmente a la playa, extremando precauciones y a velocidad inferior a 3 nudos. </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Canales de acceso</a:t>
            </a:r>
          </a:p>
          <a:p>
            <a:pPr marL="0" lvl="0" indent="0">
              <a:spcBef>
                <a:spcPts val="0"/>
              </a:spcBef>
              <a:spcAft>
                <a:spcPts val="0"/>
              </a:spcAft>
              <a:buNone/>
            </a:pPr>
            <a:r>
              <a:rPr lang="es-ES" dirty="0"/>
              <a:t>Todas las embarcaciones o artefactos flotantes, cualquiera que sea su medio de propulsión, que salgan o se dirijan a las playas, deberán hacerlo perpendicularmente a tierra, navegando con precaución y siempre a menos de tres nudos desde los 200 metros hasta la costa y viceversa.  Si existen canales balizados de acceso, éstos se usarán obligatoriamente. </a:t>
            </a:r>
          </a:p>
          <a:p>
            <a:pPr marL="0" lvl="0" indent="0">
              <a:spcBef>
                <a:spcPts val="0"/>
              </a:spcBef>
              <a:spcAft>
                <a:spcPts val="0"/>
              </a:spcAft>
              <a:buNone/>
            </a:pPr>
            <a:endParaRPr lang="es-ES" dirty="0"/>
          </a:p>
          <a:p>
            <a:pPr marL="0" lvl="0" indent="0">
              <a:spcBef>
                <a:spcPts val="0"/>
              </a:spcBef>
              <a:spcAft>
                <a:spcPts val="0"/>
              </a:spcAft>
              <a:buNone/>
            </a:pPr>
            <a:r>
              <a:rPr lang="es-ES" dirty="0"/>
              <a:t>Recuerde que está prohibido fondear en los canales de acceso a los puertos, calas y playas (si están balizadas), y dentro de las zonas de baño debidamente balizadas. En todo momento debe respetar estas zonas, tanto por su seguridad como por la de los demás. </a:t>
            </a:r>
          </a:p>
          <a:p>
            <a:pPr marL="0" lvl="0" indent="0">
              <a:spcBef>
                <a:spcPts val="0"/>
              </a:spcBef>
              <a:spcAft>
                <a:spcPts val="0"/>
              </a:spcAft>
              <a:buNone/>
            </a:pPr>
            <a:r>
              <a:rPr lang="es-ES" dirty="0"/>
              <a:t>  </a:t>
            </a:r>
          </a:p>
          <a:p>
            <a:pPr marL="0" lvl="0" indent="0">
              <a:spcBef>
                <a:spcPts val="0"/>
              </a:spcBef>
              <a:spcAft>
                <a:spcPts val="0"/>
              </a:spcAft>
              <a:buNone/>
            </a:pPr>
            <a:endParaRPr lang="es-ES" dirty="0"/>
          </a:p>
          <a:p>
            <a:pPr marL="0" lvl="0" indent="0">
              <a:spcBef>
                <a:spcPts val="0"/>
              </a:spcBef>
              <a:spcAft>
                <a:spcPts val="0"/>
              </a:spcAft>
              <a:buNone/>
            </a:pPr>
            <a:r>
              <a:rPr lang="es-ES" dirty="0"/>
              <a:t>Reservas marinas</a:t>
            </a:r>
          </a:p>
          <a:p>
            <a:pPr marL="0" lvl="0" indent="0">
              <a:spcBef>
                <a:spcPts val="0"/>
              </a:spcBef>
              <a:spcAft>
                <a:spcPts val="0"/>
              </a:spcAft>
              <a:buNone/>
            </a:pPr>
            <a:r>
              <a:rPr lang="es-ES" dirty="0"/>
              <a:t>En las reservas marinas queda restringida la navegación, el fondeo, el ejercicio de la pesca y el buceo deportivo. Para realizar cualquier actividad se debe pedir permiso a la administración.</a:t>
            </a:r>
          </a:p>
          <a:p>
            <a:pPr marL="0" lvl="0" indent="0">
              <a:spcBef>
                <a:spcPts val="0"/>
              </a:spcBef>
              <a:spcAft>
                <a:spcPts val="0"/>
              </a:spcAft>
              <a:buNone/>
            </a:pPr>
            <a:r>
              <a:rPr lang="es-ES" dirty="0"/>
              <a:t> </a:t>
            </a:r>
          </a:p>
          <a:p>
            <a:pPr marL="0" lvl="0" indent="0">
              <a:spcBef>
                <a:spcPts val="0"/>
              </a:spcBef>
              <a:spcAft>
                <a:spcPts val="0"/>
              </a:spcAft>
              <a:buNone/>
            </a:pPr>
            <a:endParaRPr lang="es-ES" dirty="0"/>
          </a:p>
          <a:p>
            <a:pPr marL="0" lvl="0" indent="0">
              <a:spcBef>
                <a:spcPts val="0"/>
              </a:spcBef>
              <a:spcAft>
                <a:spcPts val="0"/>
              </a:spcAft>
              <a:buNone/>
            </a:pPr>
            <a:r>
              <a:rPr lang="es-ES" dirty="0"/>
              <a:t>Precauciones con buzos y nadadores</a:t>
            </a:r>
          </a:p>
          <a:p>
            <a:pPr marL="0" lvl="0" indent="0">
              <a:spcBef>
                <a:spcPts val="0"/>
              </a:spcBef>
              <a:spcAft>
                <a:spcPts val="0"/>
              </a:spcAft>
              <a:buNone/>
            </a:pPr>
            <a:r>
              <a:rPr lang="es-ES" dirty="0"/>
              <a:t>Los buceadores deben indicar su presencia bajo el agua con una boya de color naranja. Cuando se realiza pesca submarina se avisará situando un flotador de color rojo con franja blanca. Siempre que efectúen inmersiones en aguas navegables hay que separarse una distancia mínima de 100 metros de estas boyas. Las embarcaciones con buceadores en inmersión deben izar la bandera ALFA.</a:t>
            </a:r>
          </a:p>
          <a:p>
            <a:pPr marL="0" lvl="0" indent="0">
              <a:spcBef>
                <a:spcPts val="0"/>
              </a:spcBef>
              <a:spcAft>
                <a:spcPts val="0"/>
              </a:spcAft>
              <a:buNone/>
            </a:pPr>
            <a:endParaRPr lang="es-ES" dirty="0"/>
          </a:p>
          <a:p>
            <a:pPr marL="0" lvl="0" indent="0">
              <a:spcBef>
                <a:spcPts val="0"/>
              </a:spcBef>
              <a:spcAft>
                <a:spcPts val="0"/>
              </a:spcAft>
              <a:buNone/>
            </a:pPr>
            <a:r>
              <a:rPr lang="es-ES" dirty="0"/>
              <a:t>Prevención de la contaminación</a:t>
            </a:r>
          </a:p>
          <a:p>
            <a:pPr marL="0" lvl="0" indent="0">
              <a:spcBef>
                <a:spcPts val="0"/>
              </a:spcBef>
              <a:spcAft>
                <a:spcPts val="0"/>
              </a:spcAft>
              <a:buNone/>
            </a:pPr>
            <a:endParaRPr lang="es-ES" dirty="0"/>
          </a:p>
          <a:p>
            <a:pPr marL="0" lvl="0" indent="0">
              <a:spcBef>
                <a:spcPts val="0"/>
              </a:spcBef>
              <a:spcAft>
                <a:spcPts val="0"/>
              </a:spcAft>
              <a:buNone/>
            </a:pPr>
            <a:r>
              <a:rPr lang="es-ES" dirty="0"/>
              <a:t>Régimen de descarga de aguas sucias</a:t>
            </a:r>
          </a:p>
          <a:p>
            <a:pPr marL="0" lvl="0" indent="0">
              <a:spcBef>
                <a:spcPts val="0"/>
              </a:spcBef>
              <a:spcAft>
                <a:spcPts val="0"/>
              </a:spcAft>
              <a:buNone/>
            </a:pPr>
            <a:r>
              <a:rPr lang="es-ES" dirty="0"/>
              <a:t>Toda embarcación de recreo dotada de aseos deberá estar provista de depósitos de retención destinados a retener las aguas sucias o de una instalación para desmenuzar y desinfectar las aguas sucias o de una instalación para el tratamiento de las aguas sucias. Según la orden FOM/1144/2003, modificada por la FOM/1076/2006. </a:t>
            </a:r>
          </a:p>
          <a:p>
            <a:pPr marL="0" lvl="0" indent="0">
              <a:spcBef>
                <a:spcPts val="0"/>
              </a:spcBef>
              <a:spcAft>
                <a:spcPts val="0"/>
              </a:spcAft>
              <a:buNone/>
            </a:pPr>
            <a:endParaRPr lang="es-ES" dirty="0"/>
          </a:p>
          <a:p>
            <a:pPr marL="0" lvl="0" indent="0">
              <a:spcBef>
                <a:spcPts val="0"/>
              </a:spcBef>
              <a:spcAft>
                <a:spcPts val="0"/>
              </a:spcAft>
              <a:buNone/>
            </a:pPr>
            <a:r>
              <a:rPr lang="es-ES" dirty="0"/>
              <a:t>Tabla de descarga de aguas sucias procedentes de los aseos.</a:t>
            </a:r>
          </a:p>
          <a:p>
            <a:pPr marL="0" lvl="0" indent="0">
              <a:spcBef>
                <a:spcPts val="0"/>
              </a:spcBef>
              <a:spcAft>
                <a:spcPts val="0"/>
              </a:spcAft>
              <a:buNone/>
            </a:pPr>
            <a:endParaRPr lang="es-ES" dirty="0"/>
          </a:p>
          <a:p>
            <a:pPr marL="0" lvl="0" indent="0">
              <a:spcBef>
                <a:spcPts val="0"/>
              </a:spcBef>
              <a:spcAft>
                <a:spcPts val="0"/>
              </a:spcAft>
              <a:buNone/>
            </a:pPr>
            <a:r>
              <a:rPr lang="es-ES" dirty="0"/>
              <a:t>Régimen de descarga de basuras en el Mediterráneo</a:t>
            </a:r>
          </a:p>
          <a:p>
            <a:pPr marL="0" lvl="0" indent="0">
              <a:spcBef>
                <a:spcPts val="0"/>
              </a:spcBef>
              <a:spcAft>
                <a:spcPts val="0"/>
              </a:spcAft>
              <a:buNone/>
            </a:pPr>
            <a:endParaRPr lang="es-ES" dirty="0"/>
          </a:p>
          <a:p>
            <a:pPr marL="0" lvl="0" indent="0">
              <a:spcBef>
                <a:spcPts val="0"/>
              </a:spcBef>
              <a:spcAft>
                <a:spcPts val="0"/>
              </a:spcAft>
              <a:buNone/>
            </a:pPr>
            <a:r>
              <a:rPr lang="es-ES" dirty="0"/>
              <a:t>Queda prohibido arrojar al mar:</a:t>
            </a:r>
          </a:p>
          <a:p>
            <a:pPr marL="0" lvl="0" indent="0">
              <a:spcBef>
                <a:spcPts val="0"/>
              </a:spcBef>
              <a:spcAft>
                <a:spcPts val="0"/>
              </a:spcAft>
              <a:buNone/>
            </a:pPr>
            <a:r>
              <a:rPr lang="es-ES" dirty="0"/>
              <a:t>Plásticos, vidrios, bidones, embalajes y envases.</a:t>
            </a:r>
          </a:p>
          <a:p>
            <a:pPr marL="0" lvl="0" indent="0">
              <a:spcBef>
                <a:spcPts val="0"/>
              </a:spcBef>
              <a:spcAft>
                <a:spcPts val="0"/>
              </a:spcAft>
              <a:buNone/>
            </a:pPr>
            <a:r>
              <a:rPr lang="es-ES" dirty="0"/>
              <a:t>Aceites y residuos de combustibles u otros hidrocarburos.</a:t>
            </a:r>
          </a:p>
          <a:p>
            <a:pPr marL="0" lvl="0" indent="0">
              <a:spcBef>
                <a:spcPts val="0"/>
              </a:spcBef>
              <a:spcAft>
                <a:spcPts val="0"/>
              </a:spcAft>
              <a:buNone/>
            </a:pPr>
            <a:r>
              <a:rPr lang="es-ES" dirty="0"/>
              <a:t>Aguas oleosas.</a:t>
            </a:r>
          </a:p>
          <a:p>
            <a:pPr marL="0" lvl="0" indent="0">
              <a:spcBef>
                <a:spcPts val="0"/>
              </a:spcBef>
              <a:spcAft>
                <a:spcPts val="0"/>
              </a:spcAft>
              <a:buNone/>
            </a:pPr>
            <a:r>
              <a:rPr lang="es-ES" dirty="0"/>
              <a:t>Restos de comida a menos de 12 millas de la costa.</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Excepciones. Regla 6 (Anexo V, MARPOL)</a:t>
            </a:r>
          </a:p>
          <a:p>
            <a:pPr marL="0" lvl="0" indent="0">
              <a:spcBef>
                <a:spcPts val="0"/>
              </a:spcBef>
              <a:spcAft>
                <a:spcPts val="0"/>
              </a:spcAft>
              <a:buNone/>
            </a:pPr>
            <a:r>
              <a:rPr lang="es-ES" dirty="0"/>
              <a:t>La eliminación de basuras echándolas por la borda de un buque será aceptable cuando ello sea necesario para proteger la seguridad del buque y de las personas que lleve a bordo o para salvar vidas en el mar.</a:t>
            </a:r>
          </a:p>
          <a:p>
            <a:pPr marL="0" lvl="0" indent="0">
              <a:spcBef>
                <a:spcPts val="0"/>
              </a:spcBef>
              <a:spcAft>
                <a:spcPts val="0"/>
              </a:spcAft>
              <a:buNone/>
            </a:pPr>
            <a:endParaRPr lang="es-ES" dirty="0"/>
          </a:p>
          <a:p>
            <a:pPr marL="0" lvl="0" indent="0">
              <a:spcBef>
                <a:spcPts val="0"/>
              </a:spcBef>
              <a:spcAft>
                <a:spcPts val="0"/>
              </a:spcAft>
              <a:buNone/>
            </a:pPr>
            <a:r>
              <a:rPr lang="es-ES" dirty="0"/>
              <a:t>Recogida de residuos</a:t>
            </a:r>
          </a:p>
          <a:p>
            <a:pPr marL="0" lvl="0" indent="0">
              <a:spcBef>
                <a:spcPts val="0"/>
              </a:spcBef>
              <a:spcAft>
                <a:spcPts val="0"/>
              </a:spcAft>
              <a:buNone/>
            </a:pPr>
            <a:r>
              <a:rPr lang="es-ES" dirty="0"/>
              <a:t>Los residuos deben ser depositados en puerto dentro de contenedores y centrales autorizadas para el tipo de residuo, según Real decreto 1381/2002.</a:t>
            </a:r>
          </a:p>
          <a:p>
            <a:pPr marL="0" lvl="0" indent="0">
              <a:spcBef>
                <a:spcPts val="0"/>
              </a:spcBef>
              <a:spcAft>
                <a:spcPts val="0"/>
              </a:spcAft>
              <a:buNone/>
            </a:pPr>
            <a:endParaRPr lang="es-ES" dirty="0"/>
          </a:p>
          <a:p>
            <a:pPr marL="0" lvl="0" indent="0">
              <a:spcBef>
                <a:spcPts val="0"/>
              </a:spcBef>
              <a:spcAft>
                <a:spcPts val="0"/>
              </a:spcAft>
              <a:buNone/>
            </a:pPr>
            <a:r>
              <a:rPr lang="es-ES" dirty="0"/>
              <a:t>Responsabilidad del armador</a:t>
            </a:r>
          </a:p>
          <a:p>
            <a:pPr marL="0" lvl="0" indent="0">
              <a:spcBef>
                <a:spcPts val="0"/>
              </a:spcBef>
              <a:spcAft>
                <a:spcPts val="0"/>
              </a:spcAft>
              <a:buNone/>
            </a:pPr>
            <a:r>
              <a:rPr lang="es-ES" dirty="0"/>
              <a:t>La responsabilidad recae sobre el mando de la embarcación. No hay que contaminar y hay que denunciar al que contamine. </a:t>
            </a:r>
          </a:p>
          <a:p>
            <a:pPr marL="0" lvl="0" indent="0">
              <a:spcBef>
                <a:spcPts val="0"/>
              </a:spcBef>
              <a:spcAft>
                <a:spcPts val="0"/>
              </a:spcAft>
              <a:buNone/>
            </a:pPr>
            <a:endParaRPr lang="es-ES" dirty="0"/>
          </a:p>
          <a:p>
            <a:pPr marL="0" lvl="0" indent="0">
              <a:spcBef>
                <a:spcPts val="0"/>
              </a:spcBef>
              <a:spcAft>
                <a:spcPts val="0"/>
              </a:spcAft>
              <a:buNone/>
            </a:pPr>
            <a:r>
              <a:rPr lang="es-ES" dirty="0"/>
              <a:t>Conducta ante un avistamiento de actos de contaminación</a:t>
            </a:r>
          </a:p>
          <a:p>
            <a:pPr marL="0" lvl="0" indent="0">
              <a:spcBef>
                <a:spcPts val="0"/>
              </a:spcBef>
              <a:spcAft>
                <a:spcPts val="0"/>
              </a:spcAft>
              <a:buNone/>
            </a:pPr>
            <a:endParaRPr lang="es-ES" dirty="0"/>
          </a:p>
          <a:p>
            <a:pPr marL="0" lvl="0" indent="0">
              <a:spcBef>
                <a:spcPts val="0"/>
              </a:spcBef>
              <a:spcAft>
                <a:spcPts val="0"/>
              </a:spcAft>
              <a:buNone/>
            </a:pPr>
            <a:r>
              <a:rPr lang="es-ES" dirty="0"/>
              <a:t>En puerto</a:t>
            </a:r>
          </a:p>
          <a:p>
            <a:pPr marL="0" lvl="0" indent="0">
              <a:spcBef>
                <a:spcPts val="0"/>
              </a:spcBef>
              <a:spcAft>
                <a:spcPts val="0"/>
              </a:spcAft>
              <a:buNone/>
            </a:pPr>
            <a:r>
              <a:rPr lang="es-ES" dirty="0"/>
              <a:t>Ante la presencia de cualquier derrame, se comunicará inmediatamente a la Autoridad Marítima facilitando el nombre y la bandera de la embarcación, hora y fecha del accidente, tipo de accidente, clase de producto derramado, cantidad, medidas tomadas para detener el derrame, situación, propietario del buque, etc. </a:t>
            </a:r>
          </a:p>
          <a:p>
            <a:pPr marL="0" lvl="0" indent="0">
              <a:spcBef>
                <a:spcPts val="0"/>
              </a:spcBef>
              <a:spcAft>
                <a:spcPts val="0"/>
              </a:spcAft>
              <a:buNone/>
            </a:pPr>
            <a:endParaRPr lang="es-ES" dirty="0"/>
          </a:p>
          <a:p>
            <a:pPr marL="0" lvl="0" indent="0">
              <a:spcBef>
                <a:spcPts val="0"/>
              </a:spcBef>
              <a:spcAft>
                <a:spcPts val="0"/>
              </a:spcAft>
              <a:buNone/>
            </a:pPr>
            <a:r>
              <a:rPr lang="es-ES" dirty="0"/>
              <a:t>En el mar</a:t>
            </a:r>
          </a:p>
          <a:p>
            <a:pPr marL="0" lvl="0" indent="0">
              <a:spcBef>
                <a:spcPts val="0"/>
              </a:spcBef>
              <a:spcAft>
                <a:spcPts val="0"/>
              </a:spcAft>
              <a:buNone/>
            </a:pPr>
            <a:r>
              <a:rPr lang="es-ES" dirty="0"/>
              <a:t>Cuando se aviste se dará inmediato aviso a la Autoridad Marítima del país más próximo a su situación geográfica. En España, llamando al 900 202 202 de Seguridad Marítima </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Pabellón nacional</a:t>
            </a:r>
          </a:p>
          <a:p>
            <a:pPr marL="0" lvl="0" indent="0">
              <a:spcBef>
                <a:spcPts val="0"/>
              </a:spcBef>
              <a:spcAft>
                <a:spcPts val="0"/>
              </a:spcAft>
              <a:buNone/>
            </a:pPr>
            <a:r>
              <a:rPr lang="es-ES" dirty="0"/>
              <a:t>Todos los buques enarbolarán, como único pabellón, la Bandera de España en popa y el pico del palo mayor. Ninguna otra bandera se podrá  izar si no lo está el Pabellón nacional y sus dimensiones nunca serán superiores a un tercio del área de éste.</a:t>
            </a:r>
          </a:p>
          <a:p>
            <a:pPr marL="0" lvl="0" indent="0">
              <a:spcBef>
                <a:spcPts val="0"/>
              </a:spcBef>
              <a:spcAft>
                <a:spcPts val="0"/>
              </a:spcAft>
              <a:buNone/>
            </a:pPr>
            <a:endParaRPr lang="es-ES" dirty="0"/>
          </a:p>
          <a:p>
            <a:pPr marL="0" lvl="0" indent="0">
              <a:spcBef>
                <a:spcPts val="0"/>
              </a:spcBef>
              <a:spcAft>
                <a:spcPts val="0"/>
              </a:spcAft>
              <a:buNone/>
            </a:pPr>
            <a:r>
              <a:rPr lang="es-ES" dirty="0"/>
              <a:t>Los buques están obligados a izar el Pabellón nacional a la vista de buque de guerra o fortaleza, a las entradas y salidas de puertos, y, en éstos, de sol a sol, en los días festivos y cuando así lo disponga la autoridad competente. </a:t>
            </a:r>
          </a:p>
          <a:p>
            <a:pPr marL="0" lvl="0" indent="0">
              <a:spcBef>
                <a:spcPts val="0"/>
              </a:spcBef>
              <a:spcAft>
                <a:spcPts val="0"/>
              </a:spcAft>
              <a:buNone/>
            </a:pPr>
            <a:endParaRPr lang="es-ES" dirty="0"/>
          </a:p>
          <a:p>
            <a:pPr marL="0" lvl="0" indent="0">
              <a:spcBef>
                <a:spcPts val="0"/>
              </a:spcBef>
              <a:spcAft>
                <a:spcPts val="0"/>
              </a:spcAft>
              <a:buNone/>
            </a:pPr>
            <a:r>
              <a:rPr lang="es-ES" dirty="0"/>
              <a:t> </a:t>
            </a:r>
          </a:p>
          <a:p>
            <a:pPr marL="0" lvl="0" indent="0">
              <a:spcBef>
                <a:spcPts val="0"/>
              </a:spcBef>
              <a:spcAft>
                <a:spcPts val="0"/>
              </a:spcAft>
              <a:buNone/>
            </a:pPr>
            <a:r>
              <a:rPr lang="es-ES" dirty="0"/>
              <a:t>   </a:t>
            </a:r>
          </a:p>
          <a:p>
            <a:pPr marL="0" lvl="0" indent="0">
              <a:spcBef>
                <a:spcPts val="0"/>
              </a:spcBef>
              <a:spcAft>
                <a:spcPts val="0"/>
              </a:spcAft>
              <a:buNone/>
            </a:pPr>
            <a:r>
              <a:rPr lang="es-ES" dirty="0"/>
              <a:t>Protección de espacios naturales del medio marino. ZEPIM.</a:t>
            </a:r>
          </a:p>
          <a:p>
            <a:pPr marL="0" lvl="0" indent="0">
              <a:spcBef>
                <a:spcPts val="0"/>
              </a:spcBef>
              <a:spcAft>
                <a:spcPts val="0"/>
              </a:spcAft>
              <a:buNone/>
            </a:pPr>
            <a:r>
              <a:rPr lang="es-ES" dirty="0"/>
              <a:t>Las zonas especialmente protegidas de importancia para el Mediterráneo son espacios naturales marinos o costeros que gozan de especial protección medioambiental basada en el convenio de Barcelona. Se crean para la protección de los ecosistemas marinos singulares a lo largo del mar Mediterráneo. </a:t>
            </a:r>
          </a:p>
          <a:p>
            <a:pPr marL="0" lvl="0" indent="0">
              <a:spcBef>
                <a:spcPts val="0"/>
              </a:spcBef>
              <a:spcAft>
                <a:spcPts val="0"/>
              </a:spcAft>
              <a:buNone/>
            </a:pPr>
            <a:endParaRPr lang="es-ES" dirty="0"/>
          </a:p>
          <a:p>
            <a:pPr marL="0" lvl="0" indent="0">
              <a:spcBef>
                <a:spcPts val="0"/>
              </a:spcBef>
              <a:spcAft>
                <a:spcPts val="0"/>
              </a:spcAft>
              <a:buNone/>
            </a:pPr>
            <a:r>
              <a:rPr lang="es-ES" dirty="0"/>
              <a:t>La Unión Europea también propone medidas de protección de las praderas de fanerógamas (posidonia) marinas mediante la Directiva Hábitats (Directiva 92/43 del 21/05/92), y es en la adaptación estatal de esta directiva que en España se nombran como sistemas a conservar en el Real Decreto 1997/1995 del 7/12/95. BOE núm.310 de 28 de diciembre de 1995.  </a:t>
            </a:r>
          </a:p>
          <a:p>
            <a:pPr marL="0" lvl="0" indent="0">
              <a:spcBef>
                <a:spcPts val="0"/>
              </a:spcBef>
              <a:spcAft>
                <a:spcPts val="0"/>
              </a:spcAft>
              <a:buNone/>
            </a:pPr>
            <a:endParaRPr lang="es-ES" dirty="0"/>
          </a:p>
          <a:p>
            <a:pPr marL="0" lvl="0" indent="0">
              <a:spcBef>
                <a:spcPts val="0"/>
              </a:spcBef>
              <a:spcAft>
                <a:spcPts val="0"/>
              </a:spcAft>
              <a:buNone/>
            </a:pPr>
            <a:r>
              <a:rPr lang="es-ES" dirty="0"/>
              <a:t>A partir de los años 70 se empezó a detectar una regresión prácticamente generalizada de las praderas de Posidonia oceánica en el Mediterráneo noroccidental, sobre todo en las proximidades de las grandes ciudades y de las zonas portuarias. Las praderas de Posidonia oceánica son muy sensibles al impacto de las actividades humanas sobre el litoral, especialmente en las zonas del Mediterráneo donde existe una fuerte presión debido al crecimiento constante de las actividades humanas.  </a:t>
            </a:r>
          </a:p>
          <a:p>
            <a:pPr marL="0" lvl="0" indent="0">
              <a:spcBef>
                <a:spcPts val="0"/>
              </a:spcBef>
              <a:spcAft>
                <a:spcPts val="0"/>
              </a:spcAft>
              <a:buNone/>
            </a:pPr>
            <a:endParaRPr lang="es-ES" dirty="0"/>
          </a:p>
          <a:p>
            <a:pPr marL="0" lvl="0" indent="0">
              <a:spcBef>
                <a:spcPts val="0"/>
              </a:spcBef>
              <a:spcAft>
                <a:spcPts val="0"/>
              </a:spcAft>
              <a:buNone/>
            </a:pPr>
            <a:r>
              <a:rPr lang="es-ES" dirty="0"/>
              <a:t>Cataluña dispone de dos zonas protegidas:</a:t>
            </a:r>
          </a:p>
          <a:p>
            <a:pPr marL="0" lvl="0" indent="0">
              <a:spcBef>
                <a:spcPts val="0"/>
              </a:spcBef>
              <a:spcAft>
                <a:spcPts val="0"/>
              </a:spcAft>
              <a:buNone/>
            </a:pPr>
            <a:r>
              <a:rPr lang="es-ES" dirty="0"/>
              <a:t>Islas Medas, pequeño archipiélago con gran diversidad de especies terrestres y marinas. </a:t>
            </a:r>
          </a:p>
          <a:p>
            <a:pPr marL="0" lvl="0" indent="0">
              <a:spcBef>
                <a:spcPts val="0"/>
              </a:spcBef>
              <a:spcAft>
                <a:spcPts val="0"/>
              </a:spcAft>
              <a:buNone/>
            </a:pPr>
            <a:r>
              <a:rPr lang="es-ES" dirty="0" err="1"/>
              <a:t>Cap</a:t>
            </a:r>
            <a:r>
              <a:rPr lang="es-ES" dirty="0"/>
              <a:t> de Creus, presenta características litológicas, hidrográficas y orográficas propias de la alta montaña; y una gran diversidad biológica.</a:t>
            </a:r>
            <a:endParaRPr dirty="0"/>
          </a:p>
        </p:txBody>
      </p:sp>
    </p:spTree>
    <p:extLst>
      <p:ext uri="{BB962C8B-B14F-4D97-AF65-F5344CB8AC3E}">
        <p14:creationId xmlns:p14="http://schemas.microsoft.com/office/powerpoint/2010/main" val="611933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08793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UT 5 · Balizamiento</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Normativa IALA</a:t>
            </a:r>
          </a:p>
          <a:p>
            <a:pPr marL="0" lvl="0" indent="0">
              <a:spcBef>
                <a:spcPts val="0"/>
              </a:spcBef>
              <a:spcAft>
                <a:spcPts val="0"/>
              </a:spcAft>
              <a:buNone/>
            </a:pPr>
            <a:endParaRPr lang="es-ES" dirty="0"/>
          </a:p>
          <a:p>
            <a:pPr marL="0" lvl="0" indent="0">
              <a:spcBef>
                <a:spcPts val="0"/>
              </a:spcBef>
              <a:spcAft>
                <a:spcPts val="0"/>
              </a:spcAft>
              <a:buNone/>
            </a:pPr>
            <a:r>
              <a:rPr lang="es-ES" dirty="0"/>
              <a:t>El sistema de balizamiento marítimo IALA- AISM (International </a:t>
            </a:r>
            <a:r>
              <a:rPr lang="es-ES" dirty="0" err="1"/>
              <a:t>Association</a:t>
            </a:r>
            <a:r>
              <a:rPr lang="es-ES" dirty="0"/>
              <a:t> </a:t>
            </a:r>
            <a:r>
              <a:rPr lang="es-ES" dirty="0" err="1"/>
              <a:t>of</a:t>
            </a:r>
            <a:r>
              <a:rPr lang="es-ES" dirty="0"/>
              <a:t> </a:t>
            </a:r>
            <a:r>
              <a:rPr lang="es-ES" dirty="0" err="1"/>
              <a:t>Lighthouse</a:t>
            </a:r>
            <a:r>
              <a:rPr lang="es-ES" dirty="0"/>
              <a:t> </a:t>
            </a:r>
            <a:r>
              <a:rPr lang="es-ES" dirty="0" err="1"/>
              <a:t>Authorities</a:t>
            </a:r>
            <a:r>
              <a:rPr lang="es-ES" dirty="0"/>
              <a:t> - Asociación Internacional de Señalización Marítima) es una norma internacional dictada para estandarizar las características del boyado que delimita canales navegables y sus aguas adyacentes a fin de unificar criterios. Fue instaurado para delimitar canales navegables, señalizar obstáculos a la navegación y servir de ayuda al navegante.</a:t>
            </a:r>
          </a:p>
          <a:p>
            <a:pPr marL="0" lvl="0" indent="0">
              <a:spcBef>
                <a:spcPts val="0"/>
              </a:spcBef>
              <a:spcAft>
                <a:spcPts val="0"/>
              </a:spcAft>
              <a:buNone/>
            </a:pPr>
            <a:endParaRPr lang="es-ES" dirty="0"/>
          </a:p>
          <a:p>
            <a:pPr marL="0" lvl="0" indent="0">
              <a:spcBef>
                <a:spcPts val="0"/>
              </a:spcBef>
              <a:spcAft>
                <a:spcPts val="0"/>
              </a:spcAft>
              <a:buNone/>
            </a:pPr>
            <a:r>
              <a:rPr lang="es-ES" dirty="0"/>
              <a:t>Existen dos regiones:</a:t>
            </a:r>
          </a:p>
          <a:p>
            <a:pPr marL="0" lvl="0" indent="0">
              <a:spcBef>
                <a:spcPts val="0"/>
              </a:spcBef>
              <a:spcAft>
                <a:spcPts val="0"/>
              </a:spcAft>
              <a:buNone/>
            </a:pPr>
            <a:r>
              <a:rPr lang="es-ES" dirty="0"/>
              <a:t>Región A:  Europa, África, Oceanía y Asia, excluidos Japón, Corea y Filipinas.</a:t>
            </a:r>
          </a:p>
          <a:p>
            <a:pPr marL="0" lvl="0" indent="0">
              <a:spcBef>
                <a:spcPts val="0"/>
              </a:spcBef>
              <a:spcAft>
                <a:spcPts val="0"/>
              </a:spcAft>
              <a:buNone/>
            </a:pPr>
            <a:r>
              <a:rPr lang="es-ES" dirty="0"/>
              <a:t>Región B: América del sur, central, norte y Japón, Corea y Filipinas.</a:t>
            </a:r>
          </a:p>
          <a:p>
            <a:pPr marL="0" lvl="0" indent="0">
              <a:spcBef>
                <a:spcPts val="0"/>
              </a:spcBef>
              <a:spcAft>
                <a:spcPts val="0"/>
              </a:spcAft>
              <a:buNone/>
            </a:pPr>
            <a:endParaRPr lang="es-ES" dirty="0"/>
          </a:p>
          <a:p>
            <a:pPr marL="0" lvl="0" indent="0">
              <a:spcBef>
                <a:spcPts val="0"/>
              </a:spcBef>
              <a:spcAft>
                <a:spcPts val="0"/>
              </a:spcAft>
              <a:buNone/>
            </a:pPr>
            <a:r>
              <a:rPr lang="es-ES" dirty="0"/>
              <a:t>¿Qué nos indican?</a:t>
            </a:r>
          </a:p>
          <a:p>
            <a:pPr marL="0" lvl="0" indent="0">
              <a:spcBef>
                <a:spcPts val="0"/>
              </a:spcBef>
              <a:spcAft>
                <a:spcPts val="0"/>
              </a:spcAft>
              <a:buNone/>
            </a:pPr>
            <a:r>
              <a:rPr lang="es-ES" dirty="0"/>
              <a:t>El sistema de balizamiento marítimo y otras ayudas a la navegación establece las reglas aplicables a todas las marcas fijas, flotantes y electrónicas destinadas a indicar:</a:t>
            </a:r>
          </a:p>
          <a:p>
            <a:pPr marL="0" lvl="0" indent="0">
              <a:spcBef>
                <a:spcPts val="0"/>
              </a:spcBef>
              <a:spcAft>
                <a:spcPts val="0"/>
              </a:spcAft>
              <a:buNone/>
            </a:pPr>
            <a:endParaRPr lang="es-ES" dirty="0"/>
          </a:p>
          <a:p>
            <a:pPr marL="0" lvl="0" indent="0">
              <a:spcBef>
                <a:spcPts val="0"/>
              </a:spcBef>
              <a:spcAft>
                <a:spcPts val="0"/>
              </a:spcAft>
              <a:buNone/>
            </a:pPr>
            <a:r>
              <a:rPr lang="es-ES" dirty="0"/>
              <a:t>Los límites laterales de los canales navegables.</a:t>
            </a:r>
          </a:p>
          <a:p>
            <a:pPr marL="0" lvl="0" indent="0">
              <a:spcBef>
                <a:spcPts val="0"/>
              </a:spcBef>
              <a:spcAft>
                <a:spcPts val="0"/>
              </a:spcAft>
              <a:buNone/>
            </a:pPr>
            <a:r>
              <a:rPr lang="es-ES" dirty="0"/>
              <a:t>Los peligros naturales y otros obstáculos como los naufragios.</a:t>
            </a:r>
          </a:p>
          <a:p>
            <a:pPr marL="0" lvl="0" indent="0">
              <a:spcBef>
                <a:spcPts val="0"/>
              </a:spcBef>
              <a:spcAft>
                <a:spcPts val="0"/>
              </a:spcAft>
              <a:buNone/>
            </a:pPr>
            <a:r>
              <a:rPr lang="es-ES" dirty="0"/>
              <a:t>Recalada, rumbo a seguir y otras zonas o configuraciones de importancia para el navegante.</a:t>
            </a:r>
          </a:p>
          <a:p>
            <a:pPr marL="0" lvl="0" indent="0">
              <a:spcBef>
                <a:spcPts val="0"/>
              </a:spcBef>
              <a:spcAft>
                <a:spcPts val="0"/>
              </a:spcAft>
              <a:buNone/>
            </a:pPr>
            <a:r>
              <a:rPr lang="es-ES" dirty="0"/>
              <a:t>Peligros nuevos.</a:t>
            </a:r>
          </a:p>
          <a:p>
            <a:pPr marL="0" lvl="0" indent="0">
              <a:spcBef>
                <a:spcPts val="0"/>
              </a:spcBef>
              <a:spcAft>
                <a:spcPts val="0"/>
              </a:spcAft>
              <a:buNone/>
            </a:pPr>
            <a:endParaRPr lang="es-ES" dirty="0"/>
          </a:p>
          <a:p>
            <a:pPr marL="0" lvl="0" indent="0">
              <a:spcBef>
                <a:spcPts val="0"/>
              </a:spcBef>
              <a:spcAft>
                <a:spcPts val="0"/>
              </a:spcAft>
              <a:buNone/>
            </a:pPr>
            <a:r>
              <a:rPr lang="es-ES" dirty="0"/>
              <a:t>Características de las marcas</a:t>
            </a:r>
          </a:p>
          <a:p>
            <a:pPr marL="0" lvl="0" indent="0">
              <a:spcBef>
                <a:spcPts val="0"/>
              </a:spcBef>
              <a:spcAft>
                <a:spcPts val="0"/>
              </a:spcAft>
              <a:buNone/>
            </a:pPr>
            <a:r>
              <a:rPr lang="es-ES" dirty="0"/>
              <a:t>El significado de una marca está determinado por una o más de las siguientes características:</a:t>
            </a:r>
          </a:p>
          <a:p>
            <a:pPr marL="0" lvl="0" indent="0">
              <a:spcBef>
                <a:spcPts val="0"/>
              </a:spcBef>
              <a:spcAft>
                <a:spcPts val="0"/>
              </a:spcAft>
              <a:buNone/>
            </a:pPr>
            <a:endParaRPr lang="es-ES" dirty="0"/>
          </a:p>
          <a:p>
            <a:pPr marL="0" lvl="0" indent="0">
              <a:spcBef>
                <a:spcPts val="0"/>
              </a:spcBef>
              <a:spcAft>
                <a:spcPts val="0"/>
              </a:spcAft>
              <a:buNone/>
            </a:pPr>
            <a:r>
              <a:rPr lang="es-ES" dirty="0"/>
              <a:t>De día: forma, color y marca de tope.</a:t>
            </a:r>
          </a:p>
          <a:p>
            <a:pPr marL="0" lvl="0" indent="0">
              <a:spcBef>
                <a:spcPts val="0"/>
              </a:spcBef>
              <a:spcAft>
                <a:spcPts val="0"/>
              </a:spcAft>
              <a:buNone/>
            </a:pPr>
            <a:r>
              <a:rPr lang="es-ES" dirty="0"/>
              <a:t>Forma: cilíndrica, castillete, espeque, cónica, esférica.</a:t>
            </a:r>
          </a:p>
          <a:p>
            <a:pPr marL="0" lvl="0" indent="0">
              <a:spcBef>
                <a:spcPts val="0"/>
              </a:spcBef>
              <a:spcAft>
                <a:spcPts val="0"/>
              </a:spcAft>
              <a:buNone/>
            </a:pPr>
            <a:r>
              <a:rPr lang="es-ES" dirty="0"/>
              <a:t>Color: rojo, verde, negro, amarillo, blanco y combinaciones de estos.</a:t>
            </a:r>
          </a:p>
          <a:p>
            <a:pPr marL="0" lvl="0" indent="0">
              <a:spcBef>
                <a:spcPts val="0"/>
              </a:spcBef>
              <a:spcAft>
                <a:spcPts val="0"/>
              </a:spcAft>
              <a:buNone/>
            </a:pPr>
            <a:r>
              <a:rPr lang="es-ES" dirty="0"/>
              <a:t>Marca de tope: forma cilíndrica, esférica, cónica o aspa. Color rojo, verde, negro o amarillo.</a:t>
            </a:r>
          </a:p>
          <a:p>
            <a:pPr marL="0" lvl="0" indent="0">
              <a:spcBef>
                <a:spcPts val="0"/>
              </a:spcBef>
              <a:spcAft>
                <a:spcPts val="0"/>
              </a:spcAft>
              <a:buNone/>
            </a:pPr>
            <a:endParaRPr lang="es-ES" dirty="0"/>
          </a:p>
          <a:p>
            <a:pPr marL="0" lvl="0" indent="0">
              <a:spcBef>
                <a:spcPts val="0"/>
              </a:spcBef>
              <a:spcAft>
                <a:spcPts val="0"/>
              </a:spcAft>
              <a:buNone/>
            </a:pPr>
            <a:r>
              <a:rPr lang="es-ES" dirty="0"/>
              <a:t>De noche: color y ritmo de luz.</a:t>
            </a:r>
          </a:p>
          <a:p>
            <a:pPr marL="0" lvl="0" indent="0">
              <a:spcBef>
                <a:spcPts val="0"/>
              </a:spcBef>
              <a:spcAft>
                <a:spcPts val="0"/>
              </a:spcAft>
              <a:buNone/>
            </a:pPr>
            <a:r>
              <a:rPr lang="es-ES" dirty="0"/>
              <a:t>Color: Blanco, rojo, amarillo o verde.</a:t>
            </a:r>
          </a:p>
          <a:p>
            <a:pPr marL="0" lvl="0" indent="0">
              <a:spcBef>
                <a:spcPts val="0"/>
              </a:spcBef>
              <a:spcAft>
                <a:spcPts val="0"/>
              </a:spcAft>
              <a:buNone/>
            </a:pPr>
            <a:r>
              <a:rPr lang="es-ES" dirty="0"/>
              <a:t>Ritmo: Destellos, centelleos, ocultaciones o </a:t>
            </a:r>
            <a:r>
              <a:rPr lang="es-ES" dirty="0" err="1"/>
              <a:t>isofase</a:t>
            </a:r>
            <a:r>
              <a:rPr lang="es-ES" dirty="0"/>
              <a:t>.</a:t>
            </a:r>
          </a:p>
          <a:p>
            <a:pPr marL="0" lvl="0" indent="0">
              <a:spcBef>
                <a:spcPts val="0"/>
              </a:spcBef>
              <a:spcAft>
                <a:spcPts val="0"/>
              </a:spcAft>
              <a:buNone/>
            </a:pPr>
            <a:r>
              <a:rPr lang="es-ES" dirty="0"/>
              <a:t>Existen dos regiones:</a:t>
            </a:r>
          </a:p>
          <a:p>
            <a:pPr marL="0" lvl="0" indent="0">
              <a:spcBef>
                <a:spcPts val="0"/>
              </a:spcBef>
              <a:spcAft>
                <a:spcPts val="0"/>
              </a:spcAft>
              <a:buNone/>
            </a:pPr>
            <a:r>
              <a:rPr lang="es-ES" dirty="0"/>
              <a:t>Región A:  Europa, África, Oceanía y Asia excluidos Japón, Corea y Filipinas.</a:t>
            </a:r>
          </a:p>
          <a:p>
            <a:pPr marL="0" lvl="0" indent="0">
              <a:spcBef>
                <a:spcPts val="0"/>
              </a:spcBef>
              <a:spcAft>
                <a:spcPts val="0"/>
              </a:spcAft>
              <a:buNone/>
            </a:pPr>
            <a:r>
              <a:rPr lang="es-ES" dirty="0"/>
              <a:t>Región B: América del sur, central, norte y Japón, Corea y Filipinas.</a:t>
            </a:r>
          </a:p>
          <a:p>
            <a:pPr marL="0" lvl="0" indent="0">
              <a:spcBef>
                <a:spcPts val="0"/>
              </a:spcBef>
              <a:spcAft>
                <a:spcPts val="0"/>
              </a:spcAft>
              <a:buNone/>
            </a:pPr>
            <a:endParaRPr lang="es-ES" dirty="0"/>
          </a:p>
          <a:p>
            <a:pPr marL="0" lvl="0" indent="0">
              <a:spcBef>
                <a:spcPts val="0"/>
              </a:spcBef>
              <a:spcAft>
                <a:spcPts val="0"/>
              </a:spcAft>
              <a:buNone/>
            </a:pPr>
            <a:r>
              <a:rPr lang="es-ES" dirty="0"/>
              <a:t>El Sistema de Balizamiento Marítimo establece las reglas aplicables a todas las marcas fijas, flotantes y electrónicas destinadas a indicar:</a:t>
            </a:r>
          </a:p>
          <a:p>
            <a:pPr marL="0" lvl="0" indent="0">
              <a:spcBef>
                <a:spcPts val="0"/>
              </a:spcBef>
              <a:spcAft>
                <a:spcPts val="0"/>
              </a:spcAft>
              <a:buNone/>
            </a:pPr>
            <a:endParaRPr lang="es-ES" dirty="0"/>
          </a:p>
          <a:p>
            <a:pPr marL="0" lvl="0" indent="0">
              <a:spcBef>
                <a:spcPts val="0"/>
              </a:spcBef>
              <a:spcAft>
                <a:spcPts val="0"/>
              </a:spcAft>
              <a:buNone/>
            </a:pPr>
            <a:r>
              <a:rPr lang="es-ES" dirty="0"/>
              <a:t>Los límites laterales de los canales navegables.</a:t>
            </a:r>
          </a:p>
          <a:p>
            <a:pPr marL="0" lvl="0" indent="0">
              <a:spcBef>
                <a:spcPts val="0"/>
              </a:spcBef>
              <a:spcAft>
                <a:spcPts val="0"/>
              </a:spcAft>
              <a:buNone/>
            </a:pPr>
            <a:r>
              <a:rPr lang="es-ES" dirty="0"/>
              <a:t>Los peligros naturales y otros obstáculos como los naufragios.</a:t>
            </a:r>
          </a:p>
          <a:p>
            <a:pPr marL="0" lvl="0" indent="0">
              <a:spcBef>
                <a:spcPts val="0"/>
              </a:spcBef>
              <a:spcAft>
                <a:spcPts val="0"/>
              </a:spcAft>
              <a:buNone/>
            </a:pPr>
            <a:r>
              <a:rPr lang="es-ES" dirty="0"/>
              <a:t>Recalada, rumbo a seguir y otras zonas o configuraciones de importancia para el navegante.</a:t>
            </a:r>
          </a:p>
          <a:p>
            <a:pPr marL="0" lvl="0" indent="0">
              <a:spcBef>
                <a:spcPts val="0"/>
              </a:spcBef>
              <a:spcAft>
                <a:spcPts val="0"/>
              </a:spcAft>
              <a:buNone/>
            </a:pPr>
            <a:r>
              <a:rPr lang="es-ES" dirty="0"/>
              <a:t>Peligros nuevos.</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Método empleado para caracterizar las marcas</a:t>
            </a:r>
          </a:p>
          <a:p>
            <a:pPr marL="0" lvl="0" indent="0">
              <a:spcBef>
                <a:spcPts val="0"/>
              </a:spcBef>
              <a:spcAft>
                <a:spcPts val="0"/>
              </a:spcAft>
              <a:buNone/>
            </a:pPr>
            <a:endParaRPr lang="es-ES" dirty="0"/>
          </a:p>
          <a:p>
            <a:pPr marL="0" lvl="0" indent="0">
              <a:spcBef>
                <a:spcPts val="0"/>
              </a:spcBef>
              <a:spcAft>
                <a:spcPts val="0"/>
              </a:spcAft>
              <a:buNone/>
            </a:pPr>
            <a:r>
              <a:rPr lang="es-ES" dirty="0"/>
              <a:t>El significado de una marca está determinado por:</a:t>
            </a:r>
          </a:p>
          <a:p>
            <a:pPr marL="0" lvl="0" indent="0">
              <a:spcBef>
                <a:spcPts val="0"/>
              </a:spcBef>
              <a:spcAft>
                <a:spcPts val="0"/>
              </a:spcAft>
              <a:buNone/>
            </a:pPr>
            <a:endParaRPr lang="es-ES" dirty="0"/>
          </a:p>
          <a:p>
            <a:pPr marL="0" lvl="0" indent="0">
              <a:spcBef>
                <a:spcPts val="0"/>
              </a:spcBef>
              <a:spcAft>
                <a:spcPts val="0"/>
              </a:spcAft>
              <a:buNone/>
            </a:pPr>
            <a:r>
              <a:rPr lang="es-ES" dirty="0"/>
              <a:t>De día: color y forma, marca de tope.</a:t>
            </a:r>
          </a:p>
          <a:p>
            <a:pPr marL="0" lvl="0" indent="0">
              <a:spcBef>
                <a:spcPts val="0"/>
              </a:spcBef>
              <a:spcAft>
                <a:spcPts val="0"/>
              </a:spcAft>
              <a:buNone/>
            </a:pPr>
            <a:r>
              <a:rPr lang="es-ES" dirty="0"/>
              <a:t>De noche: color y ritmo de luz.</a:t>
            </a:r>
          </a:p>
          <a:p>
            <a:pPr marL="0" lvl="0" indent="0">
              <a:spcBef>
                <a:spcPts val="0"/>
              </a:spcBef>
              <a:spcAft>
                <a:spcPts val="0"/>
              </a:spcAft>
              <a:buNone/>
            </a:pPr>
            <a:endParaRPr lang="es-ES" dirty="0"/>
          </a:p>
          <a:p>
            <a:pPr marL="0" lvl="0" indent="0">
              <a:spcBef>
                <a:spcPts val="0"/>
              </a:spcBef>
              <a:spcAft>
                <a:spcPts val="0"/>
              </a:spcAft>
              <a:buNone/>
            </a:pPr>
            <a:r>
              <a:rPr lang="es-ES" dirty="0"/>
              <a:t>Boya en castillete: Tiene forma de una torre sobre una base.</a:t>
            </a:r>
          </a:p>
          <a:p>
            <a:pPr marL="0" lvl="0" indent="0">
              <a:spcBef>
                <a:spcPts val="0"/>
              </a:spcBef>
              <a:spcAft>
                <a:spcPts val="0"/>
              </a:spcAft>
              <a:buNone/>
            </a:pPr>
            <a:r>
              <a:rPr lang="es-ES" dirty="0"/>
              <a:t>Boya en espeque: Tiene forma alargada y es delgada.</a:t>
            </a:r>
          </a:p>
          <a:p>
            <a:pPr marL="0" lvl="0" indent="0">
              <a:spcBef>
                <a:spcPts val="0"/>
              </a:spcBef>
              <a:spcAft>
                <a:spcPts val="0"/>
              </a:spcAft>
              <a:buNone/>
            </a:pPr>
            <a:r>
              <a:rPr lang="es-ES" dirty="0"/>
              <a:t>Boya cilíndrica: Tiene forma de cilindro.</a:t>
            </a:r>
          </a:p>
          <a:p>
            <a:pPr marL="0" lvl="0" indent="0">
              <a:spcBef>
                <a:spcPts val="0"/>
              </a:spcBef>
              <a:spcAft>
                <a:spcPts val="0"/>
              </a:spcAft>
              <a:buNone/>
            </a:pPr>
            <a:r>
              <a:rPr lang="es-ES" dirty="0"/>
              <a:t>Boya cónica: Tiene la forma de un cono</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Marcas laterales</a:t>
            </a:r>
          </a:p>
          <a:p>
            <a:pPr marL="0" lvl="0" indent="0">
              <a:spcBef>
                <a:spcPts val="0"/>
              </a:spcBef>
              <a:spcAft>
                <a:spcPts val="0"/>
              </a:spcAft>
              <a:buNone/>
            </a:pPr>
            <a:endParaRPr lang="es-ES" dirty="0"/>
          </a:p>
          <a:p>
            <a:pPr marL="0" lvl="0" indent="0">
              <a:spcBef>
                <a:spcPts val="0"/>
              </a:spcBef>
              <a:spcAft>
                <a:spcPts val="0"/>
              </a:spcAft>
              <a:buNone/>
            </a:pPr>
            <a:r>
              <a:rPr lang="es-ES" dirty="0"/>
              <a:t>En función del “sentido convencional de balizamiento” las marcas laterales de la región A utilizan los colores rojo y verde para indicar los lados de babor y estribor respectivamente de un canal. </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Sentido convencional del balizamiento</a:t>
            </a:r>
          </a:p>
          <a:p>
            <a:pPr marL="0" lvl="0" indent="0">
              <a:spcBef>
                <a:spcPts val="0"/>
              </a:spcBef>
              <a:spcAft>
                <a:spcPts val="0"/>
              </a:spcAft>
              <a:buNone/>
            </a:pPr>
            <a:endParaRPr lang="es-ES" dirty="0"/>
          </a:p>
          <a:p>
            <a:pPr marL="0" lvl="0" indent="0">
              <a:spcBef>
                <a:spcPts val="0"/>
              </a:spcBef>
              <a:spcAft>
                <a:spcPts val="0"/>
              </a:spcAft>
              <a:buNone/>
            </a:pPr>
            <a:r>
              <a:rPr lang="es-ES" dirty="0"/>
              <a:t>El sentido general que sigue el navegante que procede de alta mar, cuando se aproxima a un puerto, río, estuario o vía navegable.</a:t>
            </a:r>
          </a:p>
          <a:p>
            <a:pPr marL="0" lvl="0" indent="0">
              <a:spcBef>
                <a:spcPts val="0"/>
              </a:spcBef>
              <a:spcAft>
                <a:spcPts val="0"/>
              </a:spcAft>
              <a:buNone/>
            </a:pPr>
            <a:r>
              <a:rPr lang="es-ES" dirty="0"/>
              <a:t>Marcas laterales de la región A</a:t>
            </a:r>
          </a:p>
          <a:p>
            <a:pPr marL="0" lvl="0" indent="0">
              <a:spcBef>
                <a:spcPts val="0"/>
              </a:spcBef>
              <a:spcAft>
                <a:spcPts val="0"/>
              </a:spcAft>
              <a:buNone/>
            </a:pPr>
            <a:endParaRPr lang="es-ES" dirty="0"/>
          </a:p>
          <a:p>
            <a:pPr marL="0" lvl="0" indent="0">
              <a:spcBef>
                <a:spcPts val="0"/>
              </a:spcBef>
              <a:spcAft>
                <a:spcPts val="0"/>
              </a:spcAft>
              <a:buNone/>
            </a:pPr>
            <a:r>
              <a:rPr lang="es-ES" dirty="0"/>
              <a:t>Marcas laterales de bifurcación de la región A</a:t>
            </a:r>
          </a:p>
          <a:p>
            <a:pPr marL="0" lvl="0" indent="0">
              <a:spcBef>
                <a:spcPts val="0"/>
              </a:spcBef>
              <a:spcAft>
                <a:spcPts val="0"/>
              </a:spcAft>
              <a:buNone/>
            </a:pPr>
            <a:r>
              <a:rPr lang="es-ES" dirty="0"/>
              <a:t>	</a:t>
            </a:r>
          </a:p>
          <a:p>
            <a:pPr marL="0" lvl="0" indent="0">
              <a:spcBef>
                <a:spcPts val="0"/>
              </a:spcBef>
              <a:spcAft>
                <a:spcPts val="0"/>
              </a:spcAft>
              <a:buNone/>
            </a:pPr>
            <a:r>
              <a:rPr lang="es-ES" dirty="0"/>
              <a:t>En el punto de bifurcación de un canal puede utilizarse una marca lateral modificada para indicar el canal principal (la ruta considera más apropiada para navegar).</a:t>
            </a:r>
          </a:p>
          <a:p>
            <a:pPr marL="0" lvl="0" indent="0">
              <a:spcBef>
                <a:spcPts val="0"/>
              </a:spcBef>
              <a:spcAft>
                <a:spcPts val="0"/>
              </a:spcAft>
              <a:buNone/>
            </a:pPr>
            <a:endParaRPr lang="es-ES" dirty="0"/>
          </a:p>
          <a:p>
            <a:pPr marL="0" lvl="0" indent="0">
              <a:spcBef>
                <a:spcPts val="0"/>
              </a:spcBef>
              <a:spcAft>
                <a:spcPts val="0"/>
              </a:spcAft>
              <a:buNone/>
            </a:pPr>
            <a:endParaRPr dirty="0"/>
          </a:p>
        </p:txBody>
      </p:sp>
    </p:spTree>
    <p:extLst>
      <p:ext uri="{BB962C8B-B14F-4D97-AF65-F5344CB8AC3E}">
        <p14:creationId xmlns:p14="http://schemas.microsoft.com/office/powerpoint/2010/main" val="150669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FONDEO</a:t>
            </a:r>
          </a:p>
          <a:p>
            <a:pPr marL="0" lvl="0" indent="0">
              <a:spcBef>
                <a:spcPts val="0"/>
              </a:spcBef>
              <a:spcAft>
                <a:spcPts val="0"/>
              </a:spcAft>
              <a:buNone/>
            </a:pPr>
            <a:endParaRPr lang="es-ES" dirty="0"/>
          </a:p>
          <a:p>
            <a:pPr marL="0" lvl="0" indent="0">
              <a:spcBef>
                <a:spcPts val="0"/>
              </a:spcBef>
              <a:spcAft>
                <a:spcPts val="0"/>
              </a:spcAft>
              <a:buNone/>
            </a:pPr>
            <a:r>
              <a:rPr lang="es-ES" dirty="0"/>
              <a:t>Es la acción de afirmar una embarcación al fondo mediante anclas, amarras o cadenas.</a:t>
            </a:r>
          </a:p>
          <a:p>
            <a:pPr marL="0" lvl="0" indent="0">
              <a:spcBef>
                <a:spcPts val="0"/>
              </a:spcBef>
              <a:spcAft>
                <a:spcPts val="0"/>
              </a:spcAft>
              <a:buNone/>
            </a:pPr>
            <a:endParaRPr lang="es-ES" dirty="0"/>
          </a:p>
          <a:p>
            <a:pPr marL="0" lvl="0" indent="0">
              <a:spcBef>
                <a:spcPts val="0"/>
              </a:spcBef>
              <a:spcAft>
                <a:spcPts val="0"/>
              </a:spcAft>
              <a:buNone/>
            </a:pPr>
            <a:r>
              <a:rPr lang="es-ES" dirty="0"/>
              <a:t>Debe ofrecer resguardo del viento y de las corrientes.</a:t>
            </a:r>
          </a:p>
          <a:p>
            <a:pPr marL="0" lvl="0" indent="0">
              <a:spcBef>
                <a:spcPts val="0"/>
              </a:spcBef>
              <a:spcAft>
                <a:spcPts val="0"/>
              </a:spcAft>
              <a:buNone/>
            </a:pPr>
            <a:r>
              <a:rPr lang="es-ES" dirty="0"/>
              <a:t>Debe disponer de la profundidad adecuada al calado y longitud de nuestros dispositivos de fondeo.</a:t>
            </a:r>
          </a:p>
          <a:p>
            <a:pPr marL="0" lvl="0" indent="0">
              <a:spcBef>
                <a:spcPts val="0"/>
              </a:spcBef>
              <a:spcAft>
                <a:spcPts val="0"/>
              </a:spcAft>
              <a:buNone/>
            </a:pPr>
            <a:r>
              <a:rPr lang="es-ES" dirty="0"/>
              <a:t>Debe tener una buena salida, en caso de mal tiempo.</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PRECAUCIONES AL FONDEAR</a:t>
            </a:r>
          </a:p>
          <a:p>
            <a:pPr marL="0" lvl="0" indent="0">
              <a:spcBef>
                <a:spcPts val="0"/>
              </a:spcBef>
              <a:spcAft>
                <a:spcPts val="0"/>
              </a:spcAft>
              <a:buNone/>
            </a:pPr>
            <a:endParaRPr lang="es-ES" dirty="0"/>
          </a:p>
          <a:p>
            <a:pPr marL="0" lvl="0" indent="0">
              <a:spcBef>
                <a:spcPts val="0"/>
              </a:spcBef>
              <a:spcAft>
                <a:spcPts val="0"/>
              </a:spcAft>
              <a:buNone/>
            </a:pPr>
            <a:r>
              <a:rPr lang="es-ES" dirty="0"/>
              <a:t>No fondear cerca del balizamiento de playas.</a:t>
            </a:r>
          </a:p>
          <a:p>
            <a:pPr marL="0" lvl="0" indent="0">
              <a:spcBef>
                <a:spcPts val="0"/>
              </a:spcBef>
              <a:spcAft>
                <a:spcPts val="0"/>
              </a:spcAft>
              <a:buNone/>
            </a:pPr>
            <a:r>
              <a:rPr lang="es-ES" dirty="0"/>
              <a:t>No fondear cerca de otras embarcaciones.</a:t>
            </a:r>
          </a:p>
          <a:p>
            <a:pPr marL="0" lvl="0" indent="0">
              <a:spcBef>
                <a:spcPts val="0"/>
              </a:spcBef>
              <a:spcAft>
                <a:spcPts val="0"/>
              </a:spcAft>
              <a:buNone/>
            </a:pPr>
            <a:r>
              <a:rPr lang="es-ES" dirty="0"/>
              <a:t>No fondear en reservas marinas.</a:t>
            </a:r>
          </a:p>
          <a:p>
            <a:pPr marL="0" lvl="0" indent="0">
              <a:spcBef>
                <a:spcPts val="0"/>
              </a:spcBef>
              <a:spcAft>
                <a:spcPts val="0"/>
              </a:spcAft>
              <a:buNone/>
            </a:pPr>
            <a:r>
              <a:rPr lang="es-ES" dirty="0"/>
              <a:t>SE RECOMINEDA NO FONDEAR CON MAL TIEMPO.</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Tenedero</a:t>
            </a:r>
          </a:p>
          <a:p>
            <a:pPr marL="0" lvl="0" indent="0">
              <a:spcBef>
                <a:spcPts val="0"/>
              </a:spcBef>
              <a:spcAft>
                <a:spcPts val="0"/>
              </a:spcAft>
              <a:buNone/>
            </a:pPr>
            <a:r>
              <a:rPr lang="es-ES" dirty="0"/>
              <a:t>Son lugares donde se puede afirmar (clavar) el ancla. </a:t>
            </a:r>
          </a:p>
          <a:p>
            <a:pPr marL="0" lvl="0" indent="0">
              <a:spcBef>
                <a:spcPts val="0"/>
              </a:spcBef>
              <a:spcAft>
                <a:spcPts val="0"/>
              </a:spcAft>
              <a:buNone/>
            </a:pPr>
            <a:endParaRPr lang="es-ES" dirty="0"/>
          </a:p>
          <a:p>
            <a:pPr marL="0" lvl="0" indent="0">
              <a:spcBef>
                <a:spcPts val="0"/>
              </a:spcBef>
              <a:spcAft>
                <a:spcPts val="0"/>
              </a:spcAft>
              <a:buNone/>
            </a:pPr>
            <a:r>
              <a:rPr lang="es-ES" dirty="0"/>
              <a:t>Buenos tenederos </a:t>
            </a:r>
          </a:p>
          <a:p>
            <a:pPr marL="0" lvl="0" indent="0">
              <a:spcBef>
                <a:spcPts val="0"/>
              </a:spcBef>
              <a:spcAft>
                <a:spcPts val="0"/>
              </a:spcAft>
              <a:buNone/>
            </a:pPr>
            <a:r>
              <a:rPr lang="es-ES" dirty="0"/>
              <a:t>Arena fina y dura, fango compacto, arena fangosa y similar.</a:t>
            </a:r>
          </a:p>
          <a:p>
            <a:pPr marL="0" lvl="0" indent="0">
              <a:spcBef>
                <a:spcPts val="0"/>
              </a:spcBef>
              <a:spcAft>
                <a:spcPts val="0"/>
              </a:spcAft>
              <a:buNone/>
            </a:pPr>
            <a:endParaRPr lang="es-ES" dirty="0"/>
          </a:p>
          <a:p>
            <a:pPr marL="0" lvl="0" indent="0">
              <a:spcBef>
                <a:spcPts val="0"/>
              </a:spcBef>
              <a:spcAft>
                <a:spcPts val="0"/>
              </a:spcAft>
              <a:buNone/>
            </a:pPr>
            <a:r>
              <a:rPr lang="es-ES" dirty="0"/>
              <a:t>Malos tenederos </a:t>
            </a:r>
          </a:p>
          <a:p>
            <a:pPr marL="0" lvl="0" indent="0">
              <a:spcBef>
                <a:spcPts val="0"/>
              </a:spcBef>
              <a:spcAft>
                <a:spcPts val="0"/>
              </a:spcAft>
              <a:buNone/>
            </a:pPr>
            <a:r>
              <a:rPr lang="es-ES" dirty="0"/>
              <a:t>Los que estén en pendiente y los de fondo duro (piedra, etc.).</a:t>
            </a:r>
          </a:p>
          <a:p>
            <a:pPr marL="0" lvl="0" indent="0">
              <a:spcBef>
                <a:spcPts val="0"/>
              </a:spcBef>
              <a:spcAft>
                <a:spcPts val="0"/>
              </a:spcAft>
              <a:buNone/>
            </a:pPr>
            <a:endParaRPr lang="es-ES" dirty="0"/>
          </a:p>
          <a:p>
            <a:pPr marL="0" lvl="0" indent="0">
              <a:spcBef>
                <a:spcPts val="0"/>
              </a:spcBef>
              <a:spcAft>
                <a:spcPts val="0"/>
              </a:spcAft>
              <a:buNone/>
            </a:pPr>
            <a:r>
              <a:rPr lang="es-ES" dirty="0"/>
              <a:t>Longitud del fondeo </a:t>
            </a:r>
          </a:p>
          <a:p>
            <a:pPr marL="0" lvl="0" indent="0">
              <a:spcBef>
                <a:spcPts val="0"/>
              </a:spcBef>
              <a:spcAft>
                <a:spcPts val="0"/>
              </a:spcAft>
              <a:buNone/>
            </a:pPr>
            <a:r>
              <a:rPr lang="es-ES" dirty="0"/>
              <a:t>La cantidad de cadena que debe dejarse caer oscila entre 3 y 5 veces la profundidad del lugar. Si hay mal tiempo o mucha corriente, 5 o 6 veces la profundidad del lugar.</a:t>
            </a:r>
          </a:p>
          <a:p>
            <a:pPr marL="0" lvl="0" indent="0">
              <a:spcBef>
                <a:spcPts val="0"/>
              </a:spcBef>
              <a:spcAft>
                <a:spcPts val="0"/>
              </a:spcAft>
              <a:buNone/>
            </a:pPr>
            <a:r>
              <a:rPr lang="es-ES" dirty="0"/>
              <a:t> </a:t>
            </a:r>
          </a:p>
          <a:p>
            <a:pPr marL="0" lvl="0" indent="0">
              <a:spcBef>
                <a:spcPts val="0"/>
              </a:spcBef>
              <a:spcAft>
                <a:spcPts val="0"/>
              </a:spcAft>
              <a:buNone/>
            </a:pPr>
            <a:endParaRPr lang="es-ES" dirty="0"/>
          </a:p>
          <a:p>
            <a:pPr marL="0" lvl="0" indent="0">
              <a:spcBef>
                <a:spcPts val="0"/>
              </a:spcBef>
              <a:spcAft>
                <a:spcPts val="0"/>
              </a:spcAft>
              <a:buNone/>
            </a:pPr>
            <a:r>
              <a:rPr lang="es-ES" dirty="0"/>
              <a:t>Círculo de borneo </a:t>
            </a:r>
          </a:p>
          <a:p>
            <a:pPr marL="0" lvl="0" indent="0">
              <a:spcBef>
                <a:spcPts val="0"/>
              </a:spcBef>
              <a:spcAft>
                <a:spcPts val="0"/>
              </a:spcAft>
              <a:buNone/>
            </a:pPr>
            <a:r>
              <a:rPr lang="es-ES" dirty="0"/>
              <a:t>Es el círculo que forma el barco al pivotar alrededor del ancla por efecto del viento o la corriente.</a:t>
            </a:r>
          </a:p>
          <a:p>
            <a:pPr marL="0" lvl="0" indent="0">
              <a:spcBef>
                <a:spcPts val="0"/>
              </a:spcBef>
              <a:spcAft>
                <a:spcPts val="0"/>
              </a:spcAft>
              <a:buNone/>
            </a:pPr>
            <a:endParaRPr lang="es-ES" dirty="0"/>
          </a:p>
          <a:p>
            <a:pPr marL="0" lvl="0" indent="0">
              <a:spcBef>
                <a:spcPts val="0"/>
              </a:spcBef>
              <a:spcAft>
                <a:spcPts val="0"/>
              </a:spcAft>
              <a:buNone/>
            </a:pPr>
            <a:r>
              <a:rPr lang="es-ES" dirty="0"/>
              <a:t>Garreo</a:t>
            </a:r>
          </a:p>
          <a:p>
            <a:pPr marL="0" lvl="0" indent="0">
              <a:spcBef>
                <a:spcPts val="0"/>
              </a:spcBef>
              <a:spcAft>
                <a:spcPts val="0"/>
              </a:spcAft>
              <a:buNone/>
            </a:pPr>
            <a:r>
              <a:rPr lang="es-ES" dirty="0"/>
              <a:t>Se produce cuando el ancla no se queda bien fijada al fondo y se arrastra sobre él. Se evita largando más cadena, cambiando de fondeadero, fondeando otra ancla o aguantando con máquina avante.</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Vigilancia durante el fondeo </a:t>
            </a:r>
          </a:p>
          <a:p>
            <a:pPr marL="0" lvl="0" indent="0">
              <a:spcBef>
                <a:spcPts val="0"/>
              </a:spcBef>
              <a:spcAft>
                <a:spcPts val="0"/>
              </a:spcAft>
              <a:buNone/>
            </a:pPr>
            <a:r>
              <a:rPr lang="es-ES" dirty="0"/>
              <a:t>Una embarcación fondeada no debe ser considerada de igual forma que una embarcación amarrada. Debe mantenerse una adecuada vigilancia durante el fondeo (visual y auditiva). Tomaremos puntos de referencia de tierra y alrededor, tomando enfilaciones o marcaciones.</a:t>
            </a:r>
          </a:p>
          <a:p>
            <a:pPr marL="0" lvl="0" indent="0">
              <a:spcBef>
                <a:spcPts val="0"/>
              </a:spcBef>
              <a:spcAft>
                <a:spcPts val="0"/>
              </a:spcAft>
              <a:buNone/>
            </a:pPr>
            <a:endParaRPr lang="es-ES" dirty="0"/>
          </a:p>
          <a:p>
            <a:pPr marL="0" lvl="0" indent="0">
              <a:spcBef>
                <a:spcPts val="0"/>
              </a:spcBef>
              <a:spcAft>
                <a:spcPts val="0"/>
              </a:spcAft>
              <a:buNone/>
            </a:pPr>
            <a:r>
              <a:rPr lang="es-ES" dirty="0"/>
              <a:t>Marcas </a:t>
            </a:r>
          </a:p>
          <a:p>
            <a:pPr marL="0" lvl="0" indent="0">
              <a:spcBef>
                <a:spcPts val="0"/>
              </a:spcBef>
              <a:spcAft>
                <a:spcPts val="0"/>
              </a:spcAft>
              <a:buNone/>
            </a:pPr>
            <a:r>
              <a:rPr lang="es-ES" dirty="0"/>
              <a:t>Es conveniente hacer marcaciones a referencias en la costa a fin de comprobar si se está produciendo el garreo del ancla.</a:t>
            </a:r>
          </a:p>
          <a:p>
            <a:pPr marL="0" lvl="0" indent="0">
              <a:spcBef>
                <a:spcPts val="0"/>
              </a:spcBef>
              <a:spcAft>
                <a:spcPts val="0"/>
              </a:spcAft>
              <a:buNone/>
            </a:pPr>
            <a:endParaRPr lang="es-ES" dirty="0"/>
          </a:p>
          <a:p>
            <a:pPr marL="0" lvl="0" indent="0">
              <a:spcBef>
                <a:spcPts val="0"/>
              </a:spcBef>
              <a:spcAft>
                <a:spcPts val="0"/>
              </a:spcAft>
              <a:buNone/>
            </a:pPr>
            <a:r>
              <a:rPr lang="es-ES" dirty="0"/>
              <a:t>Maniobra de fondeo con un ancla</a:t>
            </a:r>
          </a:p>
          <a:p>
            <a:pPr marL="0" lvl="0" indent="0">
              <a:spcBef>
                <a:spcPts val="0"/>
              </a:spcBef>
              <a:spcAft>
                <a:spcPts val="0"/>
              </a:spcAft>
              <a:buNone/>
            </a:pPr>
            <a:r>
              <a:rPr lang="es-ES" dirty="0"/>
              <a:t>1. Buscamos lugar de fondeo, miramos sonda.</a:t>
            </a:r>
          </a:p>
          <a:p>
            <a:pPr marL="0" lvl="0" indent="0">
              <a:spcBef>
                <a:spcPts val="0"/>
              </a:spcBef>
              <a:spcAft>
                <a:spcPts val="0"/>
              </a:spcAft>
              <a:buNone/>
            </a:pPr>
            <a:r>
              <a:rPr lang="es-ES" dirty="0"/>
              <a:t>2. Preparamos la maniobra: se apea el ancla y se desembraga el barboten</a:t>
            </a:r>
          </a:p>
          <a:p>
            <a:pPr marL="0" lvl="0" indent="0">
              <a:spcBef>
                <a:spcPts val="0"/>
              </a:spcBef>
              <a:spcAft>
                <a:spcPts val="0"/>
              </a:spcAft>
              <a:buNone/>
            </a:pPr>
            <a:r>
              <a:rPr lang="es-ES" dirty="0"/>
              <a:t>(orinque) y marca de fondeo.</a:t>
            </a:r>
          </a:p>
          <a:p>
            <a:pPr marL="0" lvl="0" indent="0">
              <a:spcBef>
                <a:spcPts val="0"/>
              </a:spcBef>
              <a:spcAft>
                <a:spcPts val="0"/>
              </a:spcAft>
              <a:buNone/>
            </a:pPr>
            <a:r>
              <a:rPr lang="es-ES" dirty="0"/>
              <a:t>3. Nos aproamos a la mar y viento.</a:t>
            </a:r>
          </a:p>
          <a:p>
            <a:pPr marL="0" lvl="0" indent="0">
              <a:spcBef>
                <a:spcPts val="0"/>
              </a:spcBef>
              <a:spcAft>
                <a:spcPts val="0"/>
              </a:spcAft>
              <a:buNone/>
            </a:pPr>
            <a:r>
              <a:rPr lang="es-ES" dirty="0"/>
              <a:t>4. Filamos cadena hasta fondo.</a:t>
            </a:r>
          </a:p>
          <a:p>
            <a:pPr marL="0" lvl="0" indent="0">
              <a:spcBef>
                <a:spcPts val="0"/>
              </a:spcBef>
              <a:spcAft>
                <a:spcPts val="0"/>
              </a:spcAft>
              <a:buNone/>
            </a:pPr>
            <a:r>
              <a:rPr lang="es-ES" dirty="0"/>
              <a:t>5. Damos atrás mientras filamos cabo / cadena.</a:t>
            </a:r>
          </a:p>
          <a:p>
            <a:pPr marL="0" lvl="0" indent="0">
              <a:spcBef>
                <a:spcPts val="0"/>
              </a:spcBef>
              <a:spcAft>
                <a:spcPts val="0"/>
              </a:spcAft>
              <a:buNone/>
            </a:pPr>
            <a:endParaRPr lang="es-ES" dirty="0"/>
          </a:p>
          <a:p>
            <a:pPr marL="0" lvl="0" indent="0">
              <a:spcBef>
                <a:spcPts val="0"/>
              </a:spcBef>
              <a:spcAft>
                <a:spcPts val="0"/>
              </a:spcAft>
              <a:buNone/>
            </a:pPr>
            <a:r>
              <a:rPr lang="es-ES" dirty="0"/>
              <a:t>Levar</a:t>
            </a:r>
          </a:p>
          <a:p>
            <a:pPr marL="0" lvl="0" indent="0">
              <a:spcBef>
                <a:spcPts val="0"/>
              </a:spcBef>
              <a:spcAft>
                <a:spcPts val="0"/>
              </a:spcAft>
              <a:buNone/>
            </a:pPr>
            <a:r>
              <a:rPr lang="es-ES" dirty="0"/>
              <a:t>Es la acción de cobrar (recuperar) el ancla y la cadena del fondeo. Para ello daremos avante e iremos cobrando la cadena hasta estar a pique (perpendicular en el fondo), continuaremos cobrando cadena (virando) hasta que este abordo, donde la aseguraremos para iniciarla marcha.</a:t>
            </a:r>
          </a:p>
          <a:p>
            <a:pPr marL="0" lvl="0" indent="0">
              <a:spcBef>
                <a:spcPts val="0"/>
              </a:spcBef>
              <a:spcAft>
                <a:spcPts val="0"/>
              </a:spcAft>
              <a:buNone/>
            </a:pPr>
            <a:endParaRPr dirty="0"/>
          </a:p>
        </p:txBody>
      </p:sp>
    </p:spTree>
    <p:extLst>
      <p:ext uri="{BB962C8B-B14F-4D97-AF65-F5344CB8AC3E}">
        <p14:creationId xmlns:p14="http://schemas.microsoft.com/office/powerpoint/2010/main" val="1333816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RIPA: REGLAMENTO INTERNACIONAL PARA PREVENIR LOS ABORDAJES (1972)</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REGLAS DE RUMBO Y GOBIERNO</a:t>
            </a:r>
          </a:p>
          <a:p>
            <a:pPr marL="0" lvl="0" indent="0">
              <a:spcBef>
                <a:spcPts val="0"/>
              </a:spcBef>
              <a:spcAft>
                <a:spcPts val="0"/>
              </a:spcAft>
              <a:buNone/>
            </a:pPr>
            <a:endParaRPr lang="es-ES" dirty="0"/>
          </a:p>
          <a:p>
            <a:pPr marL="0" lvl="0" indent="0">
              <a:spcBef>
                <a:spcPts val="0"/>
              </a:spcBef>
              <a:spcAft>
                <a:spcPts val="0"/>
              </a:spcAft>
              <a:buNone/>
            </a:pPr>
            <a:r>
              <a:rPr lang="es-ES" dirty="0"/>
              <a:t>CONDUCTA DE LOS BUQUES EN CUALQUIER CONDICIÓN DE VISIBILIDAD</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Vigilancia</a:t>
            </a:r>
          </a:p>
          <a:p>
            <a:pPr marL="0" lvl="0" indent="0">
              <a:spcBef>
                <a:spcPts val="0"/>
              </a:spcBef>
              <a:spcAft>
                <a:spcPts val="0"/>
              </a:spcAft>
              <a:buNone/>
            </a:pPr>
            <a:endParaRPr lang="es-ES" dirty="0"/>
          </a:p>
          <a:p>
            <a:pPr marL="0" lvl="0" indent="0">
              <a:spcBef>
                <a:spcPts val="0"/>
              </a:spcBef>
              <a:spcAft>
                <a:spcPts val="0"/>
              </a:spcAft>
              <a:buNone/>
            </a:pPr>
            <a:r>
              <a:rPr lang="es-ES" dirty="0"/>
              <a:t>Todos los buques mantendrán en todo momento una eficaz vigilancia visual y auditiva, utilizando asimismo todos los medios disponibles que sean apropiados a las circunstancias y condiciones del momento, para evaluar plenamente la situación y el riesgo de abordaje.</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Velocidad de seguridad</a:t>
            </a:r>
          </a:p>
          <a:p>
            <a:pPr marL="0" lvl="0" indent="0">
              <a:spcBef>
                <a:spcPts val="0"/>
              </a:spcBef>
              <a:spcAft>
                <a:spcPts val="0"/>
              </a:spcAft>
              <a:buNone/>
            </a:pPr>
            <a:endParaRPr lang="es-ES" dirty="0"/>
          </a:p>
          <a:p>
            <a:pPr marL="0" lvl="0" indent="0">
              <a:spcBef>
                <a:spcPts val="0"/>
              </a:spcBef>
              <a:spcAft>
                <a:spcPts val="0"/>
              </a:spcAft>
              <a:buNone/>
            </a:pPr>
            <a:r>
              <a:rPr lang="es-ES" dirty="0"/>
              <a:t>La que le permita ejecutar la maniobra adecuada y eficaz para evitar el abordaje y pararse a la distancia que sea apropiada a las circunstancias y condiciones del momento:</a:t>
            </a:r>
          </a:p>
          <a:p>
            <a:pPr marL="0" lvl="0" indent="0">
              <a:spcBef>
                <a:spcPts val="0"/>
              </a:spcBef>
              <a:spcAft>
                <a:spcPts val="0"/>
              </a:spcAft>
              <a:buNone/>
            </a:pPr>
            <a:endParaRPr lang="es-ES" dirty="0"/>
          </a:p>
          <a:p>
            <a:pPr marL="0" lvl="0" indent="0">
              <a:spcBef>
                <a:spcPts val="0"/>
              </a:spcBef>
              <a:spcAft>
                <a:spcPts val="0"/>
              </a:spcAft>
              <a:buNone/>
            </a:pPr>
            <a:r>
              <a:rPr lang="es-ES" dirty="0"/>
              <a:t>Visibilidad.</a:t>
            </a:r>
          </a:p>
          <a:p>
            <a:pPr marL="0" lvl="0" indent="0">
              <a:spcBef>
                <a:spcPts val="0"/>
              </a:spcBef>
              <a:spcAft>
                <a:spcPts val="0"/>
              </a:spcAft>
              <a:buNone/>
            </a:pPr>
            <a:r>
              <a:rPr lang="es-ES" dirty="0"/>
              <a:t>Densidad del tráfico.</a:t>
            </a:r>
          </a:p>
          <a:p>
            <a:pPr marL="0" lvl="0" indent="0">
              <a:spcBef>
                <a:spcPts val="0"/>
              </a:spcBef>
              <a:spcAft>
                <a:spcPts val="0"/>
              </a:spcAft>
              <a:buNone/>
            </a:pPr>
            <a:r>
              <a:rPr lang="es-ES" dirty="0"/>
              <a:t>Maniobrabilidad del buque. </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Riesgo de abordaje</a:t>
            </a:r>
          </a:p>
          <a:p>
            <a:pPr marL="0" lvl="0" indent="0">
              <a:spcBef>
                <a:spcPts val="0"/>
              </a:spcBef>
              <a:spcAft>
                <a:spcPts val="0"/>
              </a:spcAft>
              <a:buNone/>
            </a:pPr>
            <a:endParaRPr lang="es-ES" dirty="0"/>
          </a:p>
          <a:p>
            <a:pPr marL="0" lvl="0" indent="0">
              <a:spcBef>
                <a:spcPts val="0"/>
              </a:spcBef>
              <a:spcAft>
                <a:spcPts val="0"/>
              </a:spcAft>
              <a:buNone/>
            </a:pPr>
            <a:r>
              <a:rPr lang="es-ES" dirty="0"/>
              <a:t>Para determinar si existe riesgo de abordaje se tendrán en cuenta:</a:t>
            </a:r>
          </a:p>
          <a:p>
            <a:pPr marL="0" lvl="0" indent="0">
              <a:spcBef>
                <a:spcPts val="0"/>
              </a:spcBef>
              <a:spcAft>
                <a:spcPts val="0"/>
              </a:spcAft>
              <a:buNone/>
            </a:pPr>
            <a:endParaRPr lang="es-ES" dirty="0"/>
          </a:p>
          <a:p>
            <a:pPr marL="0" lvl="0" indent="0">
              <a:spcBef>
                <a:spcPts val="0"/>
              </a:spcBef>
              <a:spcAft>
                <a:spcPts val="0"/>
              </a:spcAft>
              <a:buNone/>
            </a:pPr>
            <a:r>
              <a:rPr lang="es-ES" dirty="0"/>
              <a:t>La demora de un buque que se aproxima no varía en forma apreciable.</a:t>
            </a:r>
          </a:p>
          <a:p>
            <a:pPr marL="0" lvl="0" indent="0">
              <a:spcBef>
                <a:spcPts val="0"/>
              </a:spcBef>
              <a:spcAft>
                <a:spcPts val="0"/>
              </a:spcAft>
              <a:buNone/>
            </a:pPr>
            <a:r>
              <a:rPr lang="es-ES" dirty="0"/>
              <a:t>Cuando sea evidente una variación apreciable de la demora.</a:t>
            </a:r>
          </a:p>
          <a:p>
            <a:pPr marL="0" lvl="0" indent="0">
              <a:spcBef>
                <a:spcPts val="0"/>
              </a:spcBef>
              <a:spcAft>
                <a:spcPts val="0"/>
              </a:spcAft>
              <a:buNone/>
            </a:pPr>
            <a:r>
              <a:rPr lang="es-ES" dirty="0"/>
              <a:t>Aunque sea apreciable una variación de la demora se ha de prestar especial atención a buques de gran tamaño, remolques y otros, que se encuentren a muy corta distancia de la otra embarcación.</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Maniobras para evitar el abordaje</a:t>
            </a:r>
          </a:p>
          <a:p>
            <a:pPr marL="0" lvl="0" indent="0">
              <a:spcBef>
                <a:spcPts val="0"/>
              </a:spcBef>
              <a:spcAft>
                <a:spcPts val="0"/>
              </a:spcAft>
              <a:buNone/>
            </a:pPr>
            <a:endParaRPr lang="es-ES" dirty="0"/>
          </a:p>
          <a:p>
            <a:pPr marL="0" lvl="0" indent="0">
              <a:spcBef>
                <a:spcPts val="0"/>
              </a:spcBef>
              <a:spcAft>
                <a:spcPts val="0"/>
              </a:spcAft>
              <a:buNone/>
            </a:pPr>
            <a:r>
              <a:rPr lang="es-ES" dirty="0"/>
              <a:t>La maniobra se efectuará en forma clara, con la debida antelación.</a:t>
            </a:r>
          </a:p>
          <a:p>
            <a:pPr marL="0" lvl="0" indent="0">
              <a:spcBef>
                <a:spcPts val="0"/>
              </a:spcBef>
              <a:spcAft>
                <a:spcPts val="0"/>
              </a:spcAft>
              <a:buNone/>
            </a:pPr>
            <a:r>
              <a:rPr lang="es-ES" dirty="0"/>
              <a:t>Cambios de rumbo y/o velocidad lo suficientemente amplios para ser fácilmente percibidos por otro buque.</a:t>
            </a:r>
          </a:p>
          <a:p>
            <a:pPr marL="0" lvl="0" indent="0">
              <a:spcBef>
                <a:spcPts val="0"/>
              </a:spcBef>
              <a:spcAft>
                <a:spcPts val="0"/>
              </a:spcAft>
              <a:buNone/>
            </a:pPr>
            <a:r>
              <a:rPr lang="es-ES" dirty="0"/>
              <a:t>Si es necesario, reducir velocidad o suprimir toda su arrancada.</a:t>
            </a:r>
          </a:p>
          <a:p>
            <a:pPr marL="0" lvl="0" indent="0">
              <a:spcBef>
                <a:spcPts val="0"/>
              </a:spcBef>
              <a:spcAft>
                <a:spcPts val="0"/>
              </a:spcAft>
              <a:buNone/>
            </a:pPr>
            <a:r>
              <a:rPr lang="es-ES" dirty="0"/>
              <a:t>Evitar cruzar la proa.</a:t>
            </a:r>
          </a:p>
          <a:p>
            <a:pPr marL="0" lvl="0" indent="0">
              <a:spcBef>
                <a:spcPts val="0"/>
              </a:spcBef>
              <a:spcAft>
                <a:spcPts val="0"/>
              </a:spcAft>
              <a:buNone/>
            </a:pPr>
            <a:endParaRPr lang="es-ES" dirty="0"/>
          </a:p>
          <a:p>
            <a:pPr marL="0" lvl="0" indent="0">
              <a:spcBef>
                <a:spcPts val="0"/>
              </a:spcBef>
              <a:spcAft>
                <a:spcPts val="0"/>
              </a:spcAft>
              <a:buNone/>
            </a:pPr>
            <a:r>
              <a:rPr lang="es-ES" dirty="0"/>
              <a:t>BUQUES A LA VISTA UNO DEL OTRO</a:t>
            </a:r>
          </a:p>
          <a:p>
            <a:pPr marL="0" lvl="0" indent="0">
              <a:spcBef>
                <a:spcPts val="0"/>
              </a:spcBef>
              <a:spcAft>
                <a:spcPts val="0"/>
              </a:spcAft>
              <a:buNone/>
            </a:pPr>
            <a:endParaRPr lang="es-ES" dirty="0"/>
          </a:p>
          <a:p>
            <a:pPr marL="0" lvl="0" indent="0">
              <a:spcBef>
                <a:spcPts val="0"/>
              </a:spcBef>
              <a:spcAft>
                <a:spcPts val="0"/>
              </a:spcAft>
              <a:buNone/>
            </a:pPr>
            <a:r>
              <a:rPr lang="es-ES" dirty="0"/>
              <a:t>En general, tiene preferencia el que está en situación menos favorable. </a:t>
            </a:r>
          </a:p>
          <a:p>
            <a:pPr marL="0" lvl="0" indent="0">
              <a:spcBef>
                <a:spcPts val="0"/>
              </a:spcBef>
              <a:spcAft>
                <a:spcPts val="0"/>
              </a:spcAft>
              <a:buNone/>
            </a:pPr>
            <a:r>
              <a:rPr lang="es-ES" dirty="0"/>
              <a:t>El buque que cede el paso maniobrará con la antelación suficiente y de forma decidida para quedar en franquía del otro buque.</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Veleros</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MANIOBRA:</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Buque que alcanza (motoras o veleros)</a:t>
            </a:r>
          </a:p>
          <a:p>
            <a:pPr marL="0" lvl="0" indent="0">
              <a:spcBef>
                <a:spcPts val="0"/>
              </a:spcBef>
              <a:spcAft>
                <a:spcPts val="0"/>
              </a:spcAft>
              <a:buNone/>
            </a:pPr>
            <a:endParaRPr lang="es-ES" dirty="0"/>
          </a:p>
          <a:p>
            <a:pPr marL="0" lvl="0" indent="0">
              <a:spcBef>
                <a:spcPts val="0"/>
              </a:spcBef>
              <a:spcAft>
                <a:spcPts val="0"/>
              </a:spcAft>
              <a:buNone/>
            </a:pPr>
            <a:r>
              <a:rPr lang="es-ES" dirty="0"/>
              <a:t>El que alcanza se aparta.</a:t>
            </a:r>
          </a:p>
          <a:p>
            <a:pPr marL="0" lvl="0" indent="0">
              <a:spcBef>
                <a:spcPts val="0"/>
              </a:spcBef>
              <a:spcAft>
                <a:spcPts val="0"/>
              </a:spcAft>
              <a:buNone/>
            </a:pPr>
            <a:r>
              <a:rPr lang="es-ES" dirty="0"/>
              <a:t>Alcanza si viene desde una marcación mayor de 22,5o a popa del través.</a:t>
            </a:r>
          </a:p>
          <a:p>
            <a:pPr marL="0" lvl="0" indent="0">
              <a:spcBef>
                <a:spcPts val="0"/>
              </a:spcBef>
              <a:spcAft>
                <a:spcPts val="0"/>
              </a:spcAft>
              <a:buNone/>
            </a:pPr>
            <a:r>
              <a:rPr lang="es-ES" dirty="0"/>
              <a:t>Si dudas que alcanzas, actúa como si alcanzas.</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Situación de vuelta encontrada</a:t>
            </a:r>
          </a:p>
          <a:p>
            <a:pPr marL="0" lvl="0" indent="0">
              <a:spcBef>
                <a:spcPts val="0"/>
              </a:spcBef>
              <a:spcAft>
                <a:spcPts val="0"/>
              </a:spcAft>
              <a:buNone/>
            </a:pPr>
            <a:endParaRPr lang="es-ES" dirty="0"/>
          </a:p>
          <a:p>
            <a:pPr marL="0" lvl="0" indent="0">
              <a:spcBef>
                <a:spcPts val="0"/>
              </a:spcBef>
              <a:spcAft>
                <a:spcPts val="0"/>
              </a:spcAft>
              <a:buNone/>
            </a:pPr>
            <a:r>
              <a:rPr lang="es-ES" dirty="0"/>
              <a:t>Rumbos opuestos: ambos caen a estribor.</a:t>
            </a:r>
          </a:p>
          <a:p>
            <a:pPr marL="0" lvl="0" indent="0">
              <a:spcBef>
                <a:spcPts val="0"/>
              </a:spcBef>
              <a:spcAft>
                <a:spcPts val="0"/>
              </a:spcAft>
              <a:buNone/>
            </a:pPr>
            <a:r>
              <a:rPr lang="es-ES" dirty="0"/>
              <a:t>Si dudas, actúa en consecuencia.</a:t>
            </a:r>
          </a:p>
          <a:p>
            <a:pPr marL="0" lvl="0" indent="0">
              <a:spcBef>
                <a:spcPts val="0"/>
              </a:spcBef>
              <a:spcAft>
                <a:spcPts val="0"/>
              </a:spcAft>
              <a:buNone/>
            </a:pPr>
            <a:r>
              <a:rPr lang="es-ES" dirty="0"/>
              <a:t> </a:t>
            </a:r>
          </a:p>
          <a:p>
            <a:pPr marL="0" lvl="0" indent="0">
              <a:spcBef>
                <a:spcPts val="0"/>
              </a:spcBef>
              <a:spcAft>
                <a:spcPts val="0"/>
              </a:spcAft>
              <a:buNone/>
            </a:pPr>
            <a:endParaRPr lang="es-ES" dirty="0"/>
          </a:p>
          <a:p>
            <a:pPr marL="0" lvl="0" indent="0">
              <a:spcBef>
                <a:spcPts val="0"/>
              </a:spcBef>
              <a:spcAft>
                <a:spcPts val="0"/>
              </a:spcAft>
              <a:buNone/>
            </a:pPr>
            <a:r>
              <a:rPr lang="es-ES" dirty="0"/>
              <a:t>Situación de cruce</a:t>
            </a:r>
          </a:p>
          <a:p>
            <a:pPr marL="0" lvl="0" indent="0">
              <a:spcBef>
                <a:spcPts val="0"/>
              </a:spcBef>
              <a:spcAft>
                <a:spcPts val="0"/>
              </a:spcAft>
              <a:buNone/>
            </a:pPr>
            <a:endParaRPr lang="es-ES" dirty="0"/>
          </a:p>
          <a:p>
            <a:pPr marL="0" lvl="0" indent="0">
              <a:spcBef>
                <a:spcPts val="0"/>
              </a:spcBef>
              <a:spcAft>
                <a:spcPts val="0"/>
              </a:spcAft>
              <a:buNone/>
            </a:pPr>
            <a:r>
              <a:rPr lang="es-ES" dirty="0"/>
              <a:t>Tendrá preferencia el que viene por estribor. </a:t>
            </a:r>
          </a:p>
          <a:p>
            <a:pPr marL="0" lvl="0" indent="0">
              <a:spcBef>
                <a:spcPts val="0"/>
              </a:spcBef>
              <a:spcAft>
                <a:spcPts val="0"/>
              </a:spcAft>
              <a:buNone/>
            </a:pPr>
            <a:r>
              <a:rPr lang="es-ES" dirty="0"/>
              <a:t>El que está a babor se aparta sin cortar la proa.</a:t>
            </a:r>
          </a:p>
          <a:p>
            <a:pPr marL="0" lvl="0" indent="0">
              <a:spcBef>
                <a:spcPts val="0"/>
              </a:spcBef>
              <a:spcAft>
                <a:spcPts val="0"/>
              </a:spcAft>
              <a:buNone/>
            </a:pPr>
            <a:r>
              <a:rPr lang="es-ES" dirty="0"/>
              <a:t> </a:t>
            </a:r>
          </a:p>
          <a:p>
            <a:pPr marL="0" lvl="0" indent="0">
              <a:spcBef>
                <a:spcPts val="0"/>
              </a:spcBef>
              <a:spcAft>
                <a:spcPts val="0"/>
              </a:spcAft>
              <a:buNone/>
            </a:pPr>
            <a:r>
              <a:rPr lang="es-ES" dirty="0"/>
              <a:t>Buque que cede el paso</a:t>
            </a:r>
          </a:p>
          <a:p>
            <a:pPr marL="0" lvl="0" indent="0">
              <a:spcBef>
                <a:spcPts val="0"/>
              </a:spcBef>
              <a:spcAft>
                <a:spcPts val="0"/>
              </a:spcAft>
              <a:buNone/>
            </a:pPr>
            <a:endParaRPr lang="es-ES" dirty="0"/>
          </a:p>
          <a:p>
            <a:pPr marL="0" lvl="0" indent="0">
              <a:spcBef>
                <a:spcPts val="0"/>
              </a:spcBef>
              <a:spcAft>
                <a:spcPts val="0"/>
              </a:spcAft>
              <a:buNone/>
            </a:pPr>
            <a:r>
              <a:rPr lang="es-ES" dirty="0"/>
              <a:t>Maniobra con anticipación suficiente y de forma clara.</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Buque que sigue a rumbo</a:t>
            </a:r>
          </a:p>
          <a:p>
            <a:pPr marL="0" lvl="0" indent="0">
              <a:spcBef>
                <a:spcPts val="0"/>
              </a:spcBef>
              <a:spcAft>
                <a:spcPts val="0"/>
              </a:spcAft>
              <a:buNone/>
            </a:pPr>
            <a:endParaRPr lang="es-ES" dirty="0"/>
          </a:p>
          <a:p>
            <a:pPr marL="0" lvl="0" indent="0">
              <a:spcBef>
                <a:spcPts val="0"/>
              </a:spcBef>
              <a:spcAft>
                <a:spcPts val="0"/>
              </a:spcAft>
              <a:buNone/>
            </a:pPr>
            <a:r>
              <a:rPr lang="es-ES" dirty="0"/>
              <a:t>El barco que sigue a rumbo en una situación de encuentro, no hace nada, salvo si el que tiene que maniobrar no lo hace.</a:t>
            </a:r>
          </a:p>
          <a:p>
            <a:pPr marL="0" lvl="0" indent="0">
              <a:spcBef>
                <a:spcPts val="0"/>
              </a:spcBef>
              <a:spcAft>
                <a:spcPts val="0"/>
              </a:spcAft>
              <a:buNone/>
            </a:pPr>
            <a:endParaRPr lang="es-ES" dirty="0"/>
          </a:p>
          <a:p>
            <a:pPr marL="0" lvl="0" indent="0">
              <a:spcBef>
                <a:spcPts val="0"/>
              </a:spcBef>
              <a:spcAft>
                <a:spcPts val="0"/>
              </a:spcAft>
              <a:buNone/>
            </a:pPr>
            <a:r>
              <a:rPr lang="es-ES" dirty="0"/>
              <a:t>Mantiene rumbo y velocidad.</a:t>
            </a:r>
          </a:p>
          <a:p>
            <a:pPr marL="0" lvl="0" indent="0">
              <a:spcBef>
                <a:spcPts val="0"/>
              </a:spcBef>
              <a:spcAft>
                <a:spcPts val="0"/>
              </a:spcAft>
              <a:buNone/>
            </a:pPr>
            <a:r>
              <a:rPr lang="es-ES" dirty="0"/>
              <a:t>Maniobra si:</a:t>
            </a:r>
          </a:p>
          <a:p>
            <a:pPr marL="0" lvl="0" indent="0">
              <a:spcBef>
                <a:spcPts val="0"/>
              </a:spcBef>
              <a:spcAft>
                <a:spcPts val="0"/>
              </a:spcAft>
              <a:buNone/>
            </a:pPr>
            <a:r>
              <a:rPr lang="es-ES" dirty="0"/>
              <a:t>El otro no lo hace.</a:t>
            </a:r>
          </a:p>
          <a:p>
            <a:pPr marL="0" lvl="0" indent="0">
              <a:spcBef>
                <a:spcPts val="0"/>
              </a:spcBef>
              <a:spcAft>
                <a:spcPts val="0"/>
              </a:spcAft>
              <a:buNone/>
            </a:pPr>
            <a:r>
              <a:rPr lang="es-ES" dirty="0"/>
              <a:t>La maniobra del otro no es suficiente para evitar el abordaje.</a:t>
            </a:r>
          </a:p>
          <a:p>
            <a:pPr marL="0" lvl="0" indent="0">
              <a:spcBef>
                <a:spcPts val="0"/>
              </a:spcBef>
              <a:spcAft>
                <a:spcPts val="0"/>
              </a:spcAft>
              <a:buNone/>
            </a:pPr>
            <a:endParaRPr lang="es-ES" dirty="0"/>
          </a:p>
          <a:p>
            <a:pPr marL="0" lvl="0" indent="0">
              <a:spcBef>
                <a:spcPts val="0"/>
              </a:spcBef>
              <a:spcAft>
                <a:spcPts val="0"/>
              </a:spcAft>
              <a:buNone/>
            </a:pPr>
            <a:r>
              <a:rPr lang="es-ES" dirty="0"/>
              <a:t>Obligaciones entre categorías de buques </a:t>
            </a:r>
          </a:p>
          <a:p>
            <a:pPr marL="0" lvl="0" indent="0">
              <a:spcBef>
                <a:spcPts val="0"/>
              </a:spcBef>
              <a:spcAft>
                <a:spcPts val="0"/>
              </a:spcAft>
              <a:buNone/>
            </a:pPr>
            <a:endParaRPr lang="es-ES" dirty="0"/>
          </a:p>
          <a:p>
            <a:pPr marL="0" lvl="0" indent="0">
              <a:spcBef>
                <a:spcPts val="0"/>
              </a:spcBef>
              <a:spcAft>
                <a:spcPts val="0"/>
              </a:spcAft>
              <a:buNone/>
            </a:pPr>
            <a:r>
              <a:rPr lang="es-ES" dirty="0"/>
              <a:t>Conducta de los buques en condiciones de visibilidad reducida</a:t>
            </a:r>
          </a:p>
          <a:p>
            <a:pPr marL="0" lvl="0" indent="0">
              <a:spcBef>
                <a:spcPts val="0"/>
              </a:spcBef>
              <a:spcAft>
                <a:spcPts val="0"/>
              </a:spcAft>
              <a:buNone/>
            </a:pPr>
            <a:endParaRPr lang="es-ES" dirty="0"/>
          </a:p>
          <a:p>
            <a:pPr marL="0" lvl="0" indent="0">
              <a:spcBef>
                <a:spcPts val="0"/>
              </a:spcBef>
              <a:spcAft>
                <a:spcPts val="0"/>
              </a:spcAft>
              <a:buNone/>
            </a:pPr>
            <a:r>
              <a:rPr lang="es-ES" dirty="0"/>
              <a:t>Visibilidad reducida: por niebla, bruma, fuertes aguaceros, tormentas de arena o causas análogas.</a:t>
            </a:r>
          </a:p>
          <a:p>
            <a:pPr marL="0" lvl="0" indent="0">
              <a:spcBef>
                <a:spcPts val="0"/>
              </a:spcBef>
              <a:spcAft>
                <a:spcPts val="0"/>
              </a:spcAft>
              <a:buNone/>
            </a:pPr>
            <a:r>
              <a:rPr lang="es-ES" dirty="0"/>
              <a:t>Navegar a velocidad de seguridad.</a:t>
            </a:r>
          </a:p>
          <a:p>
            <a:pPr marL="0" lvl="0" indent="0">
              <a:spcBef>
                <a:spcPts val="0"/>
              </a:spcBef>
              <a:spcAft>
                <a:spcPts val="0"/>
              </a:spcAft>
              <a:buNone/>
            </a:pPr>
            <a:r>
              <a:rPr lang="es-ES" dirty="0"/>
              <a:t>Al oír una señal acústica por proa: </a:t>
            </a:r>
          </a:p>
          <a:p>
            <a:pPr marL="0" lvl="0" indent="0">
              <a:spcBef>
                <a:spcPts val="0"/>
              </a:spcBef>
              <a:spcAft>
                <a:spcPts val="0"/>
              </a:spcAft>
              <a:buNone/>
            </a:pPr>
            <a:r>
              <a:rPr lang="es-ES" dirty="0"/>
              <a:t>Reducir velocidad a mínima de gobierno.</a:t>
            </a:r>
          </a:p>
          <a:p>
            <a:pPr marL="0" lvl="0" indent="0">
              <a:spcBef>
                <a:spcPts val="0"/>
              </a:spcBef>
              <a:spcAft>
                <a:spcPts val="0"/>
              </a:spcAft>
              <a:buNone/>
            </a:pPr>
            <a:r>
              <a:rPr lang="es-ES" dirty="0"/>
              <a:t>Suprimir arrancada, si es necesario.</a:t>
            </a:r>
          </a:p>
          <a:p>
            <a:pPr marL="0" lvl="0" indent="0">
              <a:spcBef>
                <a:spcPts val="0"/>
              </a:spcBef>
              <a:spcAft>
                <a:spcPts val="0"/>
              </a:spcAft>
              <a:buNone/>
            </a:pPr>
            <a:r>
              <a:rPr lang="es-ES" dirty="0"/>
              <a:t>Extremar precauciones y responder la señal.</a:t>
            </a:r>
          </a:p>
          <a:p>
            <a:pPr marL="0" lvl="0" indent="0">
              <a:spcBef>
                <a:spcPts val="0"/>
              </a:spcBef>
              <a:spcAft>
                <a:spcPts val="0"/>
              </a:spcAft>
              <a:buNone/>
            </a:pPr>
            <a:endParaRPr lang="es-ES" dirty="0"/>
          </a:p>
          <a:p>
            <a:pPr marL="0" lvl="0" indent="0">
              <a:spcBef>
                <a:spcPts val="0"/>
              </a:spcBef>
              <a:spcAft>
                <a:spcPts val="0"/>
              </a:spcAft>
              <a:buNone/>
            </a:pPr>
            <a:r>
              <a:rPr lang="es-ES" dirty="0"/>
              <a:t>Señales de peligro</a:t>
            </a:r>
          </a:p>
          <a:p>
            <a:pPr marL="0" lvl="0" indent="0">
              <a:spcBef>
                <a:spcPts val="0"/>
              </a:spcBef>
              <a:spcAft>
                <a:spcPts val="0"/>
              </a:spcAft>
              <a:buNone/>
            </a:pPr>
            <a:endParaRPr lang="es-ES" dirty="0"/>
          </a:p>
          <a:p>
            <a:pPr marL="0" lvl="0" indent="0">
              <a:spcBef>
                <a:spcPts val="0"/>
              </a:spcBef>
              <a:spcAft>
                <a:spcPts val="0"/>
              </a:spcAft>
              <a:buNone/>
            </a:pPr>
            <a:r>
              <a:rPr lang="es-ES" dirty="0"/>
              <a:t>Utilizadas o exhibidas juntas o por separado, indican peligro y necesidad de ayuda.</a:t>
            </a:r>
            <a:endParaRPr dirty="0"/>
          </a:p>
        </p:txBody>
      </p:sp>
    </p:spTree>
    <p:extLst>
      <p:ext uri="{BB962C8B-B14F-4D97-AF65-F5344CB8AC3E}">
        <p14:creationId xmlns:p14="http://schemas.microsoft.com/office/powerpoint/2010/main" val="3256998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46891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953602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74143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264700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0793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UT 1. Nomenclatura náutica </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Zonas y ejes del casco</a:t>
            </a:r>
          </a:p>
          <a:p>
            <a:pPr marL="0" lvl="0" indent="0">
              <a:spcBef>
                <a:spcPts val="0"/>
              </a:spcBef>
              <a:spcAft>
                <a:spcPts val="0"/>
              </a:spcAft>
              <a:buNone/>
            </a:pPr>
            <a:endParaRPr lang="es-ES" dirty="0"/>
          </a:p>
          <a:p>
            <a:pPr marL="0" lvl="0" indent="0">
              <a:spcBef>
                <a:spcPts val="0"/>
              </a:spcBef>
              <a:spcAft>
                <a:spcPts val="0"/>
              </a:spcAft>
              <a:buNone/>
            </a:pPr>
            <a:r>
              <a:rPr lang="es-ES" dirty="0"/>
              <a:t>Plano de crujía</a:t>
            </a:r>
          </a:p>
          <a:p>
            <a:pPr marL="0" lvl="0" indent="0">
              <a:spcBef>
                <a:spcPts val="0"/>
              </a:spcBef>
              <a:spcAft>
                <a:spcPts val="0"/>
              </a:spcAft>
              <a:buNone/>
            </a:pPr>
            <a:r>
              <a:rPr lang="es-ES" dirty="0"/>
              <a:t>Eje imaginario longitudinal (proa-popa) de la embarcación. Coincide con la quilla. Su intersección con el casco determina la línea de crujía, ésta divide la embarcación en dos mitades simétricas.</a:t>
            </a:r>
          </a:p>
          <a:p>
            <a:pPr marL="0" lvl="0" indent="0">
              <a:spcBef>
                <a:spcPts val="0"/>
              </a:spcBef>
              <a:spcAft>
                <a:spcPts val="0"/>
              </a:spcAft>
              <a:buNone/>
            </a:pPr>
            <a:endParaRPr lang="es-ES" dirty="0"/>
          </a:p>
          <a:p>
            <a:pPr marL="0" lvl="0" indent="0">
              <a:spcBef>
                <a:spcPts val="0"/>
              </a:spcBef>
              <a:spcAft>
                <a:spcPts val="0"/>
              </a:spcAft>
              <a:buNone/>
            </a:pPr>
            <a:r>
              <a:rPr lang="es-ES" dirty="0"/>
              <a:t>Través</a:t>
            </a:r>
          </a:p>
          <a:p>
            <a:pPr marL="0" lvl="0" indent="0">
              <a:spcBef>
                <a:spcPts val="0"/>
              </a:spcBef>
              <a:spcAft>
                <a:spcPts val="0"/>
              </a:spcAft>
              <a:buNone/>
            </a:pPr>
            <a:r>
              <a:rPr lang="es-ES" dirty="0"/>
              <a:t>Eje transversal, perpendicular a la línea de crujía, que divide el barco en dos mitades.</a:t>
            </a:r>
          </a:p>
          <a:p>
            <a:pPr marL="0" lvl="0" indent="0">
              <a:spcBef>
                <a:spcPts val="0"/>
              </a:spcBef>
              <a:spcAft>
                <a:spcPts val="0"/>
              </a:spcAft>
              <a:buNone/>
            </a:pPr>
            <a:endParaRPr lang="es-ES" dirty="0"/>
          </a:p>
          <a:p>
            <a:pPr marL="0" lvl="0" indent="0">
              <a:spcBef>
                <a:spcPts val="0"/>
              </a:spcBef>
              <a:spcAft>
                <a:spcPts val="0"/>
              </a:spcAft>
              <a:buNone/>
            </a:pPr>
            <a:r>
              <a:rPr lang="es-ES" dirty="0"/>
              <a:t>Proa</a:t>
            </a:r>
          </a:p>
          <a:p>
            <a:pPr marL="0" lvl="0" indent="0">
              <a:spcBef>
                <a:spcPts val="0"/>
              </a:spcBef>
              <a:spcAft>
                <a:spcPts val="0"/>
              </a:spcAft>
              <a:buNone/>
            </a:pPr>
            <a:r>
              <a:rPr lang="es-ES" dirty="0"/>
              <a:t>Parte delantera de la embarcación.</a:t>
            </a:r>
          </a:p>
          <a:p>
            <a:pPr marL="0" lvl="0" indent="0">
              <a:spcBef>
                <a:spcPts val="0"/>
              </a:spcBef>
              <a:spcAft>
                <a:spcPts val="0"/>
              </a:spcAft>
              <a:buNone/>
            </a:pPr>
            <a:endParaRPr lang="es-ES" dirty="0"/>
          </a:p>
          <a:p>
            <a:pPr marL="0" lvl="0" indent="0">
              <a:spcBef>
                <a:spcPts val="0"/>
              </a:spcBef>
              <a:spcAft>
                <a:spcPts val="0"/>
              </a:spcAft>
              <a:buNone/>
            </a:pPr>
            <a:r>
              <a:rPr lang="es-ES" dirty="0"/>
              <a:t>Popa</a:t>
            </a:r>
          </a:p>
          <a:p>
            <a:pPr marL="0" lvl="0" indent="0">
              <a:spcBef>
                <a:spcPts val="0"/>
              </a:spcBef>
              <a:spcAft>
                <a:spcPts val="0"/>
              </a:spcAft>
              <a:buNone/>
            </a:pPr>
            <a:r>
              <a:rPr lang="es-ES" dirty="0"/>
              <a:t>Parte posterior de la embarcación.</a:t>
            </a:r>
          </a:p>
          <a:p>
            <a:pPr marL="0" lvl="0" indent="0">
              <a:spcBef>
                <a:spcPts val="0"/>
              </a:spcBef>
              <a:spcAft>
                <a:spcPts val="0"/>
              </a:spcAft>
              <a:buNone/>
            </a:pPr>
            <a:endParaRPr lang="es-ES" dirty="0"/>
          </a:p>
          <a:p>
            <a:pPr marL="0" lvl="0" indent="0">
              <a:spcBef>
                <a:spcPts val="0"/>
              </a:spcBef>
              <a:spcAft>
                <a:spcPts val="0"/>
              </a:spcAft>
              <a:buNone/>
            </a:pPr>
            <a:r>
              <a:rPr lang="es-ES" dirty="0"/>
              <a:t>Babor</a:t>
            </a:r>
          </a:p>
          <a:p>
            <a:pPr marL="0" lvl="0" indent="0">
              <a:spcBef>
                <a:spcPts val="0"/>
              </a:spcBef>
              <a:spcAft>
                <a:spcPts val="0"/>
              </a:spcAft>
              <a:buNone/>
            </a:pPr>
            <a:r>
              <a:rPr lang="es-ES" dirty="0"/>
              <a:t>Parte izquierda de la embarcación mirando de popa a proa.</a:t>
            </a:r>
          </a:p>
          <a:p>
            <a:pPr marL="0" lvl="0" indent="0">
              <a:spcBef>
                <a:spcPts val="0"/>
              </a:spcBef>
              <a:spcAft>
                <a:spcPts val="0"/>
              </a:spcAft>
              <a:buNone/>
            </a:pPr>
            <a:endParaRPr lang="es-ES" dirty="0"/>
          </a:p>
          <a:p>
            <a:pPr marL="0" lvl="0" indent="0">
              <a:spcBef>
                <a:spcPts val="0"/>
              </a:spcBef>
              <a:spcAft>
                <a:spcPts val="0"/>
              </a:spcAft>
              <a:buNone/>
            </a:pPr>
            <a:r>
              <a:rPr lang="es-ES" dirty="0"/>
              <a:t>Estribor</a:t>
            </a:r>
          </a:p>
          <a:p>
            <a:pPr marL="0" lvl="0" indent="0">
              <a:spcBef>
                <a:spcPts val="0"/>
              </a:spcBef>
              <a:spcAft>
                <a:spcPts val="0"/>
              </a:spcAft>
              <a:buNone/>
            </a:pPr>
            <a:r>
              <a:rPr lang="es-ES" dirty="0"/>
              <a:t>Parte derecha de la embarcación mirando de popa a proa.</a:t>
            </a:r>
          </a:p>
          <a:p>
            <a:pPr marL="0" lvl="0" indent="0">
              <a:spcBef>
                <a:spcPts val="0"/>
              </a:spcBef>
              <a:spcAft>
                <a:spcPts val="0"/>
              </a:spcAft>
              <a:buNone/>
            </a:pPr>
            <a:endParaRPr lang="es-ES" dirty="0"/>
          </a:p>
          <a:p>
            <a:pPr marL="0" lvl="0" indent="0">
              <a:spcBef>
                <a:spcPts val="0"/>
              </a:spcBef>
              <a:spcAft>
                <a:spcPts val="0"/>
              </a:spcAft>
              <a:buNone/>
            </a:pPr>
            <a:r>
              <a:rPr lang="es-ES" dirty="0"/>
              <a:t>Amuras</a:t>
            </a:r>
          </a:p>
          <a:p>
            <a:pPr marL="0" lvl="0" indent="0">
              <a:spcBef>
                <a:spcPts val="0"/>
              </a:spcBef>
              <a:spcAft>
                <a:spcPts val="0"/>
              </a:spcAft>
              <a:buNone/>
            </a:pPr>
            <a:r>
              <a:rPr lang="es-ES" dirty="0"/>
              <a:t>Partes delanteras de los costados, desde el través que convergen en la proa.</a:t>
            </a:r>
          </a:p>
          <a:p>
            <a:pPr marL="0" lvl="0" indent="0">
              <a:spcBef>
                <a:spcPts val="0"/>
              </a:spcBef>
              <a:spcAft>
                <a:spcPts val="0"/>
              </a:spcAft>
              <a:buNone/>
            </a:pPr>
            <a:endParaRPr lang="es-ES" dirty="0"/>
          </a:p>
          <a:p>
            <a:pPr marL="0" lvl="0" indent="0">
              <a:spcBef>
                <a:spcPts val="0"/>
              </a:spcBef>
              <a:spcAft>
                <a:spcPts val="0"/>
              </a:spcAft>
              <a:buNone/>
            </a:pPr>
            <a:r>
              <a:rPr lang="es-ES" dirty="0"/>
              <a:t>Aletas</a:t>
            </a:r>
          </a:p>
          <a:p>
            <a:pPr marL="0" lvl="0" indent="0">
              <a:spcBef>
                <a:spcPts val="0"/>
              </a:spcBef>
              <a:spcAft>
                <a:spcPts val="0"/>
              </a:spcAft>
              <a:buNone/>
            </a:pPr>
            <a:r>
              <a:rPr lang="es-ES" dirty="0"/>
              <a:t>Partes posteriores de los costados, desde el través que convergen en la popa. </a:t>
            </a:r>
          </a:p>
          <a:p>
            <a:pPr marL="0" lvl="0" indent="0">
              <a:spcBef>
                <a:spcPts val="0"/>
              </a:spcBef>
              <a:spcAft>
                <a:spcPts val="0"/>
              </a:spcAft>
              <a:buNone/>
            </a:pPr>
            <a:endParaRPr lang="es-ES" dirty="0"/>
          </a:p>
          <a:p>
            <a:pPr marL="0" lvl="0" indent="0">
              <a:spcBef>
                <a:spcPts val="0"/>
              </a:spcBef>
              <a:spcAft>
                <a:spcPts val="0"/>
              </a:spcAft>
              <a:buNone/>
            </a:pPr>
            <a:r>
              <a:rPr lang="es-ES" dirty="0"/>
              <a:t>Bandas</a:t>
            </a:r>
          </a:p>
          <a:p>
            <a:pPr marL="0" lvl="0" indent="0">
              <a:spcBef>
                <a:spcPts val="0"/>
              </a:spcBef>
              <a:spcAft>
                <a:spcPts val="0"/>
              </a:spcAft>
              <a:buNone/>
            </a:pPr>
            <a:r>
              <a:rPr lang="es-ES" dirty="0"/>
              <a:t>En la superficie de cubierta, cada una de las mitades de la embarcación que divide la línea de crujía. </a:t>
            </a:r>
          </a:p>
          <a:p>
            <a:pPr marL="0" lvl="0" indent="0">
              <a:spcBef>
                <a:spcPts val="0"/>
              </a:spcBef>
              <a:spcAft>
                <a:spcPts val="0"/>
              </a:spcAft>
              <a:buNone/>
            </a:pPr>
            <a:endParaRPr lang="es-ES" dirty="0"/>
          </a:p>
          <a:p>
            <a:pPr marL="0" lvl="0" indent="0">
              <a:spcBef>
                <a:spcPts val="0"/>
              </a:spcBef>
              <a:spcAft>
                <a:spcPts val="0"/>
              </a:spcAft>
              <a:buNone/>
            </a:pPr>
            <a:r>
              <a:rPr lang="es-ES" dirty="0"/>
              <a:t>Línea de flotación</a:t>
            </a:r>
          </a:p>
          <a:p>
            <a:pPr marL="0" lvl="0" indent="0">
              <a:spcBef>
                <a:spcPts val="0"/>
              </a:spcBef>
              <a:spcAft>
                <a:spcPts val="0"/>
              </a:spcAft>
              <a:buNone/>
            </a:pPr>
            <a:r>
              <a:rPr lang="es-ES" dirty="0"/>
              <a:t>Es la intersección entre la parte sumergida y la parte que emerge del agua de la embarcación.</a:t>
            </a:r>
          </a:p>
          <a:p>
            <a:pPr marL="0" lvl="0" indent="0">
              <a:spcBef>
                <a:spcPts val="0"/>
              </a:spcBef>
              <a:spcAft>
                <a:spcPts val="0"/>
              </a:spcAft>
              <a:buNone/>
            </a:pPr>
            <a:endParaRPr lang="es-ES" dirty="0"/>
          </a:p>
          <a:p>
            <a:pPr marL="0" lvl="0" indent="0">
              <a:spcBef>
                <a:spcPts val="0"/>
              </a:spcBef>
              <a:spcAft>
                <a:spcPts val="0"/>
              </a:spcAft>
              <a:buNone/>
            </a:pPr>
            <a:r>
              <a:rPr lang="es-ES" dirty="0"/>
              <a:t>Obra viva</a:t>
            </a:r>
          </a:p>
          <a:p>
            <a:pPr marL="0" lvl="0" indent="0">
              <a:spcBef>
                <a:spcPts val="0"/>
              </a:spcBef>
              <a:spcAft>
                <a:spcPts val="0"/>
              </a:spcAft>
              <a:buNone/>
            </a:pPr>
            <a:r>
              <a:rPr lang="es-ES" dirty="0"/>
              <a:t>Parte del casco por debajo de la línea de flotación. Se conoce también como carena. </a:t>
            </a:r>
          </a:p>
          <a:p>
            <a:pPr marL="0" lvl="0" indent="0">
              <a:spcBef>
                <a:spcPts val="0"/>
              </a:spcBef>
              <a:spcAft>
                <a:spcPts val="0"/>
              </a:spcAft>
              <a:buNone/>
            </a:pPr>
            <a:endParaRPr lang="es-ES" dirty="0"/>
          </a:p>
          <a:p>
            <a:pPr marL="0" lvl="0" indent="0">
              <a:spcBef>
                <a:spcPts val="0"/>
              </a:spcBef>
              <a:spcAft>
                <a:spcPts val="0"/>
              </a:spcAft>
              <a:buNone/>
            </a:pPr>
            <a:r>
              <a:rPr lang="es-ES" dirty="0"/>
              <a:t>Obra muerta</a:t>
            </a:r>
          </a:p>
          <a:p>
            <a:pPr marL="0" lvl="0" indent="0">
              <a:spcBef>
                <a:spcPts val="0"/>
              </a:spcBef>
              <a:spcAft>
                <a:spcPts val="0"/>
              </a:spcAft>
              <a:buNone/>
            </a:pPr>
            <a:r>
              <a:rPr lang="es-ES" dirty="0"/>
              <a:t>Parte del casco por encima de la línea de flotación. </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Casco y estructura</a:t>
            </a:r>
          </a:p>
          <a:p>
            <a:pPr marL="0" lvl="0" indent="0">
              <a:spcBef>
                <a:spcPts val="0"/>
              </a:spcBef>
              <a:spcAft>
                <a:spcPts val="0"/>
              </a:spcAft>
              <a:buNone/>
            </a:pPr>
            <a:r>
              <a:rPr lang="es-ES" dirty="0"/>
              <a:t> </a:t>
            </a:r>
          </a:p>
          <a:p>
            <a:pPr marL="0" lvl="0" indent="0">
              <a:spcBef>
                <a:spcPts val="0"/>
              </a:spcBef>
              <a:spcAft>
                <a:spcPts val="0"/>
              </a:spcAft>
              <a:buNone/>
            </a:pPr>
            <a:endParaRPr lang="es-ES" dirty="0"/>
          </a:p>
          <a:p>
            <a:pPr marL="0" lvl="0" indent="0">
              <a:spcBef>
                <a:spcPts val="0"/>
              </a:spcBef>
              <a:spcAft>
                <a:spcPts val="0"/>
              </a:spcAft>
              <a:buNone/>
            </a:pPr>
            <a:r>
              <a:rPr lang="es-ES" dirty="0"/>
              <a:t>Casco</a:t>
            </a:r>
          </a:p>
          <a:p>
            <a:pPr marL="0" lvl="0" indent="0">
              <a:spcBef>
                <a:spcPts val="0"/>
              </a:spcBef>
              <a:spcAft>
                <a:spcPts val="0"/>
              </a:spcAft>
              <a:buNone/>
            </a:pPr>
            <a:r>
              <a:rPr lang="es-ES" dirty="0"/>
              <a:t>Es el cuerpo de una embarcación, sin contar los elementos móviles como: superestructuras, máquinas, </a:t>
            </a:r>
          </a:p>
          <a:p>
            <a:pPr marL="0" lvl="0" indent="0">
              <a:spcBef>
                <a:spcPts val="0"/>
              </a:spcBef>
              <a:spcAft>
                <a:spcPts val="0"/>
              </a:spcAft>
              <a:buNone/>
            </a:pPr>
            <a:r>
              <a:rPr lang="es-ES" dirty="0"/>
              <a:t>arboladura, pertrechos (recambios), etc.</a:t>
            </a:r>
          </a:p>
          <a:p>
            <a:pPr marL="0" lvl="0" indent="0">
              <a:spcBef>
                <a:spcPts val="0"/>
              </a:spcBef>
              <a:spcAft>
                <a:spcPts val="0"/>
              </a:spcAft>
              <a:buNone/>
            </a:pPr>
            <a:endParaRPr lang="es-ES" dirty="0"/>
          </a:p>
          <a:p>
            <a:pPr marL="0" lvl="0" indent="0">
              <a:spcBef>
                <a:spcPts val="0"/>
              </a:spcBef>
              <a:spcAft>
                <a:spcPts val="0"/>
              </a:spcAft>
              <a:buNone/>
            </a:pPr>
            <a:r>
              <a:rPr lang="es-ES" dirty="0"/>
              <a:t>Monocasco</a:t>
            </a:r>
          </a:p>
          <a:p>
            <a:pPr marL="0" lvl="0" indent="0">
              <a:spcBef>
                <a:spcPts val="0"/>
              </a:spcBef>
              <a:spcAft>
                <a:spcPts val="0"/>
              </a:spcAft>
              <a:buNone/>
            </a:pPr>
            <a:r>
              <a:rPr lang="es-ES" dirty="0"/>
              <a:t>Armazón de una embarcación que está formado por una sola pieza.</a:t>
            </a:r>
          </a:p>
          <a:p>
            <a:pPr marL="0" lvl="0" indent="0">
              <a:spcBef>
                <a:spcPts val="0"/>
              </a:spcBef>
              <a:spcAft>
                <a:spcPts val="0"/>
              </a:spcAft>
              <a:buNone/>
            </a:pPr>
            <a:endParaRPr lang="es-ES" dirty="0"/>
          </a:p>
          <a:p>
            <a:pPr marL="0" lvl="0" indent="0">
              <a:spcBef>
                <a:spcPts val="0"/>
              </a:spcBef>
              <a:spcAft>
                <a:spcPts val="0"/>
              </a:spcAft>
              <a:buNone/>
            </a:pPr>
            <a:r>
              <a:rPr lang="es-ES" dirty="0"/>
              <a:t>Multicasco</a:t>
            </a:r>
          </a:p>
          <a:p>
            <a:pPr marL="0" lvl="0" indent="0">
              <a:spcBef>
                <a:spcPts val="0"/>
              </a:spcBef>
              <a:spcAft>
                <a:spcPts val="0"/>
              </a:spcAft>
              <a:buNone/>
            </a:pPr>
            <a:r>
              <a:rPr lang="es-ES" dirty="0"/>
              <a:t>Embarcación con más de un casco. Los cascos adicionales aportan estabilidad.</a:t>
            </a:r>
          </a:p>
          <a:p>
            <a:pPr marL="0" lvl="0" indent="0">
              <a:spcBef>
                <a:spcPts val="0"/>
              </a:spcBef>
              <a:spcAft>
                <a:spcPts val="0"/>
              </a:spcAft>
              <a:buNone/>
            </a:pPr>
            <a:r>
              <a:rPr lang="es-ES" dirty="0"/>
              <a:t>Catamarán = 2 cascos       /         Trimarán = 3 cascos</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Cubierta</a:t>
            </a:r>
          </a:p>
          <a:p>
            <a:pPr marL="0" lvl="0" indent="0">
              <a:spcBef>
                <a:spcPts val="0"/>
              </a:spcBef>
              <a:spcAft>
                <a:spcPts val="0"/>
              </a:spcAft>
              <a:buNone/>
            </a:pPr>
            <a:r>
              <a:rPr lang="es-ES" dirty="0"/>
              <a:t>Parte horizontal superior del casco, permite la estanqueidad del mismo (Cada uno de los pisos de la embarcación). </a:t>
            </a:r>
          </a:p>
          <a:p>
            <a:pPr marL="0" lvl="0" indent="0">
              <a:spcBef>
                <a:spcPts val="0"/>
              </a:spcBef>
              <a:spcAft>
                <a:spcPts val="0"/>
              </a:spcAft>
              <a:buNone/>
            </a:pPr>
            <a:endParaRPr lang="es-ES" dirty="0"/>
          </a:p>
          <a:p>
            <a:pPr marL="0" lvl="0" indent="0">
              <a:spcBef>
                <a:spcPts val="0"/>
              </a:spcBef>
              <a:spcAft>
                <a:spcPts val="0"/>
              </a:spcAft>
              <a:buNone/>
            </a:pPr>
            <a:r>
              <a:rPr lang="es-ES" dirty="0"/>
              <a:t>Plan</a:t>
            </a:r>
          </a:p>
          <a:p>
            <a:pPr marL="0" lvl="0" indent="0">
              <a:spcBef>
                <a:spcPts val="0"/>
              </a:spcBef>
              <a:spcAft>
                <a:spcPts val="0"/>
              </a:spcAft>
              <a:buNone/>
            </a:pPr>
            <a:r>
              <a:rPr lang="es-ES" dirty="0"/>
              <a:t>Piso más bajo de la embarcación.</a:t>
            </a:r>
          </a:p>
          <a:p>
            <a:pPr marL="0" lvl="0" indent="0">
              <a:spcBef>
                <a:spcPts val="0"/>
              </a:spcBef>
              <a:spcAft>
                <a:spcPts val="0"/>
              </a:spcAft>
              <a:buNone/>
            </a:pPr>
            <a:endParaRPr lang="es-ES" dirty="0"/>
          </a:p>
          <a:p>
            <a:pPr marL="0" lvl="0" indent="0">
              <a:spcBef>
                <a:spcPts val="0"/>
              </a:spcBef>
              <a:spcAft>
                <a:spcPts val="0"/>
              </a:spcAft>
              <a:buNone/>
            </a:pPr>
            <a:r>
              <a:rPr lang="es-ES" dirty="0"/>
              <a:t>Sentina</a:t>
            </a:r>
          </a:p>
          <a:p>
            <a:pPr marL="0" lvl="0" indent="0">
              <a:spcBef>
                <a:spcPts val="0"/>
              </a:spcBef>
              <a:spcAft>
                <a:spcPts val="0"/>
              </a:spcAft>
              <a:buNone/>
            </a:pPr>
            <a:r>
              <a:rPr lang="es-ES" dirty="0"/>
              <a:t>Espacio inferior donde se acumulan las aguas filtradas al interior para después ser achicadas por bombas de achique.</a:t>
            </a:r>
          </a:p>
          <a:p>
            <a:pPr marL="0" lvl="0" indent="0">
              <a:spcBef>
                <a:spcPts val="0"/>
              </a:spcBef>
              <a:spcAft>
                <a:spcPts val="0"/>
              </a:spcAft>
              <a:buNone/>
            </a:pPr>
            <a:endParaRPr lang="es-ES" dirty="0"/>
          </a:p>
          <a:p>
            <a:pPr marL="0" lvl="0" indent="0">
              <a:spcBef>
                <a:spcPts val="0"/>
              </a:spcBef>
              <a:spcAft>
                <a:spcPts val="0"/>
              </a:spcAft>
              <a:buNone/>
            </a:pPr>
            <a:r>
              <a:rPr lang="es-ES" dirty="0"/>
              <a:t>Mamparos</a:t>
            </a:r>
          </a:p>
          <a:p>
            <a:pPr marL="0" lvl="0" indent="0">
              <a:spcBef>
                <a:spcPts val="0"/>
              </a:spcBef>
              <a:spcAft>
                <a:spcPts val="0"/>
              </a:spcAft>
              <a:buNone/>
            </a:pPr>
            <a:r>
              <a:rPr lang="es-ES" dirty="0"/>
              <a:t>Tabiques con que se divide en </a:t>
            </a:r>
            <a:r>
              <a:rPr lang="es-ES" dirty="0" err="1"/>
              <a:t>comparti-mientos</a:t>
            </a:r>
            <a:r>
              <a:rPr lang="es-ES" dirty="0"/>
              <a:t> el interior de una embarcación.</a:t>
            </a:r>
          </a:p>
          <a:p>
            <a:pPr marL="0" lvl="0" indent="0">
              <a:spcBef>
                <a:spcPts val="0"/>
              </a:spcBef>
              <a:spcAft>
                <a:spcPts val="0"/>
              </a:spcAft>
              <a:buNone/>
            </a:pPr>
            <a:endParaRPr lang="es-ES" dirty="0"/>
          </a:p>
          <a:p>
            <a:pPr marL="0" lvl="0" indent="0">
              <a:spcBef>
                <a:spcPts val="0"/>
              </a:spcBef>
              <a:spcAft>
                <a:spcPts val="0"/>
              </a:spcAft>
              <a:buNone/>
            </a:pPr>
            <a:r>
              <a:rPr lang="es-ES" dirty="0"/>
              <a:t>Costado</a:t>
            </a:r>
          </a:p>
          <a:p>
            <a:pPr marL="0" lvl="0" indent="0">
              <a:spcBef>
                <a:spcPts val="0"/>
              </a:spcBef>
              <a:spcAft>
                <a:spcPts val="0"/>
              </a:spcAft>
              <a:buNone/>
            </a:pPr>
            <a:r>
              <a:rPr lang="es-ES" dirty="0"/>
              <a:t>Cada una de las partes laterales exteriores del casco. Se suele confundir con las bandas. </a:t>
            </a:r>
          </a:p>
          <a:p>
            <a:pPr marL="0" lvl="0" indent="0">
              <a:spcBef>
                <a:spcPts val="0"/>
              </a:spcBef>
              <a:spcAft>
                <a:spcPts val="0"/>
              </a:spcAft>
              <a:buNone/>
            </a:pPr>
            <a:endParaRPr lang="es-ES" dirty="0"/>
          </a:p>
          <a:p>
            <a:pPr marL="0" lvl="0" indent="0">
              <a:spcBef>
                <a:spcPts val="0"/>
              </a:spcBef>
              <a:spcAft>
                <a:spcPts val="0"/>
              </a:spcAft>
              <a:buNone/>
            </a:pPr>
            <a:r>
              <a:rPr lang="es-ES" dirty="0"/>
              <a:t>Regala</a:t>
            </a:r>
          </a:p>
          <a:p>
            <a:pPr marL="0" lvl="0" indent="0">
              <a:spcBef>
                <a:spcPts val="0"/>
              </a:spcBef>
              <a:spcAft>
                <a:spcPts val="0"/>
              </a:spcAft>
              <a:buNone/>
            </a:pPr>
            <a:r>
              <a:rPr lang="es-ES" dirty="0"/>
              <a:t>Refuerzo estructural del borde superior del costado. En veleros, útil para apoyarse al escorar el barco.</a:t>
            </a:r>
          </a:p>
          <a:p>
            <a:pPr marL="0" lvl="0" indent="0">
              <a:spcBef>
                <a:spcPts val="0"/>
              </a:spcBef>
              <a:spcAft>
                <a:spcPts val="0"/>
              </a:spcAft>
              <a:buNone/>
            </a:pPr>
            <a:endParaRPr lang="es-ES" dirty="0"/>
          </a:p>
          <a:p>
            <a:pPr marL="0" lvl="0" indent="0">
              <a:spcBef>
                <a:spcPts val="0"/>
              </a:spcBef>
              <a:spcAft>
                <a:spcPts val="0"/>
              </a:spcAft>
              <a:buNone/>
            </a:pPr>
            <a:r>
              <a:rPr lang="es-ES" dirty="0"/>
              <a:t>Borda</a:t>
            </a:r>
          </a:p>
          <a:p>
            <a:pPr marL="0" lvl="0" indent="0">
              <a:spcBef>
                <a:spcPts val="0"/>
              </a:spcBef>
              <a:spcAft>
                <a:spcPts val="0"/>
              </a:spcAft>
              <a:buNone/>
            </a:pPr>
            <a:r>
              <a:rPr lang="es-ES" dirty="0"/>
              <a:t>Parte del costado, que sobresale de la cubierta, comprendida entre la cubierta y la regala. </a:t>
            </a:r>
          </a:p>
          <a:p>
            <a:pPr marL="0" lvl="0" indent="0">
              <a:spcBef>
                <a:spcPts val="0"/>
              </a:spcBef>
              <a:spcAft>
                <a:spcPts val="0"/>
              </a:spcAft>
              <a:buNone/>
            </a:pPr>
            <a:endParaRPr lang="es-ES" dirty="0"/>
          </a:p>
          <a:p>
            <a:pPr marL="0" lvl="0" indent="0">
              <a:spcBef>
                <a:spcPts val="0"/>
              </a:spcBef>
              <a:spcAft>
                <a:spcPts val="0"/>
              </a:spcAft>
              <a:buNone/>
            </a:pPr>
            <a:r>
              <a:rPr lang="es-ES" dirty="0"/>
              <a:t>Quilla</a:t>
            </a:r>
          </a:p>
          <a:p>
            <a:pPr marL="0" lvl="0" indent="0">
              <a:spcBef>
                <a:spcPts val="0"/>
              </a:spcBef>
              <a:spcAft>
                <a:spcPts val="0"/>
              </a:spcAft>
              <a:buNone/>
            </a:pPr>
            <a:r>
              <a:rPr lang="es-ES" dirty="0"/>
              <a:t>Pieza central inferior del barco, va de proa a popa, sirve de base a las cuadernas. Es la columna vertebral de una embarcación. </a:t>
            </a:r>
          </a:p>
          <a:p>
            <a:pPr marL="0" lvl="0" indent="0">
              <a:spcBef>
                <a:spcPts val="0"/>
              </a:spcBef>
              <a:spcAft>
                <a:spcPts val="0"/>
              </a:spcAft>
              <a:buNone/>
            </a:pPr>
            <a:endParaRPr lang="es-ES" dirty="0"/>
          </a:p>
          <a:p>
            <a:pPr marL="0" lvl="0" indent="0">
              <a:spcBef>
                <a:spcPts val="0"/>
              </a:spcBef>
              <a:spcAft>
                <a:spcPts val="0"/>
              </a:spcAft>
              <a:buNone/>
            </a:pPr>
            <a:r>
              <a:rPr lang="es-ES" dirty="0"/>
              <a:t>Roda</a:t>
            </a:r>
          </a:p>
          <a:p>
            <a:pPr marL="0" lvl="0" indent="0">
              <a:spcBef>
                <a:spcPts val="0"/>
              </a:spcBef>
              <a:spcAft>
                <a:spcPts val="0"/>
              </a:spcAft>
              <a:buNone/>
            </a:pPr>
            <a:r>
              <a:rPr lang="es-ES" dirty="0"/>
              <a:t>Pieza estructural que prolonga la quilla rematando el casco por la proa (tajamar). </a:t>
            </a:r>
          </a:p>
          <a:p>
            <a:pPr marL="0" lvl="0" indent="0">
              <a:spcBef>
                <a:spcPts val="0"/>
              </a:spcBef>
              <a:spcAft>
                <a:spcPts val="0"/>
              </a:spcAft>
              <a:buNone/>
            </a:pPr>
            <a:endParaRPr lang="es-ES" dirty="0"/>
          </a:p>
          <a:p>
            <a:pPr marL="0" lvl="0" indent="0">
              <a:spcBef>
                <a:spcPts val="0"/>
              </a:spcBef>
              <a:spcAft>
                <a:spcPts val="0"/>
              </a:spcAft>
              <a:buNone/>
            </a:pPr>
            <a:r>
              <a:rPr lang="es-ES" dirty="0"/>
              <a:t>Codaste</a:t>
            </a:r>
          </a:p>
          <a:p>
            <a:pPr marL="0" lvl="0" indent="0">
              <a:spcBef>
                <a:spcPts val="0"/>
              </a:spcBef>
              <a:spcAft>
                <a:spcPts val="0"/>
              </a:spcAft>
              <a:buNone/>
            </a:pPr>
            <a:r>
              <a:rPr lang="es-ES" dirty="0"/>
              <a:t>Pieza estructural que prolonga la quilla por la popa.</a:t>
            </a:r>
          </a:p>
          <a:p>
            <a:pPr marL="0" lvl="0" indent="0">
              <a:spcBef>
                <a:spcPts val="0"/>
              </a:spcBef>
              <a:spcAft>
                <a:spcPts val="0"/>
              </a:spcAft>
              <a:buNone/>
            </a:pPr>
            <a:endParaRPr lang="es-ES" dirty="0"/>
          </a:p>
          <a:p>
            <a:pPr marL="0" lvl="0" indent="0">
              <a:spcBef>
                <a:spcPts val="0"/>
              </a:spcBef>
              <a:spcAft>
                <a:spcPts val="0"/>
              </a:spcAft>
              <a:buNone/>
            </a:pPr>
            <a:r>
              <a:rPr lang="es-ES" dirty="0"/>
              <a:t>Cuadernas</a:t>
            </a:r>
          </a:p>
          <a:p>
            <a:pPr marL="0" lvl="0" indent="0">
              <a:spcBef>
                <a:spcPts val="0"/>
              </a:spcBef>
              <a:spcAft>
                <a:spcPts val="0"/>
              </a:spcAft>
              <a:buNone/>
            </a:pPr>
            <a:r>
              <a:rPr lang="es-ES" dirty="0"/>
              <a:t>Piezas estructurales que salen de la quilla y se extienden hacia los costados, aportan rigidez y definen la forma de la embarcación.</a:t>
            </a:r>
          </a:p>
          <a:p>
            <a:pPr marL="0" lvl="0" indent="0">
              <a:spcBef>
                <a:spcPts val="0"/>
              </a:spcBef>
              <a:spcAft>
                <a:spcPts val="0"/>
              </a:spcAft>
              <a:buNone/>
            </a:pPr>
            <a:endParaRPr lang="es-ES" dirty="0"/>
          </a:p>
          <a:p>
            <a:pPr marL="0" lvl="0" indent="0">
              <a:spcBef>
                <a:spcPts val="0"/>
              </a:spcBef>
              <a:spcAft>
                <a:spcPts val="0"/>
              </a:spcAft>
              <a:buNone/>
            </a:pPr>
            <a:r>
              <a:rPr lang="es-ES" dirty="0" err="1"/>
              <a:t>Baos</a:t>
            </a:r>
            <a:endParaRPr lang="es-ES" dirty="0"/>
          </a:p>
          <a:p>
            <a:pPr marL="0" lvl="0" indent="0">
              <a:spcBef>
                <a:spcPts val="0"/>
              </a:spcBef>
              <a:spcAft>
                <a:spcPts val="0"/>
              </a:spcAft>
              <a:buNone/>
            </a:pPr>
            <a:r>
              <a:rPr lang="es-ES" dirty="0"/>
              <a:t>Piezas que atraviesan la embarcación de babor a estribor, unen las cuadernas en la parte superior y sostienen las cubiertas. </a:t>
            </a:r>
          </a:p>
          <a:p>
            <a:pPr marL="0" lvl="0" indent="0">
              <a:spcBef>
                <a:spcPts val="0"/>
              </a:spcBef>
              <a:spcAft>
                <a:spcPts val="0"/>
              </a:spcAft>
              <a:buNone/>
            </a:pPr>
            <a:endParaRPr lang="es-ES" dirty="0"/>
          </a:p>
          <a:p>
            <a:pPr marL="0" lvl="0" indent="0">
              <a:spcBef>
                <a:spcPts val="0"/>
              </a:spcBef>
              <a:spcAft>
                <a:spcPts val="0"/>
              </a:spcAft>
              <a:buNone/>
            </a:pPr>
            <a:r>
              <a:rPr lang="es-ES" dirty="0"/>
              <a:t>Durmiente</a:t>
            </a:r>
          </a:p>
          <a:p>
            <a:pPr marL="0" lvl="0" indent="0">
              <a:spcBef>
                <a:spcPts val="0"/>
              </a:spcBef>
              <a:spcAft>
                <a:spcPts val="0"/>
              </a:spcAft>
              <a:buNone/>
            </a:pPr>
            <a:r>
              <a:rPr lang="es-ES" dirty="0"/>
              <a:t>En embarcaciones de madera: listón que corre de proa a popa, contra la cabeza de las cuadernas, sobre el cual se apoyan los </a:t>
            </a:r>
            <a:r>
              <a:rPr lang="es-ES" dirty="0" err="1"/>
              <a:t>baos</a:t>
            </a:r>
            <a:r>
              <a:rPr lang="es-ES" dirty="0"/>
              <a:t>.</a:t>
            </a:r>
          </a:p>
          <a:p>
            <a:pPr marL="0" lvl="0" indent="0">
              <a:spcBef>
                <a:spcPts val="0"/>
              </a:spcBef>
              <a:spcAft>
                <a:spcPts val="0"/>
              </a:spcAft>
              <a:buNone/>
            </a:pPr>
            <a:endParaRPr lang="es-ES" dirty="0"/>
          </a:p>
          <a:p>
            <a:pPr marL="0" lvl="0" indent="0">
              <a:spcBef>
                <a:spcPts val="0"/>
              </a:spcBef>
              <a:spcAft>
                <a:spcPts val="0"/>
              </a:spcAft>
              <a:buNone/>
            </a:pPr>
            <a:r>
              <a:rPr lang="es-ES" dirty="0"/>
              <a:t>Trancanil</a:t>
            </a:r>
          </a:p>
          <a:p>
            <a:pPr marL="0" lvl="0" indent="0">
              <a:spcBef>
                <a:spcPts val="0"/>
              </a:spcBef>
              <a:spcAft>
                <a:spcPts val="0"/>
              </a:spcAft>
              <a:buNone/>
            </a:pPr>
            <a:r>
              <a:rPr lang="es-ES" dirty="0"/>
              <a:t>Línea de unión del costado de un buque con la cubierta. Pieza longitudinal que va desde la popa a la proa de la embarcación uniendo la parte superior de las cuadernas por ambos lados.</a:t>
            </a:r>
          </a:p>
          <a:p>
            <a:pPr marL="0" lvl="0" indent="0">
              <a:spcBef>
                <a:spcPts val="0"/>
              </a:spcBef>
              <a:spcAft>
                <a:spcPts val="0"/>
              </a:spcAft>
              <a:buNone/>
            </a:pPr>
            <a:r>
              <a:rPr lang="es-ES" dirty="0"/>
              <a:t> </a:t>
            </a:r>
          </a:p>
          <a:p>
            <a:pPr marL="0" lvl="0" indent="0">
              <a:spcBef>
                <a:spcPts val="0"/>
              </a:spcBef>
              <a:spcAft>
                <a:spcPts val="0"/>
              </a:spcAft>
              <a:buNone/>
            </a:pPr>
            <a:r>
              <a:rPr lang="es-ES" dirty="0"/>
              <a:t>  </a:t>
            </a:r>
          </a:p>
          <a:p>
            <a:pPr marL="0" lvl="0" indent="0">
              <a:spcBef>
                <a:spcPts val="0"/>
              </a:spcBef>
              <a:spcAft>
                <a:spcPts val="0"/>
              </a:spcAft>
              <a:buNone/>
            </a:pPr>
            <a:r>
              <a:rPr lang="es-ES" dirty="0"/>
              <a:t>  </a:t>
            </a:r>
          </a:p>
          <a:p>
            <a:pPr marL="0" lvl="0" indent="0">
              <a:spcBef>
                <a:spcPts val="0"/>
              </a:spcBef>
              <a:spcAft>
                <a:spcPts val="0"/>
              </a:spcAft>
              <a:buNone/>
            </a:pPr>
            <a:r>
              <a:rPr lang="es-ES" dirty="0"/>
              <a:t> </a:t>
            </a:r>
          </a:p>
          <a:p>
            <a:pPr marL="0" lvl="0" indent="0">
              <a:spcBef>
                <a:spcPts val="0"/>
              </a:spcBef>
              <a:spcAft>
                <a:spcPts val="0"/>
              </a:spcAft>
              <a:buNone/>
            </a:pPr>
            <a:r>
              <a:rPr lang="es-ES" dirty="0"/>
              <a:t>Dimensiones del barco</a:t>
            </a:r>
          </a:p>
          <a:p>
            <a:pPr marL="0" lvl="0" indent="0">
              <a:spcBef>
                <a:spcPts val="0"/>
              </a:spcBef>
              <a:spcAft>
                <a:spcPts val="0"/>
              </a:spcAft>
              <a:buNone/>
            </a:pPr>
            <a:endParaRPr lang="es-ES" dirty="0"/>
          </a:p>
          <a:p>
            <a:pPr marL="0" lvl="0" indent="0">
              <a:spcBef>
                <a:spcPts val="0"/>
              </a:spcBef>
              <a:spcAft>
                <a:spcPts val="0"/>
              </a:spcAft>
              <a:buNone/>
            </a:pPr>
            <a:r>
              <a:rPr lang="es-ES" dirty="0"/>
              <a:t>Eslora máxima</a:t>
            </a:r>
          </a:p>
          <a:p>
            <a:pPr marL="0" lvl="0" indent="0">
              <a:spcBef>
                <a:spcPts val="0"/>
              </a:spcBef>
              <a:spcAft>
                <a:spcPts val="0"/>
              </a:spcAft>
              <a:buNone/>
            </a:pPr>
            <a:r>
              <a:rPr lang="es-ES" dirty="0"/>
              <a:t>Longitud máxima de la embarcación. Es la distancia medida sin considerar elementos no estructurales del casco.</a:t>
            </a:r>
          </a:p>
          <a:p>
            <a:pPr marL="0" lvl="0" indent="0">
              <a:spcBef>
                <a:spcPts val="0"/>
              </a:spcBef>
              <a:spcAft>
                <a:spcPts val="0"/>
              </a:spcAft>
              <a:buNone/>
            </a:pPr>
            <a:r>
              <a:rPr lang="es-ES" dirty="0"/>
              <a:t> </a:t>
            </a:r>
          </a:p>
          <a:p>
            <a:pPr marL="0" lvl="0" indent="0">
              <a:spcBef>
                <a:spcPts val="0"/>
              </a:spcBef>
              <a:spcAft>
                <a:spcPts val="0"/>
              </a:spcAft>
              <a:buNone/>
            </a:pPr>
            <a:r>
              <a:rPr lang="es-ES" dirty="0"/>
              <a:t>Manga máxima</a:t>
            </a:r>
          </a:p>
          <a:p>
            <a:pPr marL="0" lvl="0" indent="0">
              <a:spcBef>
                <a:spcPts val="0"/>
              </a:spcBef>
              <a:spcAft>
                <a:spcPts val="0"/>
              </a:spcAft>
              <a:buNone/>
            </a:pPr>
            <a:r>
              <a:rPr lang="es-ES" dirty="0"/>
              <a:t>Es la máxima anchura del casco con las estructuras fijas. </a:t>
            </a:r>
          </a:p>
          <a:p>
            <a:pPr marL="0" lvl="0" indent="0">
              <a:spcBef>
                <a:spcPts val="0"/>
              </a:spcBef>
              <a:spcAft>
                <a:spcPts val="0"/>
              </a:spcAft>
              <a:buNone/>
            </a:pPr>
            <a:endParaRPr lang="es-ES" dirty="0"/>
          </a:p>
          <a:p>
            <a:pPr marL="0" lvl="0" indent="0">
              <a:spcBef>
                <a:spcPts val="0"/>
              </a:spcBef>
              <a:spcAft>
                <a:spcPts val="0"/>
              </a:spcAft>
              <a:buNone/>
            </a:pPr>
            <a:r>
              <a:rPr lang="es-ES" dirty="0"/>
              <a:t>Calado</a:t>
            </a:r>
          </a:p>
          <a:p>
            <a:pPr marL="0" lvl="0" indent="0">
              <a:spcBef>
                <a:spcPts val="0"/>
              </a:spcBef>
              <a:spcAft>
                <a:spcPts val="0"/>
              </a:spcAft>
              <a:buNone/>
            </a:pPr>
            <a:r>
              <a:rPr lang="es-ES" dirty="0"/>
              <a:t>Profundidad de la embarcación o altura de la obra viva. La distancia se mide desde la línea de flotación hasta la parte inferior de la quilla. No se cuenta el timón, la orza o las colas de los motores. </a:t>
            </a:r>
          </a:p>
          <a:p>
            <a:pPr marL="0" lvl="0" indent="0">
              <a:spcBef>
                <a:spcPts val="0"/>
              </a:spcBef>
              <a:spcAft>
                <a:spcPts val="0"/>
              </a:spcAft>
              <a:buNone/>
            </a:pPr>
            <a:endParaRPr lang="es-ES" dirty="0"/>
          </a:p>
          <a:p>
            <a:pPr marL="0" lvl="0" indent="0">
              <a:spcBef>
                <a:spcPts val="0"/>
              </a:spcBef>
              <a:spcAft>
                <a:spcPts val="0"/>
              </a:spcAft>
              <a:buNone/>
            </a:pPr>
            <a:r>
              <a:rPr lang="es-ES" dirty="0"/>
              <a:t>Calado a popa</a:t>
            </a:r>
          </a:p>
          <a:p>
            <a:pPr marL="0" lvl="0" indent="0">
              <a:spcBef>
                <a:spcPts val="0"/>
              </a:spcBef>
              <a:spcAft>
                <a:spcPts val="0"/>
              </a:spcAft>
              <a:buNone/>
            </a:pPr>
            <a:r>
              <a:rPr lang="es-ES" dirty="0"/>
              <a:t>Distancia entre la parte inferior de la quilla y la línea de flotación a popa. </a:t>
            </a:r>
          </a:p>
          <a:p>
            <a:pPr marL="0" lvl="0" indent="0">
              <a:spcBef>
                <a:spcPts val="0"/>
              </a:spcBef>
              <a:spcAft>
                <a:spcPts val="0"/>
              </a:spcAft>
              <a:buNone/>
            </a:pPr>
            <a:endParaRPr lang="es-ES" dirty="0"/>
          </a:p>
          <a:p>
            <a:pPr marL="0" lvl="0" indent="0">
              <a:spcBef>
                <a:spcPts val="0"/>
              </a:spcBef>
              <a:spcAft>
                <a:spcPts val="0"/>
              </a:spcAft>
              <a:buNone/>
            </a:pPr>
            <a:r>
              <a:rPr lang="es-ES" dirty="0"/>
              <a:t>Calado a proa</a:t>
            </a:r>
          </a:p>
          <a:p>
            <a:pPr marL="0" lvl="0" indent="0">
              <a:spcBef>
                <a:spcPts val="0"/>
              </a:spcBef>
              <a:spcAft>
                <a:spcPts val="0"/>
              </a:spcAft>
              <a:buNone/>
            </a:pPr>
            <a:r>
              <a:rPr lang="es-ES" dirty="0"/>
              <a:t>Distancia entre la parte inferior de la quilla y la línea de flotación a proa. </a:t>
            </a:r>
          </a:p>
          <a:p>
            <a:pPr marL="0" lvl="0" indent="0">
              <a:spcBef>
                <a:spcPts val="0"/>
              </a:spcBef>
              <a:spcAft>
                <a:spcPts val="0"/>
              </a:spcAft>
              <a:buNone/>
            </a:pPr>
            <a:endParaRPr lang="es-ES" dirty="0"/>
          </a:p>
          <a:p>
            <a:pPr marL="0" lvl="0" indent="0">
              <a:spcBef>
                <a:spcPts val="0"/>
              </a:spcBef>
              <a:spcAft>
                <a:spcPts val="0"/>
              </a:spcAft>
              <a:buNone/>
            </a:pPr>
            <a:r>
              <a:rPr lang="es-ES" dirty="0"/>
              <a:t>Calado en el medio</a:t>
            </a:r>
          </a:p>
          <a:p>
            <a:pPr marL="0" lvl="0" indent="0">
              <a:spcBef>
                <a:spcPts val="0"/>
              </a:spcBef>
              <a:spcAft>
                <a:spcPts val="0"/>
              </a:spcAft>
              <a:buNone/>
            </a:pPr>
            <a:r>
              <a:rPr lang="es-ES" dirty="0"/>
              <a:t>Distancia entre la parte inferior de la quilla y la línea de flotación en el medio de la eslora de la embarcación. También conocido como calado en la perpendicular media. </a:t>
            </a:r>
          </a:p>
          <a:p>
            <a:pPr marL="0" lvl="0" indent="0">
              <a:spcBef>
                <a:spcPts val="0"/>
              </a:spcBef>
              <a:spcAft>
                <a:spcPts val="0"/>
              </a:spcAft>
              <a:buNone/>
            </a:pPr>
            <a:endParaRPr lang="es-ES" dirty="0"/>
          </a:p>
          <a:p>
            <a:pPr marL="0" lvl="0" indent="0">
              <a:spcBef>
                <a:spcPts val="0"/>
              </a:spcBef>
              <a:spcAft>
                <a:spcPts val="0"/>
              </a:spcAft>
              <a:buNone/>
            </a:pPr>
            <a:r>
              <a:rPr lang="es-ES" dirty="0"/>
              <a:t>Calado medio: semisuma de los calados a popa y a proa. </a:t>
            </a:r>
          </a:p>
          <a:p>
            <a:pPr marL="0" lvl="0" indent="0">
              <a:spcBef>
                <a:spcPts val="0"/>
              </a:spcBef>
              <a:spcAft>
                <a:spcPts val="0"/>
              </a:spcAft>
              <a:buNone/>
            </a:pPr>
            <a:endParaRPr lang="es-ES" dirty="0"/>
          </a:p>
          <a:p>
            <a:pPr marL="0" lvl="0" indent="0">
              <a:spcBef>
                <a:spcPts val="0"/>
              </a:spcBef>
              <a:spcAft>
                <a:spcPts val="0"/>
              </a:spcAft>
              <a:buNone/>
            </a:pPr>
            <a:r>
              <a:rPr lang="es-ES" dirty="0" err="1"/>
              <a:t>Cpr</a:t>
            </a:r>
            <a:r>
              <a:rPr lang="es-ES" dirty="0"/>
              <a:t> + </a:t>
            </a:r>
            <a:r>
              <a:rPr lang="es-ES" dirty="0" err="1"/>
              <a:t>Cpp</a:t>
            </a:r>
            <a:endParaRPr lang="es-ES" dirty="0"/>
          </a:p>
          <a:p>
            <a:pPr marL="0" lvl="0" indent="0">
              <a:spcBef>
                <a:spcPts val="0"/>
              </a:spcBef>
              <a:spcAft>
                <a:spcPts val="0"/>
              </a:spcAft>
              <a:buNone/>
            </a:pPr>
            <a:r>
              <a:rPr lang="es-ES" dirty="0"/>
              <a:t>Cm  =   ___________</a:t>
            </a:r>
          </a:p>
          <a:p>
            <a:pPr marL="0" lvl="0" indent="0">
              <a:spcBef>
                <a:spcPts val="0"/>
              </a:spcBef>
              <a:spcAft>
                <a:spcPts val="0"/>
              </a:spcAft>
              <a:buNone/>
            </a:pPr>
            <a:r>
              <a:rPr lang="es-ES" dirty="0"/>
              <a:t>                           2</a:t>
            </a:r>
          </a:p>
          <a:p>
            <a:pPr marL="0" lvl="0" indent="0">
              <a:spcBef>
                <a:spcPts val="0"/>
              </a:spcBef>
              <a:spcAft>
                <a:spcPts val="0"/>
              </a:spcAft>
              <a:buNone/>
            </a:pPr>
            <a:endParaRPr lang="es-ES" dirty="0"/>
          </a:p>
          <a:p>
            <a:pPr marL="0" lvl="0" indent="0">
              <a:spcBef>
                <a:spcPts val="0"/>
              </a:spcBef>
              <a:spcAft>
                <a:spcPts val="0"/>
              </a:spcAft>
              <a:buNone/>
            </a:pPr>
            <a:r>
              <a:rPr lang="es-ES" dirty="0"/>
              <a:t>Cm - Calado medio   /   </a:t>
            </a:r>
            <a:r>
              <a:rPr lang="es-ES" dirty="0" err="1"/>
              <a:t>Cpr</a:t>
            </a:r>
            <a:r>
              <a:rPr lang="es-ES" dirty="0"/>
              <a:t> - Calado de proa    /    </a:t>
            </a:r>
            <a:r>
              <a:rPr lang="es-ES" dirty="0" err="1"/>
              <a:t>Cpp</a:t>
            </a:r>
            <a:r>
              <a:rPr lang="es-ES" dirty="0"/>
              <a:t> - Calado de popa   </a:t>
            </a:r>
          </a:p>
          <a:p>
            <a:pPr marL="0" lvl="0" indent="0">
              <a:spcBef>
                <a:spcPts val="0"/>
              </a:spcBef>
              <a:spcAft>
                <a:spcPts val="0"/>
              </a:spcAft>
              <a:buNone/>
            </a:pPr>
            <a:endParaRPr lang="es-ES" dirty="0"/>
          </a:p>
          <a:p>
            <a:pPr marL="0" lvl="0" indent="0">
              <a:spcBef>
                <a:spcPts val="0"/>
              </a:spcBef>
              <a:spcAft>
                <a:spcPts val="0"/>
              </a:spcAft>
              <a:buNone/>
            </a:pPr>
            <a:r>
              <a:rPr lang="es-ES" dirty="0"/>
              <a:t>Asiento</a:t>
            </a:r>
          </a:p>
          <a:p>
            <a:pPr marL="0" lvl="0" indent="0">
              <a:spcBef>
                <a:spcPts val="0"/>
              </a:spcBef>
              <a:spcAft>
                <a:spcPts val="0"/>
              </a:spcAft>
              <a:buNone/>
            </a:pPr>
            <a:r>
              <a:rPr lang="es-ES" dirty="0"/>
              <a:t>Es la diferencia, en inclinación, entre los calados de proa y de popa. </a:t>
            </a:r>
          </a:p>
          <a:p>
            <a:pPr marL="0" lvl="0" indent="0">
              <a:spcBef>
                <a:spcPts val="0"/>
              </a:spcBef>
              <a:spcAft>
                <a:spcPts val="0"/>
              </a:spcAft>
              <a:buNone/>
            </a:pPr>
            <a:endParaRPr lang="es-ES" dirty="0"/>
          </a:p>
          <a:p>
            <a:pPr marL="0" lvl="0" indent="0">
              <a:spcBef>
                <a:spcPts val="0"/>
              </a:spcBef>
              <a:spcAft>
                <a:spcPts val="0"/>
              </a:spcAft>
              <a:buNone/>
            </a:pPr>
            <a:r>
              <a:rPr lang="es-ES" dirty="0"/>
              <a:t>Positivo (</a:t>
            </a:r>
            <a:r>
              <a:rPr lang="es-ES" dirty="0" err="1"/>
              <a:t>apopante</a:t>
            </a:r>
            <a:r>
              <a:rPr lang="es-ES" dirty="0"/>
              <a:t>): el calado de proa es menor que el de popa.</a:t>
            </a:r>
          </a:p>
          <a:p>
            <a:pPr marL="0" lvl="0" indent="0">
              <a:spcBef>
                <a:spcPts val="0"/>
              </a:spcBef>
              <a:spcAft>
                <a:spcPts val="0"/>
              </a:spcAft>
              <a:buNone/>
            </a:pPr>
            <a:r>
              <a:rPr lang="es-ES" dirty="0"/>
              <a:t>Negativo (</a:t>
            </a:r>
            <a:r>
              <a:rPr lang="es-ES" dirty="0" err="1"/>
              <a:t>aproante</a:t>
            </a:r>
            <a:r>
              <a:rPr lang="es-ES" dirty="0"/>
              <a:t>): el calado de proa es mayor que el de popa.</a:t>
            </a:r>
          </a:p>
          <a:p>
            <a:pPr marL="0" lvl="0" indent="0">
              <a:spcBef>
                <a:spcPts val="0"/>
              </a:spcBef>
              <a:spcAft>
                <a:spcPts val="0"/>
              </a:spcAft>
              <a:buNone/>
            </a:pPr>
            <a:r>
              <a:rPr lang="es-ES" dirty="0"/>
              <a:t>Neutro: los calados de proa y de popa son iguales.</a:t>
            </a:r>
          </a:p>
          <a:p>
            <a:pPr marL="0" lvl="0" indent="0">
              <a:spcBef>
                <a:spcPts val="0"/>
              </a:spcBef>
              <a:spcAft>
                <a:spcPts val="0"/>
              </a:spcAft>
              <a:buNone/>
            </a:pPr>
            <a:endParaRPr lang="es-ES" dirty="0"/>
          </a:p>
          <a:p>
            <a:pPr marL="0" lvl="0" indent="0">
              <a:spcBef>
                <a:spcPts val="0"/>
              </a:spcBef>
              <a:spcAft>
                <a:spcPts val="0"/>
              </a:spcAft>
              <a:buNone/>
            </a:pPr>
            <a:r>
              <a:rPr lang="es-ES" dirty="0"/>
              <a:t>A = </a:t>
            </a:r>
            <a:r>
              <a:rPr lang="es-ES" dirty="0" err="1"/>
              <a:t>Cpp</a:t>
            </a:r>
            <a:r>
              <a:rPr lang="es-ES" dirty="0"/>
              <a:t> – </a:t>
            </a:r>
            <a:r>
              <a:rPr lang="es-ES" dirty="0" err="1"/>
              <a:t>Cpr</a:t>
            </a:r>
            <a:r>
              <a:rPr lang="es-ES" dirty="0"/>
              <a:t> </a:t>
            </a:r>
          </a:p>
          <a:p>
            <a:pPr marL="0" lvl="0" indent="0">
              <a:spcBef>
                <a:spcPts val="0"/>
              </a:spcBef>
              <a:spcAft>
                <a:spcPts val="0"/>
              </a:spcAft>
              <a:buNone/>
            </a:pPr>
            <a:endParaRPr lang="es-ES" dirty="0"/>
          </a:p>
          <a:p>
            <a:pPr marL="0" lvl="0" indent="0">
              <a:spcBef>
                <a:spcPts val="0"/>
              </a:spcBef>
              <a:spcAft>
                <a:spcPts val="0"/>
              </a:spcAft>
              <a:buNone/>
            </a:pPr>
            <a:r>
              <a:rPr lang="es-ES" dirty="0"/>
              <a:t>A - Asiento  /  </a:t>
            </a:r>
            <a:r>
              <a:rPr lang="es-ES" dirty="0" err="1"/>
              <a:t>Cpp</a:t>
            </a:r>
            <a:r>
              <a:rPr lang="es-ES" dirty="0"/>
              <a:t> - Calado de popa   / </a:t>
            </a:r>
            <a:r>
              <a:rPr lang="es-ES" dirty="0" err="1"/>
              <a:t>Cpr</a:t>
            </a:r>
            <a:r>
              <a:rPr lang="es-ES" dirty="0"/>
              <a:t> - Calado de proa </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Francobordo</a:t>
            </a:r>
          </a:p>
          <a:p>
            <a:pPr marL="0" lvl="0" indent="0">
              <a:spcBef>
                <a:spcPts val="0"/>
              </a:spcBef>
              <a:spcAft>
                <a:spcPts val="0"/>
              </a:spcAft>
              <a:buNone/>
            </a:pPr>
            <a:r>
              <a:rPr lang="es-ES" dirty="0"/>
              <a:t>Distancia vertical desde la línea de flotación, en carga máxima, y la cubierta superior. </a:t>
            </a:r>
          </a:p>
          <a:p>
            <a:pPr marL="0" lvl="0" indent="0">
              <a:spcBef>
                <a:spcPts val="0"/>
              </a:spcBef>
              <a:spcAft>
                <a:spcPts val="0"/>
              </a:spcAft>
              <a:buNone/>
            </a:pPr>
            <a:endParaRPr lang="es-ES" dirty="0"/>
          </a:p>
          <a:p>
            <a:pPr marL="0" lvl="0" indent="0">
              <a:spcBef>
                <a:spcPts val="0"/>
              </a:spcBef>
              <a:spcAft>
                <a:spcPts val="0"/>
              </a:spcAft>
              <a:buNone/>
            </a:pPr>
            <a:r>
              <a:rPr lang="es-ES" dirty="0"/>
              <a:t>Puntal</a:t>
            </a:r>
          </a:p>
          <a:p>
            <a:pPr marL="0" lvl="0" indent="0">
              <a:spcBef>
                <a:spcPts val="0"/>
              </a:spcBef>
              <a:spcAft>
                <a:spcPts val="0"/>
              </a:spcAft>
              <a:buNone/>
            </a:pPr>
            <a:r>
              <a:rPr lang="es-ES" dirty="0"/>
              <a:t>Máxima dimensión vertical medida desde la parte superior de la quilla hasta cubierta principal. </a:t>
            </a:r>
          </a:p>
          <a:p>
            <a:pPr marL="0" lvl="0" indent="0">
              <a:spcBef>
                <a:spcPts val="0"/>
              </a:spcBef>
              <a:spcAft>
                <a:spcPts val="0"/>
              </a:spcAft>
              <a:buNone/>
            </a:pPr>
            <a:endParaRPr lang="es-ES" dirty="0"/>
          </a:p>
          <a:p>
            <a:pPr marL="0" lvl="0" indent="0">
              <a:spcBef>
                <a:spcPts val="0"/>
              </a:spcBef>
              <a:spcAft>
                <a:spcPts val="0"/>
              </a:spcAft>
              <a:buNone/>
            </a:pPr>
            <a:r>
              <a:rPr lang="es-ES" dirty="0"/>
              <a:t>Desplazamiento</a:t>
            </a:r>
          </a:p>
          <a:p>
            <a:pPr marL="0" lvl="0" indent="0">
              <a:spcBef>
                <a:spcPts val="0"/>
              </a:spcBef>
              <a:spcAft>
                <a:spcPts val="0"/>
              </a:spcAft>
              <a:buNone/>
            </a:pPr>
            <a:r>
              <a:rPr lang="es-ES" dirty="0"/>
              <a:t>Peso de la embarcación, el cual es </a:t>
            </a:r>
            <a:r>
              <a:rPr lang="es-ES" dirty="0" err="1"/>
              <a:t>equi-valente</a:t>
            </a:r>
            <a:r>
              <a:rPr lang="es-ES" dirty="0"/>
              <a:t> al peso del agua desplazada medido en toneladas métricas.</a:t>
            </a:r>
          </a:p>
          <a:p>
            <a:pPr marL="0" lvl="0" indent="0">
              <a:spcBef>
                <a:spcPts val="0"/>
              </a:spcBef>
              <a:spcAft>
                <a:spcPts val="0"/>
              </a:spcAft>
              <a:buNone/>
            </a:pPr>
            <a:endParaRPr lang="es-ES" dirty="0"/>
          </a:p>
          <a:p>
            <a:pPr marL="0" lvl="0" indent="0">
              <a:spcBef>
                <a:spcPts val="0"/>
              </a:spcBef>
              <a:spcAft>
                <a:spcPts val="0"/>
              </a:spcAft>
              <a:buNone/>
            </a:pPr>
            <a:r>
              <a:rPr lang="es-ES" dirty="0"/>
              <a:t>Desplazamiento máximo</a:t>
            </a:r>
          </a:p>
          <a:p>
            <a:pPr marL="0" lvl="0" indent="0">
              <a:spcBef>
                <a:spcPts val="0"/>
              </a:spcBef>
              <a:spcAft>
                <a:spcPts val="0"/>
              </a:spcAft>
              <a:buNone/>
            </a:pPr>
            <a:r>
              <a:rPr lang="es-ES" dirty="0"/>
              <a:t>Peso máximo permitido de la embarcación totalmente cargada y lista para navegar.</a:t>
            </a:r>
          </a:p>
          <a:p>
            <a:pPr marL="0" lvl="0" indent="0">
              <a:spcBef>
                <a:spcPts val="0"/>
              </a:spcBef>
              <a:spcAft>
                <a:spcPts val="0"/>
              </a:spcAft>
              <a:buNone/>
            </a:pPr>
            <a:endParaRPr lang="es-ES" dirty="0"/>
          </a:p>
          <a:p>
            <a:pPr marL="0" lvl="0" indent="0">
              <a:spcBef>
                <a:spcPts val="0"/>
              </a:spcBef>
              <a:spcAft>
                <a:spcPts val="0"/>
              </a:spcAft>
              <a:buNone/>
            </a:pPr>
            <a:r>
              <a:rPr lang="es-ES" dirty="0"/>
              <a:t>Escora</a:t>
            </a:r>
          </a:p>
          <a:p>
            <a:pPr marL="0" lvl="0" indent="0">
              <a:spcBef>
                <a:spcPts val="0"/>
              </a:spcBef>
              <a:spcAft>
                <a:spcPts val="0"/>
              </a:spcAft>
              <a:buNone/>
            </a:pPr>
            <a:r>
              <a:rPr lang="es-ES" dirty="0"/>
              <a:t>Ángulo de inclinación lateral de la embarcación.</a:t>
            </a:r>
          </a:p>
          <a:p>
            <a:pPr marL="0" lvl="0" indent="0">
              <a:spcBef>
                <a:spcPts val="0"/>
              </a:spcBef>
              <a:spcAft>
                <a:spcPts val="0"/>
              </a:spcAft>
              <a:buNone/>
            </a:pPr>
            <a:endParaRPr lang="es-ES" dirty="0"/>
          </a:p>
          <a:p>
            <a:pPr marL="0" lvl="0" indent="0">
              <a:spcBef>
                <a:spcPts val="0"/>
              </a:spcBef>
              <a:spcAft>
                <a:spcPts val="0"/>
              </a:spcAft>
              <a:buNone/>
            </a:pPr>
            <a:r>
              <a:rPr lang="es-ES" dirty="0"/>
              <a:t>Elementos no estructurales</a:t>
            </a:r>
          </a:p>
          <a:p>
            <a:pPr marL="0" lvl="0" indent="0">
              <a:spcBef>
                <a:spcPts val="0"/>
              </a:spcBef>
              <a:spcAft>
                <a:spcPts val="0"/>
              </a:spcAft>
              <a:buNone/>
            </a:pPr>
            <a:endParaRPr lang="es-ES" dirty="0"/>
          </a:p>
          <a:p>
            <a:pPr marL="0" lvl="0" indent="0">
              <a:spcBef>
                <a:spcPts val="0"/>
              </a:spcBef>
              <a:spcAft>
                <a:spcPts val="0"/>
              </a:spcAft>
              <a:buNone/>
            </a:pPr>
            <a:r>
              <a:rPr lang="es-ES" dirty="0"/>
              <a:t>Bañera</a:t>
            </a:r>
          </a:p>
          <a:p>
            <a:pPr marL="0" lvl="0" indent="0">
              <a:spcBef>
                <a:spcPts val="0"/>
              </a:spcBef>
              <a:spcAft>
                <a:spcPts val="0"/>
              </a:spcAft>
              <a:buNone/>
            </a:pPr>
            <a:r>
              <a:rPr lang="es-ES" dirty="0"/>
              <a:t>Cámara abierta de las embarcaciones menores donde suele ir instalada la caña o rueda del timón y desde la cual se pueden ejecutar las maniobras.</a:t>
            </a:r>
          </a:p>
          <a:p>
            <a:pPr marL="0" lvl="0" indent="0">
              <a:spcBef>
                <a:spcPts val="0"/>
              </a:spcBef>
              <a:spcAft>
                <a:spcPts val="0"/>
              </a:spcAft>
              <a:buNone/>
            </a:pPr>
            <a:endParaRPr lang="es-ES" dirty="0"/>
          </a:p>
          <a:p>
            <a:pPr marL="0" lvl="0" indent="0">
              <a:spcBef>
                <a:spcPts val="0"/>
              </a:spcBef>
              <a:spcAft>
                <a:spcPts val="0"/>
              </a:spcAft>
              <a:buNone/>
            </a:pPr>
            <a:r>
              <a:rPr lang="es-ES" dirty="0"/>
              <a:t>Candeleros</a:t>
            </a:r>
          </a:p>
          <a:p>
            <a:pPr marL="0" lvl="0" indent="0">
              <a:spcBef>
                <a:spcPts val="0"/>
              </a:spcBef>
              <a:spcAft>
                <a:spcPts val="0"/>
              </a:spcAft>
              <a:buNone/>
            </a:pPr>
            <a:r>
              <a:rPr lang="es-ES" dirty="0"/>
              <a:t>Piezas sólidas verticales sobre los que se sitúan los pasamanos a los costados de la embarcación. </a:t>
            </a:r>
          </a:p>
          <a:p>
            <a:pPr marL="0" lvl="0" indent="0">
              <a:spcBef>
                <a:spcPts val="0"/>
              </a:spcBef>
              <a:spcAft>
                <a:spcPts val="0"/>
              </a:spcAft>
              <a:buNone/>
            </a:pPr>
            <a:endParaRPr lang="es-ES" dirty="0"/>
          </a:p>
          <a:p>
            <a:pPr marL="0" lvl="0" indent="0">
              <a:spcBef>
                <a:spcPts val="0"/>
              </a:spcBef>
              <a:spcAft>
                <a:spcPts val="0"/>
              </a:spcAft>
              <a:buNone/>
            </a:pPr>
            <a:r>
              <a:rPr lang="es-ES" dirty="0"/>
              <a:t>Pasamanos</a:t>
            </a:r>
          </a:p>
          <a:p>
            <a:pPr marL="0" lvl="0" indent="0">
              <a:spcBef>
                <a:spcPts val="0"/>
              </a:spcBef>
              <a:spcAft>
                <a:spcPts val="0"/>
              </a:spcAft>
              <a:buNone/>
            </a:pPr>
            <a:r>
              <a:rPr lang="es-ES" dirty="0"/>
              <a:t>Asa fija o cable que sirve al tripulante para sujetarse al desplazarse por cubierta.</a:t>
            </a:r>
          </a:p>
          <a:p>
            <a:pPr marL="0" lvl="0" indent="0">
              <a:spcBef>
                <a:spcPts val="0"/>
              </a:spcBef>
              <a:spcAft>
                <a:spcPts val="0"/>
              </a:spcAft>
              <a:buNone/>
            </a:pPr>
            <a:endParaRPr lang="es-ES" dirty="0"/>
          </a:p>
          <a:p>
            <a:pPr marL="0" lvl="0" indent="0">
              <a:spcBef>
                <a:spcPts val="0"/>
              </a:spcBef>
              <a:spcAft>
                <a:spcPts val="0"/>
              </a:spcAft>
              <a:buNone/>
            </a:pPr>
            <a:r>
              <a:rPr lang="es-ES" dirty="0"/>
              <a:t>Guardamancebos</a:t>
            </a:r>
          </a:p>
          <a:p>
            <a:pPr marL="0" lvl="0" indent="0">
              <a:spcBef>
                <a:spcPts val="0"/>
              </a:spcBef>
              <a:spcAft>
                <a:spcPts val="0"/>
              </a:spcAft>
              <a:buNone/>
            </a:pPr>
            <a:r>
              <a:rPr lang="es-ES" dirty="0"/>
              <a:t>Redes o cabos que se colocan entre los pasamanos y los candeleros con el fin de evitar que los tripulantes puedan caer al agua por debajo de estos. </a:t>
            </a:r>
          </a:p>
          <a:p>
            <a:pPr marL="0" lvl="0" indent="0">
              <a:spcBef>
                <a:spcPts val="0"/>
              </a:spcBef>
              <a:spcAft>
                <a:spcPts val="0"/>
              </a:spcAft>
              <a:buNone/>
            </a:pPr>
            <a:endParaRPr lang="es-ES" dirty="0"/>
          </a:p>
          <a:p>
            <a:pPr marL="0" lvl="0" indent="0">
              <a:spcBef>
                <a:spcPts val="0"/>
              </a:spcBef>
              <a:spcAft>
                <a:spcPts val="0"/>
              </a:spcAft>
              <a:buNone/>
            </a:pPr>
            <a:r>
              <a:rPr lang="es-ES" dirty="0"/>
              <a:t>Cofre</a:t>
            </a:r>
          </a:p>
          <a:p>
            <a:pPr marL="0" lvl="0" indent="0">
              <a:spcBef>
                <a:spcPts val="0"/>
              </a:spcBef>
              <a:spcAft>
                <a:spcPts val="0"/>
              </a:spcAft>
              <a:buNone/>
            </a:pPr>
            <a:r>
              <a:rPr lang="es-ES" dirty="0"/>
              <a:t>Espacios destinados a la estiba.</a:t>
            </a:r>
          </a:p>
          <a:p>
            <a:pPr marL="0" lvl="0" indent="0">
              <a:spcBef>
                <a:spcPts val="0"/>
              </a:spcBef>
              <a:spcAft>
                <a:spcPts val="0"/>
              </a:spcAft>
              <a:buNone/>
            </a:pPr>
            <a:endParaRPr lang="es-ES" dirty="0"/>
          </a:p>
          <a:p>
            <a:pPr marL="0" lvl="0" indent="0">
              <a:spcBef>
                <a:spcPts val="0"/>
              </a:spcBef>
              <a:spcAft>
                <a:spcPts val="0"/>
              </a:spcAft>
              <a:buNone/>
            </a:pPr>
            <a:r>
              <a:rPr lang="es-ES" dirty="0"/>
              <a:t> </a:t>
            </a:r>
          </a:p>
          <a:p>
            <a:pPr marL="0" lvl="0" indent="0">
              <a:spcBef>
                <a:spcPts val="0"/>
              </a:spcBef>
              <a:spcAft>
                <a:spcPts val="0"/>
              </a:spcAft>
              <a:buNone/>
            </a:pPr>
            <a:r>
              <a:rPr lang="es-ES" dirty="0"/>
              <a:t>Orificios y medios de achique</a:t>
            </a:r>
          </a:p>
          <a:p>
            <a:pPr marL="0" lvl="0" indent="0">
              <a:spcBef>
                <a:spcPts val="0"/>
              </a:spcBef>
              <a:spcAft>
                <a:spcPts val="0"/>
              </a:spcAft>
              <a:buNone/>
            </a:pPr>
            <a:endParaRPr lang="es-ES" dirty="0"/>
          </a:p>
          <a:p>
            <a:pPr marL="0" lvl="0" indent="0">
              <a:spcBef>
                <a:spcPts val="0"/>
              </a:spcBef>
              <a:spcAft>
                <a:spcPts val="0"/>
              </a:spcAft>
              <a:buNone/>
            </a:pPr>
            <a:r>
              <a:rPr lang="es-ES" dirty="0"/>
              <a:t>Imbornales</a:t>
            </a:r>
          </a:p>
          <a:p>
            <a:pPr marL="0" lvl="0" indent="0">
              <a:spcBef>
                <a:spcPts val="0"/>
              </a:spcBef>
              <a:spcAft>
                <a:spcPts val="0"/>
              </a:spcAft>
              <a:buNone/>
            </a:pPr>
            <a:r>
              <a:rPr lang="es-ES" dirty="0"/>
              <a:t>Agujeros para dar salida al agua embarcada, en cubierta o la bañera.</a:t>
            </a:r>
          </a:p>
          <a:p>
            <a:pPr marL="0" lvl="0" indent="0">
              <a:spcBef>
                <a:spcPts val="0"/>
              </a:spcBef>
              <a:spcAft>
                <a:spcPts val="0"/>
              </a:spcAft>
              <a:buNone/>
            </a:pPr>
            <a:endParaRPr lang="es-ES" dirty="0"/>
          </a:p>
          <a:p>
            <a:pPr marL="0" lvl="0" indent="0">
              <a:spcBef>
                <a:spcPts val="0"/>
              </a:spcBef>
              <a:spcAft>
                <a:spcPts val="0"/>
              </a:spcAft>
              <a:buNone/>
            </a:pPr>
            <a:r>
              <a:rPr lang="es-ES" dirty="0"/>
              <a:t>Escotillas</a:t>
            </a:r>
          </a:p>
          <a:p>
            <a:pPr marL="0" lvl="0" indent="0">
              <a:spcBef>
                <a:spcPts val="0"/>
              </a:spcBef>
              <a:spcAft>
                <a:spcPts val="0"/>
              </a:spcAft>
              <a:buNone/>
            </a:pPr>
            <a:r>
              <a:rPr lang="es-ES" dirty="0"/>
              <a:t>Aberturas, generalmente rectangulares, que dan accesibilidad al interior de la embarcación (puertas).</a:t>
            </a:r>
          </a:p>
          <a:p>
            <a:pPr marL="0" lvl="0" indent="0">
              <a:spcBef>
                <a:spcPts val="0"/>
              </a:spcBef>
              <a:spcAft>
                <a:spcPts val="0"/>
              </a:spcAft>
              <a:buNone/>
            </a:pPr>
            <a:endParaRPr lang="es-ES" dirty="0"/>
          </a:p>
          <a:p>
            <a:pPr marL="0" lvl="0" indent="0">
              <a:spcBef>
                <a:spcPts val="0"/>
              </a:spcBef>
              <a:spcAft>
                <a:spcPts val="0"/>
              </a:spcAft>
              <a:buNone/>
            </a:pPr>
            <a:r>
              <a:rPr lang="es-ES" dirty="0"/>
              <a:t>Portillos</a:t>
            </a:r>
          </a:p>
          <a:p>
            <a:pPr marL="0" lvl="0" indent="0">
              <a:spcBef>
                <a:spcPts val="0"/>
              </a:spcBef>
              <a:spcAft>
                <a:spcPts val="0"/>
              </a:spcAft>
              <a:buNone/>
            </a:pPr>
            <a:r>
              <a:rPr lang="es-ES" dirty="0"/>
              <a:t>Aberturas, generalmente de forma circular, que se practican en los costados de la embarcación o en los mamparos para dar luz y ventilación (ventanas).</a:t>
            </a:r>
          </a:p>
          <a:p>
            <a:pPr marL="0" lvl="0" indent="0">
              <a:spcBef>
                <a:spcPts val="0"/>
              </a:spcBef>
              <a:spcAft>
                <a:spcPts val="0"/>
              </a:spcAft>
              <a:buNone/>
            </a:pPr>
            <a:endParaRPr lang="es-ES" dirty="0"/>
          </a:p>
          <a:p>
            <a:pPr marL="0" lvl="0" indent="0">
              <a:spcBef>
                <a:spcPts val="0"/>
              </a:spcBef>
              <a:spcAft>
                <a:spcPts val="0"/>
              </a:spcAft>
              <a:buNone/>
            </a:pPr>
            <a:r>
              <a:rPr lang="es-ES" dirty="0"/>
              <a:t>Lumbrera / claraboya / tragaluz</a:t>
            </a:r>
          </a:p>
          <a:p>
            <a:pPr marL="0" lvl="0" indent="0">
              <a:spcBef>
                <a:spcPts val="0"/>
              </a:spcBef>
              <a:spcAft>
                <a:spcPts val="0"/>
              </a:spcAft>
              <a:buNone/>
            </a:pPr>
            <a:r>
              <a:rPr lang="es-ES" dirty="0"/>
              <a:t>Apertura en la cubierta con tapas de cristal para dar luz y ventilación a los espacios interiores.</a:t>
            </a:r>
          </a:p>
          <a:p>
            <a:pPr marL="0" lvl="0" indent="0">
              <a:spcBef>
                <a:spcPts val="0"/>
              </a:spcBef>
              <a:spcAft>
                <a:spcPts val="0"/>
              </a:spcAft>
              <a:buNone/>
            </a:pPr>
            <a:r>
              <a:rPr lang="es-ES" dirty="0"/>
              <a:t> </a:t>
            </a:r>
          </a:p>
          <a:p>
            <a:pPr marL="0" lvl="0" indent="0">
              <a:spcBef>
                <a:spcPts val="0"/>
              </a:spcBef>
              <a:spcAft>
                <a:spcPts val="0"/>
              </a:spcAft>
              <a:buNone/>
            </a:pPr>
            <a:r>
              <a:rPr lang="es-ES" dirty="0" err="1"/>
              <a:t>Manguerote</a:t>
            </a:r>
            <a:endParaRPr lang="es-ES" dirty="0"/>
          </a:p>
          <a:p>
            <a:pPr marL="0" lvl="0" indent="0">
              <a:spcBef>
                <a:spcPts val="0"/>
              </a:spcBef>
              <a:spcAft>
                <a:spcPts val="0"/>
              </a:spcAft>
              <a:buNone/>
            </a:pPr>
            <a:r>
              <a:rPr lang="es-ES" dirty="0"/>
              <a:t>Tubo que conecta el interior con la cubierta cuyo remate exterior se orienta a barlovento. Sirven para la ventilación interior el barco. </a:t>
            </a:r>
          </a:p>
          <a:p>
            <a:pPr marL="0" lvl="0" indent="0">
              <a:spcBef>
                <a:spcPts val="0"/>
              </a:spcBef>
              <a:spcAft>
                <a:spcPts val="0"/>
              </a:spcAft>
              <a:buNone/>
            </a:pPr>
            <a:endParaRPr lang="es-ES" dirty="0"/>
          </a:p>
          <a:p>
            <a:pPr marL="0" lvl="0" indent="0">
              <a:spcBef>
                <a:spcPts val="0"/>
              </a:spcBef>
              <a:spcAft>
                <a:spcPts val="0"/>
              </a:spcAft>
              <a:buNone/>
            </a:pPr>
            <a:r>
              <a:rPr lang="es-ES" dirty="0"/>
              <a:t>Grifos de fondo</a:t>
            </a:r>
          </a:p>
          <a:p>
            <a:pPr marL="0" lvl="0" indent="0">
              <a:spcBef>
                <a:spcPts val="0"/>
              </a:spcBef>
              <a:spcAft>
                <a:spcPts val="0"/>
              </a:spcAft>
              <a:buNone/>
            </a:pPr>
            <a:r>
              <a:rPr lang="es-ES" dirty="0"/>
              <a:t>Grifos o válvulas que comunican, por debajo de la línea de flotación, el interior del casco con el exterior. Permiten la entrada o salida de agua para diferentes servicios del barco (achique, inundación, refrigeración, WC). También se les conoce como válvulas de fondo. </a:t>
            </a:r>
          </a:p>
          <a:p>
            <a:pPr marL="0" lvl="0" indent="0">
              <a:spcBef>
                <a:spcPts val="0"/>
              </a:spcBef>
              <a:spcAft>
                <a:spcPts val="0"/>
              </a:spcAft>
              <a:buNone/>
            </a:pPr>
            <a:r>
              <a:rPr lang="es-ES" dirty="0"/>
              <a:t> </a:t>
            </a:r>
          </a:p>
          <a:p>
            <a:pPr marL="0" lvl="0" indent="0">
              <a:spcBef>
                <a:spcPts val="0"/>
              </a:spcBef>
              <a:spcAft>
                <a:spcPts val="0"/>
              </a:spcAft>
              <a:buNone/>
            </a:pPr>
            <a:r>
              <a:rPr lang="es-ES" dirty="0"/>
              <a:t>Bomba de achique</a:t>
            </a:r>
          </a:p>
          <a:p>
            <a:pPr marL="0" lvl="0" indent="0">
              <a:spcBef>
                <a:spcPts val="0"/>
              </a:spcBef>
              <a:spcAft>
                <a:spcPts val="0"/>
              </a:spcAft>
              <a:buNone/>
            </a:pPr>
            <a:r>
              <a:rPr lang="es-ES" dirty="0"/>
              <a:t>Bomba manual o eléctrica destinada a achicar líquido acumulado en la sentina. </a:t>
            </a:r>
          </a:p>
          <a:p>
            <a:pPr marL="0" lvl="0" indent="0">
              <a:spcBef>
                <a:spcPts val="0"/>
              </a:spcBef>
              <a:spcAft>
                <a:spcPts val="0"/>
              </a:spcAft>
              <a:buNone/>
            </a:pPr>
            <a:endParaRPr lang="es-ES" dirty="0"/>
          </a:p>
          <a:p>
            <a:pPr marL="0" lvl="0" indent="0">
              <a:spcBef>
                <a:spcPts val="0"/>
              </a:spcBef>
              <a:spcAft>
                <a:spcPts val="0"/>
              </a:spcAft>
              <a:buNone/>
            </a:pPr>
            <a:r>
              <a:rPr lang="es-ES" dirty="0"/>
              <a:t>Equipo de fondeo</a:t>
            </a:r>
          </a:p>
          <a:p>
            <a:pPr marL="0" lvl="0" indent="0">
              <a:spcBef>
                <a:spcPts val="0"/>
              </a:spcBef>
              <a:spcAft>
                <a:spcPts val="0"/>
              </a:spcAft>
              <a:buNone/>
            </a:pPr>
            <a:endParaRPr lang="es-ES" dirty="0"/>
          </a:p>
          <a:p>
            <a:pPr marL="0" lvl="0" indent="0">
              <a:spcBef>
                <a:spcPts val="0"/>
              </a:spcBef>
              <a:spcAft>
                <a:spcPts val="0"/>
              </a:spcAft>
              <a:buNone/>
            </a:pPr>
            <a:r>
              <a:rPr lang="es-ES" dirty="0"/>
              <a:t>Molinete</a:t>
            </a:r>
          </a:p>
          <a:p>
            <a:pPr marL="0" lvl="0" indent="0">
              <a:spcBef>
                <a:spcPts val="0"/>
              </a:spcBef>
              <a:spcAft>
                <a:spcPts val="0"/>
              </a:spcAft>
              <a:buNone/>
            </a:pPr>
            <a:r>
              <a:rPr lang="es-ES" dirty="0"/>
              <a:t>Máquina de eje que sirve principalmente para levar la cadena del ancla. Puede ser movida por energía eléctrica, hidráulica o manual. Los molinetes también son utilizados para cazar cabos, cobrar escotas, drizas, etc., mediante tambores denominados cabirones. </a:t>
            </a:r>
          </a:p>
          <a:p>
            <a:pPr marL="0" lvl="0" indent="0">
              <a:spcBef>
                <a:spcPts val="0"/>
              </a:spcBef>
              <a:spcAft>
                <a:spcPts val="0"/>
              </a:spcAft>
              <a:buNone/>
            </a:pPr>
            <a:r>
              <a:rPr lang="es-ES" dirty="0"/>
              <a:t>  </a:t>
            </a:r>
          </a:p>
          <a:p>
            <a:pPr marL="0" lvl="0" indent="0">
              <a:spcBef>
                <a:spcPts val="0"/>
              </a:spcBef>
              <a:spcAft>
                <a:spcPts val="0"/>
              </a:spcAft>
              <a:buNone/>
            </a:pPr>
            <a:r>
              <a:rPr lang="es-ES" dirty="0" err="1"/>
              <a:t>Barbotén</a:t>
            </a:r>
            <a:endParaRPr lang="es-ES" dirty="0"/>
          </a:p>
          <a:p>
            <a:pPr marL="0" lvl="0" indent="0">
              <a:spcBef>
                <a:spcPts val="0"/>
              </a:spcBef>
              <a:spcAft>
                <a:spcPts val="0"/>
              </a:spcAft>
              <a:buNone/>
            </a:pPr>
            <a:r>
              <a:rPr lang="es-ES" dirty="0"/>
              <a:t>Pieza fundamental del molinete. Es una corona con muescas que hacen que al enrollarse la cadena, ésta se acople perfectamente. Se embraga al girar el molinete para virar el ancla o se deja libre, soltando su embrague, lo que hace arriar el ancla y bajar rápidamente la cadena, en caso de fondeo. </a:t>
            </a:r>
          </a:p>
          <a:p>
            <a:pPr marL="0" lvl="0" indent="0">
              <a:spcBef>
                <a:spcPts val="0"/>
              </a:spcBef>
              <a:spcAft>
                <a:spcPts val="0"/>
              </a:spcAft>
              <a:buNone/>
            </a:pPr>
            <a:endParaRPr lang="es-ES" dirty="0"/>
          </a:p>
          <a:p>
            <a:pPr marL="0" lvl="0" indent="0">
              <a:spcBef>
                <a:spcPts val="0"/>
              </a:spcBef>
              <a:spcAft>
                <a:spcPts val="0"/>
              </a:spcAft>
              <a:buNone/>
            </a:pPr>
            <a:r>
              <a:rPr lang="es-ES" dirty="0"/>
              <a:t>Línea de fondeo</a:t>
            </a:r>
          </a:p>
          <a:p>
            <a:pPr marL="0" lvl="0" indent="0">
              <a:spcBef>
                <a:spcPts val="0"/>
              </a:spcBef>
              <a:spcAft>
                <a:spcPts val="0"/>
              </a:spcAft>
              <a:buNone/>
            </a:pPr>
            <a:r>
              <a:rPr lang="es-ES" dirty="0"/>
              <a:t>Elemento obligatorio en todas las embarcaciones y regulado por normativa. Está compuesta por el ancla, la cadena y/o la estacha.</a:t>
            </a:r>
          </a:p>
          <a:p>
            <a:pPr marL="0" lvl="0" indent="0">
              <a:spcBef>
                <a:spcPts val="0"/>
              </a:spcBef>
              <a:spcAft>
                <a:spcPts val="0"/>
              </a:spcAft>
              <a:buNone/>
            </a:pPr>
            <a:r>
              <a:rPr lang="es-ES" dirty="0"/>
              <a:t>La longitud de la línea de fondeo no podrá ser inferior a cinco veces la eslora de la embarcación. </a:t>
            </a:r>
          </a:p>
          <a:p>
            <a:pPr marL="0" lvl="0" indent="0">
              <a:spcBef>
                <a:spcPts val="0"/>
              </a:spcBef>
              <a:spcAft>
                <a:spcPts val="0"/>
              </a:spcAft>
              <a:buNone/>
            </a:pPr>
            <a:endParaRPr lang="es-ES" dirty="0"/>
          </a:p>
          <a:p>
            <a:pPr marL="0" lvl="0" indent="0">
              <a:spcBef>
                <a:spcPts val="0"/>
              </a:spcBef>
              <a:spcAft>
                <a:spcPts val="0"/>
              </a:spcAft>
              <a:buNone/>
            </a:pPr>
            <a:r>
              <a:rPr lang="es-ES" dirty="0"/>
              <a:t>En la tabla siguiente, se indican los diámetros de cadena, de estacha y el peso del ancla que cada embarcación deberá llevar en función de su eslora:</a:t>
            </a:r>
          </a:p>
          <a:p>
            <a:pPr marL="0" lvl="0" indent="0">
              <a:spcBef>
                <a:spcPts val="0"/>
              </a:spcBef>
              <a:spcAft>
                <a:spcPts val="0"/>
              </a:spcAft>
              <a:buNone/>
            </a:pPr>
            <a:endParaRPr lang="es-ES" dirty="0"/>
          </a:p>
          <a:p>
            <a:pPr marL="0" lvl="0" indent="0">
              <a:spcBef>
                <a:spcPts val="0"/>
              </a:spcBef>
              <a:spcAft>
                <a:spcPts val="0"/>
              </a:spcAft>
              <a:buNone/>
            </a:pPr>
            <a:r>
              <a:rPr lang="es-ES" dirty="0"/>
              <a:t>Escobén</a:t>
            </a:r>
          </a:p>
          <a:p>
            <a:pPr marL="0" lvl="0" indent="0">
              <a:spcBef>
                <a:spcPts val="0"/>
              </a:spcBef>
              <a:spcAft>
                <a:spcPts val="0"/>
              </a:spcAft>
              <a:buNone/>
            </a:pPr>
            <a:r>
              <a:rPr lang="es-ES" dirty="0"/>
              <a:t>Orificio practicado en la proa, por el cual sale la cadena del ancla y se estiba la cadena en navegación.</a:t>
            </a:r>
          </a:p>
          <a:p>
            <a:pPr marL="0" lvl="0" indent="0">
              <a:spcBef>
                <a:spcPts val="0"/>
              </a:spcBef>
              <a:spcAft>
                <a:spcPts val="0"/>
              </a:spcAft>
              <a:buNone/>
            </a:pPr>
            <a:endParaRPr lang="es-ES" dirty="0"/>
          </a:p>
          <a:p>
            <a:pPr marL="0" lvl="0" indent="0">
              <a:spcBef>
                <a:spcPts val="0"/>
              </a:spcBef>
              <a:spcAft>
                <a:spcPts val="0"/>
              </a:spcAft>
              <a:buNone/>
            </a:pPr>
            <a:r>
              <a:rPr lang="es-ES" dirty="0"/>
              <a:t>Pozo del ancla</a:t>
            </a:r>
          </a:p>
          <a:p>
            <a:pPr marL="0" lvl="0" indent="0">
              <a:spcBef>
                <a:spcPts val="0"/>
              </a:spcBef>
              <a:spcAft>
                <a:spcPts val="0"/>
              </a:spcAft>
              <a:buNone/>
            </a:pPr>
            <a:r>
              <a:rPr lang="es-ES" dirty="0"/>
              <a:t>Compartimento, estanco o no, situado en la proa donde se estiba el ancla y la cadena de fondeo. </a:t>
            </a:r>
          </a:p>
          <a:p>
            <a:pPr marL="0" lvl="0" indent="0">
              <a:spcBef>
                <a:spcPts val="0"/>
              </a:spcBef>
              <a:spcAft>
                <a:spcPts val="0"/>
              </a:spcAft>
              <a:buNone/>
            </a:pPr>
            <a:endParaRPr lang="es-ES" dirty="0"/>
          </a:p>
          <a:p>
            <a:pPr marL="0" lvl="0" indent="0">
              <a:spcBef>
                <a:spcPts val="0"/>
              </a:spcBef>
              <a:spcAft>
                <a:spcPts val="0"/>
              </a:spcAft>
              <a:buNone/>
            </a:pPr>
            <a:r>
              <a:rPr lang="es-ES" dirty="0"/>
              <a:t>Ancla</a:t>
            </a:r>
          </a:p>
          <a:p>
            <a:pPr marL="0" lvl="0" indent="0">
              <a:spcBef>
                <a:spcPts val="0"/>
              </a:spcBef>
              <a:spcAft>
                <a:spcPts val="0"/>
              </a:spcAft>
              <a:buNone/>
            </a:pPr>
            <a:r>
              <a:rPr lang="es-ES" dirty="0"/>
              <a:t>Objeto de hierro, en forma de arpón o de anzuelo doble, que va sujeto a una cadena o cabo. Se echa al fondo del mar para asegurar la nave y evitar que esta derive. Se divide en varias partes: la caña, el arganeo, los brazos, el mapa, las uñas y el cepo.</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Tipos de ancla</a:t>
            </a:r>
          </a:p>
          <a:p>
            <a:pPr marL="0" lvl="0" indent="0">
              <a:spcBef>
                <a:spcPts val="0"/>
              </a:spcBef>
              <a:spcAft>
                <a:spcPts val="0"/>
              </a:spcAft>
              <a:buNone/>
            </a:pPr>
            <a:endParaRPr lang="es-ES" dirty="0"/>
          </a:p>
          <a:p>
            <a:pPr marL="0" lvl="0" indent="0">
              <a:spcBef>
                <a:spcPts val="0"/>
              </a:spcBef>
              <a:spcAft>
                <a:spcPts val="0"/>
              </a:spcAft>
              <a:buNone/>
            </a:pPr>
            <a:r>
              <a:rPr lang="es-ES" dirty="0"/>
              <a:t>Ancla de arado: Los brazos se sustituyen por una sola pieza, definida por su nombre. Ideal para fondos de arena y fango. Asegura un agarre óptimo incluso ante variaciones en la orientación del cabo.</a:t>
            </a:r>
          </a:p>
          <a:p>
            <a:pPr marL="0" lvl="0" indent="0">
              <a:spcBef>
                <a:spcPts val="0"/>
              </a:spcBef>
              <a:spcAft>
                <a:spcPts val="0"/>
              </a:spcAft>
              <a:buNone/>
            </a:pPr>
            <a:endParaRPr lang="es-ES" dirty="0"/>
          </a:p>
          <a:p>
            <a:pPr marL="0" lvl="0" indent="0">
              <a:spcBef>
                <a:spcPts val="0"/>
              </a:spcBef>
              <a:spcAft>
                <a:spcPts val="0"/>
              </a:spcAft>
              <a:buNone/>
            </a:pPr>
            <a:r>
              <a:rPr lang="es-ES" dirty="0"/>
              <a:t>Ancla Danforth: Compuesta por dos uñas largas en forma de plancha, basculantes desde la cruz. Aseguran un agarre óptimo en diferentes superficies. </a:t>
            </a:r>
          </a:p>
          <a:p>
            <a:pPr marL="0" lvl="0" indent="0">
              <a:spcBef>
                <a:spcPts val="0"/>
              </a:spcBef>
              <a:spcAft>
                <a:spcPts val="0"/>
              </a:spcAft>
              <a:buNone/>
            </a:pPr>
            <a:endParaRPr lang="es-ES" dirty="0"/>
          </a:p>
          <a:p>
            <a:pPr marL="0" lvl="0" indent="0">
              <a:spcBef>
                <a:spcPts val="0"/>
              </a:spcBef>
              <a:spcAft>
                <a:spcPts val="0"/>
              </a:spcAft>
              <a:buNone/>
            </a:pPr>
            <a:r>
              <a:rPr lang="es-ES" dirty="0"/>
              <a:t>Rezón: Pequeña ancla con 4 brazos terminados en uñas, muy útil en tenederos rocosos. </a:t>
            </a:r>
          </a:p>
          <a:p>
            <a:pPr marL="0" lvl="0" indent="0">
              <a:spcBef>
                <a:spcPts val="0"/>
              </a:spcBef>
              <a:spcAft>
                <a:spcPts val="0"/>
              </a:spcAft>
              <a:buNone/>
            </a:pPr>
            <a:endParaRPr lang="es-ES" dirty="0"/>
          </a:p>
          <a:p>
            <a:pPr marL="0" lvl="0" indent="0">
              <a:spcBef>
                <a:spcPts val="0"/>
              </a:spcBef>
              <a:spcAft>
                <a:spcPts val="0"/>
              </a:spcAft>
              <a:buNone/>
            </a:pPr>
            <a:r>
              <a:rPr lang="es-ES" dirty="0"/>
              <a:t>Partes del ancla: </a:t>
            </a:r>
          </a:p>
          <a:p>
            <a:pPr marL="0" lvl="0" indent="0">
              <a:spcBef>
                <a:spcPts val="0"/>
              </a:spcBef>
              <a:spcAft>
                <a:spcPts val="0"/>
              </a:spcAft>
              <a:buNone/>
            </a:pPr>
            <a:r>
              <a:rPr lang="es-ES" dirty="0"/>
              <a:t> </a:t>
            </a:r>
          </a:p>
          <a:p>
            <a:pPr marL="0" lvl="0" indent="0">
              <a:spcBef>
                <a:spcPts val="0"/>
              </a:spcBef>
              <a:spcAft>
                <a:spcPts val="0"/>
              </a:spcAft>
              <a:buNone/>
            </a:pPr>
            <a:endParaRPr lang="es-ES" dirty="0"/>
          </a:p>
          <a:p>
            <a:pPr marL="0" lvl="0" indent="0">
              <a:spcBef>
                <a:spcPts val="0"/>
              </a:spcBef>
              <a:spcAft>
                <a:spcPts val="0"/>
              </a:spcAft>
              <a:buNone/>
            </a:pPr>
            <a:r>
              <a:rPr lang="es-ES" dirty="0"/>
              <a:t>Expresiones en la maniobra de fondeo</a:t>
            </a:r>
          </a:p>
          <a:p>
            <a:pPr marL="0" lvl="0" indent="0">
              <a:spcBef>
                <a:spcPts val="0"/>
              </a:spcBef>
              <a:spcAft>
                <a:spcPts val="0"/>
              </a:spcAft>
              <a:buNone/>
            </a:pPr>
            <a:endParaRPr lang="es-ES" dirty="0"/>
          </a:p>
          <a:p>
            <a:pPr marL="0" lvl="0" indent="0">
              <a:spcBef>
                <a:spcPts val="0"/>
              </a:spcBef>
              <a:spcAft>
                <a:spcPts val="0"/>
              </a:spcAft>
              <a:buNone/>
            </a:pPr>
            <a:r>
              <a:rPr lang="es-ES" dirty="0"/>
              <a:t>A la </a:t>
            </a:r>
            <a:r>
              <a:rPr lang="es-ES" dirty="0" err="1"/>
              <a:t>pendura</a:t>
            </a:r>
            <a:endParaRPr lang="es-ES" dirty="0"/>
          </a:p>
          <a:p>
            <a:pPr marL="0" lvl="0" indent="0">
              <a:spcBef>
                <a:spcPts val="0"/>
              </a:spcBef>
              <a:spcAft>
                <a:spcPts val="0"/>
              </a:spcAft>
              <a:buNone/>
            </a:pPr>
            <a:r>
              <a:rPr lang="es-ES" dirty="0"/>
              <a:t>Ancla que cuelga lista para fondear. </a:t>
            </a:r>
          </a:p>
          <a:p>
            <a:pPr marL="0" lvl="0" indent="0">
              <a:spcBef>
                <a:spcPts val="0"/>
              </a:spcBef>
              <a:spcAft>
                <a:spcPts val="0"/>
              </a:spcAft>
              <a:buNone/>
            </a:pPr>
            <a:endParaRPr lang="es-ES" dirty="0"/>
          </a:p>
          <a:p>
            <a:pPr marL="0" lvl="0" indent="0">
              <a:spcBef>
                <a:spcPts val="0"/>
              </a:spcBef>
              <a:spcAft>
                <a:spcPts val="0"/>
              </a:spcAft>
              <a:buNone/>
            </a:pPr>
            <a:r>
              <a:rPr lang="es-ES" dirty="0"/>
              <a:t>Filar</a:t>
            </a:r>
          </a:p>
          <a:p>
            <a:pPr marL="0" lvl="0" indent="0">
              <a:spcBef>
                <a:spcPts val="0"/>
              </a:spcBef>
              <a:spcAft>
                <a:spcPts val="0"/>
              </a:spcAft>
              <a:buNone/>
            </a:pPr>
            <a:r>
              <a:rPr lang="es-ES" dirty="0"/>
              <a:t>Arriar progresivamente de un cabo o cadena que está trabajando. </a:t>
            </a:r>
          </a:p>
          <a:p>
            <a:pPr marL="0" lvl="0" indent="0">
              <a:spcBef>
                <a:spcPts val="0"/>
              </a:spcBef>
              <a:spcAft>
                <a:spcPts val="0"/>
              </a:spcAft>
              <a:buNone/>
            </a:pPr>
            <a:endParaRPr lang="es-ES" dirty="0"/>
          </a:p>
          <a:p>
            <a:pPr marL="0" lvl="0" indent="0">
              <a:spcBef>
                <a:spcPts val="0"/>
              </a:spcBef>
              <a:spcAft>
                <a:spcPts val="0"/>
              </a:spcAft>
              <a:buNone/>
            </a:pPr>
            <a:r>
              <a:rPr lang="es-ES" dirty="0"/>
              <a:t>A pique</a:t>
            </a:r>
          </a:p>
          <a:p>
            <a:pPr marL="0" lvl="0" indent="0">
              <a:spcBef>
                <a:spcPts val="0"/>
              </a:spcBef>
              <a:spcAft>
                <a:spcPts val="0"/>
              </a:spcAft>
              <a:buNone/>
            </a:pPr>
            <a:r>
              <a:rPr lang="es-ES" dirty="0"/>
              <a:t>Cuando, una vez tendida, la línea de fondeo se encuentra perpendicular a la superficie del agua. </a:t>
            </a:r>
          </a:p>
          <a:p>
            <a:pPr marL="0" lvl="0" indent="0">
              <a:spcBef>
                <a:spcPts val="0"/>
              </a:spcBef>
              <a:spcAft>
                <a:spcPts val="0"/>
              </a:spcAft>
              <a:buNone/>
            </a:pPr>
            <a:endParaRPr lang="es-ES" dirty="0"/>
          </a:p>
          <a:p>
            <a:pPr marL="0" lvl="0" indent="0">
              <a:spcBef>
                <a:spcPts val="0"/>
              </a:spcBef>
              <a:spcAft>
                <a:spcPts val="0"/>
              </a:spcAft>
              <a:buNone/>
            </a:pPr>
            <a:r>
              <a:rPr lang="es-ES" dirty="0"/>
              <a:t>Virar</a:t>
            </a:r>
          </a:p>
          <a:p>
            <a:pPr marL="0" lvl="0" indent="0">
              <a:spcBef>
                <a:spcPts val="0"/>
              </a:spcBef>
              <a:spcAft>
                <a:spcPts val="0"/>
              </a:spcAft>
              <a:buNone/>
            </a:pPr>
            <a:r>
              <a:rPr lang="es-ES" dirty="0"/>
              <a:t>Cobrar un cabo o cadena con el molinete. </a:t>
            </a:r>
          </a:p>
          <a:p>
            <a:pPr marL="0" lvl="0" indent="0">
              <a:spcBef>
                <a:spcPts val="0"/>
              </a:spcBef>
              <a:spcAft>
                <a:spcPts val="0"/>
              </a:spcAft>
              <a:buNone/>
            </a:pPr>
            <a:endParaRPr lang="es-ES" dirty="0"/>
          </a:p>
          <a:p>
            <a:pPr marL="0" lvl="0" indent="0">
              <a:spcBef>
                <a:spcPts val="0"/>
              </a:spcBef>
              <a:spcAft>
                <a:spcPts val="0"/>
              </a:spcAft>
              <a:buNone/>
            </a:pPr>
            <a:r>
              <a:rPr lang="es-ES" dirty="0"/>
              <a:t>Levar (acción contraria a fondear)</a:t>
            </a:r>
          </a:p>
          <a:p>
            <a:pPr marL="0" lvl="0" indent="0">
              <a:spcBef>
                <a:spcPts val="0"/>
              </a:spcBef>
              <a:spcAft>
                <a:spcPts val="0"/>
              </a:spcAft>
              <a:buNone/>
            </a:pPr>
            <a:r>
              <a:rPr lang="es-ES" dirty="0"/>
              <a:t>Maniobra que consiste en virar la cadena del ancla hasta arriba, quedando aquella estibada en el escobén o en su posición habitual. </a:t>
            </a:r>
          </a:p>
          <a:p>
            <a:pPr marL="0" lvl="0" indent="0">
              <a:spcBef>
                <a:spcPts val="0"/>
              </a:spcBef>
              <a:spcAft>
                <a:spcPts val="0"/>
              </a:spcAft>
              <a:buNone/>
            </a:pPr>
            <a:endParaRPr lang="es-ES" dirty="0"/>
          </a:p>
          <a:p>
            <a:pPr marL="0" lvl="0" indent="0">
              <a:spcBef>
                <a:spcPts val="0"/>
              </a:spcBef>
              <a:spcAft>
                <a:spcPts val="0"/>
              </a:spcAft>
              <a:buNone/>
            </a:pPr>
            <a:r>
              <a:rPr lang="es-ES" dirty="0"/>
              <a:t>Zarpar</a:t>
            </a:r>
          </a:p>
          <a:p>
            <a:pPr marL="0" lvl="0" indent="0">
              <a:spcBef>
                <a:spcPts val="0"/>
              </a:spcBef>
              <a:spcAft>
                <a:spcPts val="0"/>
              </a:spcAft>
              <a:buNone/>
            </a:pPr>
            <a:r>
              <a:rPr lang="es-ES" dirty="0"/>
              <a:t>Momento de levar el ancla en que está se despega del fondo. </a:t>
            </a:r>
          </a:p>
          <a:p>
            <a:pPr marL="0" lvl="0" indent="0">
              <a:spcBef>
                <a:spcPts val="0"/>
              </a:spcBef>
              <a:spcAft>
                <a:spcPts val="0"/>
              </a:spcAft>
              <a:buNone/>
            </a:pPr>
            <a:endParaRPr lang="es-ES" dirty="0"/>
          </a:p>
          <a:p>
            <a:pPr marL="0" lvl="0" indent="0">
              <a:spcBef>
                <a:spcPts val="0"/>
              </a:spcBef>
              <a:spcAft>
                <a:spcPts val="0"/>
              </a:spcAft>
              <a:buNone/>
            </a:pPr>
            <a:r>
              <a:rPr lang="es-ES" dirty="0"/>
              <a:t>Clara</a:t>
            </a:r>
          </a:p>
          <a:p>
            <a:pPr marL="0" lvl="0" indent="0">
              <a:spcBef>
                <a:spcPts val="0"/>
              </a:spcBef>
              <a:spcAft>
                <a:spcPts val="0"/>
              </a:spcAft>
              <a:buNone/>
            </a:pPr>
            <a:r>
              <a:rPr lang="es-ES" dirty="0"/>
              <a:t>El ancla es clara cuando al recuperarla virando la línea de fondeo no está enredada con ninguna otra línea o cabo. </a:t>
            </a:r>
          </a:p>
          <a:p>
            <a:pPr marL="0" lvl="0" indent="0">
              <a:spcBef>
                <a:spcPts val="0"/>
              </a:spcBef>
              <a:spcAft>
                <a:spcPts val="0"/>
              </a:spcAft>
              <a:buNone/>
            </a:pPr>
            <a:endParaRPr lang="es-ES" dirty="0"/>
          </a:p>
          <a:p>
            <a:pPr marL="0" lvl="0" indent="0">
              <a:spcBef>
                <a:spcPts val="0"/>
              </a:spcBef>
              <a:spcAft>
                <a:spcPts val="0"/>
              </a:spcAft>
              <a:buNone/>
            </a:pPr>
            <a:r>
              <a:rPr lang="es-ES" dirty="0"/>
              <a:t>Libre</a:t>
            </a:r>
          </a:p>
          <a:p>
            <a:pPr marL="0" lvl="0" indent="0">
              <a:spcBef>
                <a:spcPts val="0"/>
              </a:spcBef>
              <a:spcAft>
                <a:spcPts val="0"/>
              </a:spcAft>
              <a:buNone/>
            </a:pPr>
            <a:r>
              <a:rPr lang="es-ES" dirty="0"/>
              <a:t>El ancla ha salido de la superficie del agua y el buque no tiene obstáculos para ponerse en movimiento. </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Hélice</a:t>
            </a:r>
          </a:p>
          <a:p>
            <a:pPr marL="0" lvl="0" indent="0">
              <a:spcBef>
                <a:spcPts val="0"/>
              </a:spcBef>
              <a:spcAft>
                <a:spcPts val="0"/>
              </a:spcAft>
              <a:buNone/>
            </a:pPr>
            <a:r>
              <a:rPr lang="es-ES" dirty="0"/>
              <a:t>Es el mecanismo propulsor de las embarcaciones a motor, compuesto por varias palas o aspas ladeadas que al girar con fuerza alrededor de un eje desplazan el fluido en el que están.</a:t>
            </a:r>
          </a:p>
          <a:p>
            <a:pPr marL="0" lvl="0" indent="0">
              <a:spcBef>
                <a:spcPts val="0"/>
              </a:spcBef>
              <a:spcAft>
                <a:spcPts val="0"/>
              </a:spcAft>
              <a:buNone/>
            </a:pPr>
            <a:r>
              <a:rPr lang="es-ES" dirty="0"/>
              <a:t> </a:t>
            </a:r>
          </a:p>
          <a:p>
            <a:pPr marL="0" lvl="0" indent="0">
              <a:spcBef>
                <a:spcPts val="0"/>
              </a:spcBef>
              <a:spcAft>
                <a:spcPts val="0"/>
              </a:spcAft>
              <a:buNone/>
            </a:pPr>
            <a:r>
              <a:rPr lang="es-ES" dirty="0"/>
              <a:t>Hélice dextrógira: Hélice de paso a la derecha, la que en marcha avante y vista desde popa, gira en sentido de las agujas del reloj. </a:t>
            </a:r>
          </a:p>
          <a:p>
            <a:pPr marL="0" lvl="0" indent="0">
              <a:spcBef>
                <a:spcPts val="0"/>
              </a:spcBef>
              <a:spcAft>
                <a:spcPts val="0"/>
              </a:spcAft>
              <a:buNone/>
            </a:pPr>
            <a:endParaRPr lang="es-ES" dirty="0"/>
          </a:p>
          <a:p>
            <a:pPr marL="0" lvl="0" indent="0">
              <a:spcBef>
                <a:spcPts val="0"/>
              </a:spcBef>
              <a:spcAft>
                <a:spcPts val="0"/>
              </a:spcAft>
              <a:buNone/>
            </a:pPr>
            <a:r>
              <a:rPr lang="es-ES" dirty="0"/>
              <a:t>Hélice levógira: Hélice de paso a la izquierda, la que en marcha avante y vista desde popa, gira en sentido contrario a las agujas del reloj. </a:t>
            </a:r>
          </a:p>
          <a:p>
            <a:pPr marL="0" lvl="0" indent="0">
              <a:spcBef>
                <a:spcPts val="0"/>
              </a:spcBef>
              <a:spcAft>
                <a:spcPts val="0"/>
              </a:spcAft>
              <a:buNone/>
            </a:pPr>
            <a:endParaRPr lang="es-ES" dirty="0"/>
          </a:p>
          <a:p>
            <a:pPr marL="0" lvl="0" indent="0">
              <a:spcBef>
                <a:spcPts val="0"/>
              </a:spcBef>
              <a:spcAft>
                <a:spcPts val="0"/>
              </a:spcAft>
              <a:buNone/>
            </a:pPr>
            <a:r>
              <a:rPr lang="es-ES" dirty="0"/>
              <a:t>Bocina: Orificio por dentro del cual pasa el eje de la hélice, que permite que el eje gire a través de él y atraviese el casco sin que entre agua del exterior.</a:t>
            </a:r>
          </a:p>
          <a:p>
            <a:pPr marL="0" lvl="0" indent="0">
              <a:spcBef>
                <a:spcPts val="0"/>
              </a:spcBef>
              <a:spcAft>
                <a:spcPts val="0"/>
              </a:spcAft>
              <a:buNone/>
            </a:pPr>
            <a:r>
              <a:rPr lang="es-ES" dirty="0"/>
              <a:t>1 - Eje: barra donde se monta la hélice y que la hace girar.</a:t>
            </a:r>
          </a:p>
          <a:p>
            <a:pPr marL="0" lvl="0" indent="0">
              <a:spcBef>
                <a:spcPts val="0"/>
              </a:spcBef>
              <a:spcAft>
                <a:spcPts val="0"/>
              </a:spcAft>
              <a:buNone/>
            </a:pPr>
            <a:endParaRPr lang="es-ES" dirty="0"/>
          </a:p>
          <a:p>
            <a:pPr marL="0" lvl="0" indent="0">
              <a:spcBef>
                <a:spcPts val="0"/>
              </a:spcBef>
              <a:spcAft>
                <a:spcPts val="0"/>
              </a:spcAft>
              <a:buNone/>
            </a:pPr>
            <a:r>
              <a:rPr lang="es-ES" dirty="0"/>
              <a:t>2 - Núcleo: es el cuerpo central donde se afirma el eje y de donde salen las palas a modo de alas.</a:t>
            </a:r>
          </a:p>
          <a:p>
            <a:pPr marL="0" lvl="0" indent="0">
              <a:spcBef>
                <a:spcPts val="0"/>
              </a:spcBef>
              <a:spcAft>
                <a:spcPts val="0"/>
              </a:spcAft>
              <a:buNone/>
            </a:pPr>
            <a:endParaRPr lang="es-ES" dirty="0"/>
          </a:p>
          <a:p>
            <a:pPr marL="0" lvl="0" indent="0">
              <a:spcBef>
                <a:spcPts val="0"/>
              </a:spcBef>
              <a:spcAft>
                <a:spcPts val="0"/>
              </a:spcAft>
              <a:buNone/>
            </a:pPr>
            <a:r>
              <a:rPr lang="es-ES" dirty="0"/>
              <a:t>3 - Capacete: pieza en forma de capuchón y que cierra la cara de popa del núcleo evitando que entre el agua y averíe el eje.</a:t>
            </a:r>
          </a:p>
          <a:p>
            <a:pPr marL="0" lvl="0" indent="0">
              <a:spcBef>
                <a:spcPts val="0"/>
              </a:spcBef>
              <a:spcAft>
                <a:spcPts val="0"/>
              </a:spcAft>
              <a:buNone/>
            </a:pPr>
            <a:endParaRPr lang="es-ES" dirty="0"/>
          </a:p>
          <a:p>
            <a:pPr marL="0" lvl="0" indent="0">
              <a:spcBef>
                <a:spcPts val="0"/>
              </a:spcBef>
              <a:spcAft>
                <a:spcPts val="0"/>
              </a:spcAft>
              <a:buNone/>
            </a:pPr>
            <a:r>
              <a:rPr lang="es-ES" dirty="0"/>
              <a:t>4 - Pala: piezas que salen desde el núcleo y que, debido al giro de la hélice, se apoyan sobre el agua y producen el empuje a la embarcación.</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Timón</a:t>
            </a:r>
          </a:p>
          <a:p>
            <a:pPr marL="0" lvl="0" indent="0">
              <a:spcBef>
                <a:spcPts val="0"/>
              </a:spcBef>
              <a:spcAft>
                <a:spcPts val="0"/>
              </a:spcAft>
              <a:buNone/>
            </a:pPr>
            <a:r>
              <a:rPr lang="es-ES" dirty="0"/>
              <a:t>Pieza articulada de hierro o madera situada en la parte trasera de una embarcación, que sirve para controlar la dirección. Junto a la propulsión es el encargado de la maniobra del buque.</a:t>
            </a:r>
          </a:p>
          <a:p>
            <a:pPr marL="0" lvl="0" indent="0">
              <a:spcBef>
                <a:spcPts val="0"/>
              </a:spcBef>
              <a:spcAft>
                <a:spcPts val="0"/>
              </a:spcAft>
              <a:buNone/>
            </a:pPr>
            <a:endParaRPr lang="es-ES" dirty="0"/>
          </a:p>
          <a:p>
            <a:pPr marL="0" lvl="0" indent="0">
              <a:spcBef>
                <a:spcPts val="0"/>
              </a:spcBef>
              <a:spcAft>
                <a:spcPts val="0"/>
              </a:spcAft>
              <a:buNone/>
            </a:pPr>
            <a:r>
              <a:rPr lang="es-ES" dirty="0"/>
              <a:t>Gobernar con:</a:t>
            </a:r>
          </a:p>
          <a:p>
            <a:pPr marL="0" lvl="0" indent="0">
              <a:spcBef>
                <a:spcPts val="0"/>
              </a:spcBef>
              <a:spcAft>
                <a:spcPts val="0"/>
              </a:spcAft>
              <a:buNone/>
            </a:pPr>
            <a:endParaRPr lang="es-ES" dirty="0"/>
          </a:p>
          <a:p>
            <a:pPr marL="0" lvl="0" indent="0">
              <a:spcBef>
                <a:spcPts val="0"/>
              </a:spcBef>
              <a:spcAft>
                <a:spcPts val="0"/>
              </a:spcAft>
              <a:buNone/>
            </a:pPr>
            <a:r>
              <a:rPr lang="es-ES" dirty="0"/>
              <a:t>Caña: La pala del timón cae al lado contrario del que se desplaza la caña. Si queremos ir a babor metemos caña a estribor. </a:t>
            </a:r>
          </a:p>
          <a:p>
            <a:pPr marL="0" lvl="0" indent="0">
              <a:spcBef>
                <a:spcPts val="0"/>
              </a:spcBef>
              <a:spcAft>
                <a:spcPts val="0"/>
              </a:spcAft>
              <a:buNone/>
            </a:pPr>
            <a:endParaRPr lang="es-ES" dirty="0"/>
          </a:p>
          <a:p>
            <a:pPr marL="0" lvl="0" indent="0">
              <a:spcBef>
                <a:spcPts val="0"/>
              </a:spcBef>
              <a:spcAft>
                <a:spcPts val="0"/>
              </a:spcAft>
              <a:buNone/>
            </a:pPr>
            <a:r>
              <a:rPr lang="es-ES" dirty="0"/>
              <a:t>Rueda: La pala del timón cae al mismo lado del se gira la rueda.</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Partes del timón </a:t>
            </a:r>
          </a:p>
          <a:p>
            <a:pPr marL="0" lvl="0" indent="0">
              <a:spcBef>
                <a:spcPts val="0"/>
              </a:spcBef>
              <a:spcAft>
                <a:spcPts val="0"/>
              </a:spcAft>
              <a:buNone/>
            </a:pPr>
            <a:endParaRPr lang="es-ES" dirty="0"/>
          </a:p>
          <a:p>
            <a:pPr marL="0" lvl="0" indent="0">
              <a:spcBef>
                <a:spcPts val="0"/>
              </a:spcBef>
              <a:spcAft>
                <a:spcPts val="0"/>
              </a:spcAft>
              <a:buNone/>
            </a:pPr>
            <a:r>
              <a:rPr lang="es-ES" dirty="0"/>
              <a:t>Limera</a:t>
            </a:r>
          </a:p>
          <a:p>
            <a:pPr marL="0" lvl="0" indent="0">
              <a:spcBef>
                <a:spcPts val="0"/>
              </a:spcBef>
              <a:spcAft>
                <a:spcPts val="0"/>
              </a:spcAft>
              <a:buNone/>
            </a:pPr>
            <a:r>
              <a:rPr lang="es-ES" dirty="0"/>
              <a:t>Apertura en la parte de popa, encima del codaste, que permite el paso de la mecha hasta la rueda/caña. </a:t>
            </a:r>
          </a:p>
          <a:p>
            <a:pPr marL="0" lvl="0" indent="0">
              <a:spcBef>
                <a:spcPts val="0"/>
              </a:spcBef>
              <a:spcAft>
                <a:spcPts val="0"/>
              </a:spcAft>
              <a:buNone/>
            </a:pPr>
            <a:endParaRPr lang="es-ES" dirty="0"/>
          </a:p>
          <a:p>
            <a:pPr marL="0" lvl="0" indent="0">
              <a:spcBef>
                <a:spcPts val="0"/>
              </a:spcBef>
              <a:spcAft>
                <a:spcPts val="0"/>
              </a:spcAft>
              <a:buNone/>
            </a:pPr>
            <a:r>
              <a:rPr lang="es-ES" dirty="0"/>
              <a:t>Mecha</a:t>
            </a:r>
          </a:p>
          <a:p>
            <a:pPr marL="0" lvl="0" indent="0">
              <a:spcBef>
                <a:spcPts val="0"/>
              </a:spcBef>
              <a:spcAft>
                <a:spcPts val="0"/>
              </a:spcAft>
              <a:buNone/>
            </a:pPr>
            <a:r>
              <a:rPr lang="es-ES" dirty="0"/>
              <a:t>Pieza robusta en donde se produce el giro del timón. Eje del timón. </a:t>
            </a:r>
          </a:p>
          <a:p>
            <a:pPr marL="0" lvl="0" indent="0">
              <a:spcBef>
                <a:spcPts val="0"/>
              </a:spcBef>
              <a:spcAft>
                <a:spcPts val="0"/>
              </a:spcAft>
              <a:buNone/>
            </a:pPr>
            <a:endParaRPr lang="es-ES" dirty="0"/>
          </a:p>
          <a:p>
            <a:pPr marL="0" lvl="0" indent="0">
              <a:spcBef>
                <a:spcPts val="0"/>
              </a:spcBef>
              <a:spcAft>
                <a:spcPts val="0"/>
              </a:spcAft>
              <a:buNone/>
            </a:pPr>
            <a:r>
              <a:rPr lang="es-ES" dirty="0"/>
              <a:t>Pala</a:t>
            </a:r>
          </a:p>
          <a:p>
            <a:pPr marL="0" lvl="0" indent="0">
              <a:spcBef>
                <a:spcPts val="0"/>
              </a:spcBef>
              <a:spcAft>
                <a:spcPts val="0"/>
              </a:spcAft>
              <a:buNone/>
            </a:pPr>
            <a:r>
              <a:rPr lang="es-ES" dirty="0"/>
              <a:t>Pieza ancha y con mucha superficie sobre la que actúa el fluido.</a:t>
            </a:r>
          </a:p>
          <a:p>
            <a:pPr marL="0" lvl="0" indent="0">
              <a:spcBef>
                <a:spcPts val="0"/>
              </a:spcBef>
              <a:spcAft>
                <a:spcPts val="0"/>
              </a:spcAft>
              <a:buNone/>
            </a:pPr>
            <a:endParaRPr lang="es-ES" dirty="0"/>
          </a:p>
          <a:p>
            <a:pPr marL="0" lvl="0" indent="0">
              <a:spcBef>
                <a:spcPts val="0"/>
              </a:spcBef>
              <a:spcAft>
                <a:spcPts val="0"/>
              </a:spcAft>
              <a:buNone/>
            </a:pPr>
            <a:r>
              <a:rPr lang="es-ES" dirty="0"/>
              <a:t>Guardines</a:t>
            </a:r>
          </a:p>
          <a:p>
            <a:pPr marL="0" lvl="0" indent="0">
              <a:spcBef>
                <a:spcPts val="0"/>
              </a:spcBef>
              <a:spcAft>
                <a:spcPts val="0"/>
              </a:spcAft>
              <a:buNone/>
            </a:pPr>
            <a:r>
              <a:rPr lang="es-ES" dirty="0"/>
              <a:t>Aparejo que se arma a cada lado de la caña del timón para gobernar con menos esfuerzo.</a:t>
            </a:r>
          </a:p>
          <a:p>
            <a:pPr marL="0" lvl="0" indent="0">
              <a:spcBef>
                <a:spcPts val="0"/>
              </a:spcBef>
              <a:spcAft>
                <a:spcPts val="0"/>
              </a:spcAft>
              <a:buNone/>
            </a:pPr>
            <a:endParaRPr lang="es-ES" dirty="0"/>
          </a:p>
          <a:p>
            <a:pPr marL="0" lvl="0" indent="0">
              <a:spcBef>
                <a:spcPts val="0"/>
              </a:spcBef>
              <a:spcAft>
                <a:spcPts val="0"/>
              </a:spcAft>
              <a:buNone/>
            </a:pPr>
            <a:r>
              <a:rPr lang="es-ES" dirty="0"/>
              <a:t>Terminología </a:t>
            </a:r>
          </a:p>
          <a:p>
            <a:pPr marL="0" lvl="0" indent="0">
              <a:spcBef>
                <a:spcPts val="0"/>
              </a:spcBef>
              <a:spcAft>
                <a:spcPts val="0"/>
              </a:spcAft>
              <a:buNone/>
            </a:pPr>
            <a:endParaRPr lang="es-ES" dirty="0"/>
          </a:p>
          <a:p>
            <a:pPr marL="0" lvl="0" indent="0">
              <a:spcBef>
                <a:spcPts val="0"/>
              </a:spcBef>
              <a:spcAft>
                <a:spcPts val="0"/>
              </a:spcAft>
              <a:buNone/>
            </a:pPr>
            <a:r>
              <a:rPr lang="es-ES" dirty="0"/>
              <a:t>Barlovento y sotavento son posiciones relativas a la dirección del viento, tendremos una banda a barlovento y otra a sotavento siempre que el viento no lo recibamos a fil de roda o de popa cerrada.</a:t>
            </a:r>
          </a:p>
          <a:p>
            <a:pPr marL="0" lvl="0" indent="0">
              <a:spcBef>
                <a:spcPts val="0"/>
              </a:spcBef>
              <a:spcAft>
                <a:spcPts val="0"/>
              </a:spcAft>
              <a:buNone/>
            </a:pPr>
            <a:endParaRPr lang="es-ES" dirty="0"/>
          </a:p>
          <a:p>
            <a:pPr marL="0" lvl="0" indent="0">
              <a:spcBef>
                <a:spcPts val="0"/>
              </a:spcBef>
              <a:spcAft>
                <a:spcPts val="0"/>
              </a:spcAft>
              <a:buNone/>
            </a:pPr>
            <a:r>
              <a:rPr lang="es-ES" dirty="0"/>
              <a:t>Barlovento</a:t>
            </a:r>
          </a:p>
          <a:p>
            <a:pPr marL="0" lvl="0" indent="0">
              <a:spcBef>
                <a:spcPts val="0"/>
              </a:spcBef>
              <a:spcAft>
                <a:spcPts val="0"/>
              </a:spcAft>
              <a:buNone/>
            </a:pPr>
            <a:r>
              <a:rPr lang="es-ES" dirty="0"/>
              <a:t>Lugar por donde viene el viento. </a:t>
            </a:r>
          </a:p>
          <a:p>
            <a:pPr marL="0" lvl="0" indent="0">
              <a:spcBef>
                <a:spcPts val="0"/>
              </a:spcBef>
              <a:spcAft>
                <a:spcPts val="0"/>
              </a:spcAft>
              <a:buNone/>
            </a:pPr>
            <a:endParaRPr lang="es-ES" dirty="0"/>
          </a:p>
          <a:p>
            <a:pPr marL="0" lvl="0" indent="0">
              <a:spcBef>
                <a:spcPts val="0"/>
              </a:spcBef>
              <a:spcAft>
                <a:spcPts val="0"/>
              </a:spcAft>
              <a:buNone/>
            </a:pPr>
            <a:r>
              <a:rPr lang="es-ES" dirty="0"/>
              <a:t>Sotavento</a:t>
            </a:r>
          </a:p>
          <a:p>
            <a:pPr marL="0" lvl="0" indent="0">
              <a:spcBef>
                <a:spcPts val="0"/>
              </a:spcBef>
              <a:spcAft>
                <a:spcPts val="0"/>
              </a:spcAft>
              <a:buNone/>
            </a:pPr>
            <a:r>
              <a:rPr lang="es-ES" dirty="0"/>
              <a:t>Lugar hacia dónde va el viento. </a:t>
            </a:r>
          </a:p>
          <a:p>
            <a:pPr marL="0" lvl="0" indent="0">
              <a:spcBef>
                <a:spcPts val="0"/>
              </a:spcBef>
              <a:spcAft>
                <a:spcPts val="0"/>
              </a:spcAft>
              <a:buNone/>
            </a:pPr>
            <a:endParaRPr lang="es-ES" dirty="0"/>
          </a:p>
          <a:p>
            <a:pPr marL="0" lvl="0" indent="0">
              <a:spcBef>
                <a:spcPts val="0"/>
              </a:spcBef>
              <a:spcAft>
                <a:spcPts val="0"/>
              </a:spcAft>
              <a:buNone/>
            </a:pPr>
            <a:r>
              <a:rPr lang="es-ES" dirty="0"/>
              <a:t>Escorar</a:t>
            </a:r>
          </a:p>
          <a:p>
            <a:pPr marL="0" lvl="0" indent="0">
              <a:spcBef>
                <a:spcPts val="0"/>
              </a:spcBef>
              <a:spcAft>
                <a:spcPts val="0"/>
              </a:spcAft>
              <a:buNone/>
            </a:pPr>
            <a:r>
              <a:rPr lang="es-ES" dirty="0"/>
              <a:t>Acción de tumbar o inclinar la embarcación debido a la fuerza del viento, el desplazamiento de la carga u otra causa externa.</a:t>
            </a:r>
          </a:p>
          <a:p>
            <a:pPr marL="0" lvl="0" indent="0">
              <a:spcBef>
                <a:spcPts val="0"/>
              </a:spcBef>
              <a:spcAft>
                <a:spcPts val="0"/>
              </a:spcAft>
              <a:buNone/>
            </a:pPr>
            <a:endParaRPr lang="es-ES" dirty="0"/>
          </a:p>
          <a:p>
            <a:pPr marL="0" lvl="0" indent="0">
              <a:spcBef>
                <a:spcPts val="0"/>
              </a:spcBef>
              <a:spcAft>
                <a:spcPts val="0"/>
              </a:spcAft>
              <a:buNone/>
            </a:pPr>
            <a:r>
              <a:rPr lang="es-ES" dirty="0"/>
              <a:t>Adrizar</a:t>
            </a:r>
          </a:p>
          <a:p>
            <a:pPr marL="0" lvl="0" indent="0">
              <a:spcBef>
                <a:spcPts val="0"/>
              </a:spcBef>
              <a:spcAft>
                <a:spcPts val="0"/>
              </a:spcAft>
              <a:buNone/>
            </a:pPr>
            <a:r>
              <a:rPr lang="es-ES" dirty="0"/>
              <a:t>Recuperar la posición de equilibrio de un barco.</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74723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3313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35162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100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ES" dirty="0"/>
              <a:t>FONDEO</a:t>
            </a:r>
          </a:p>
          <a:p>
            <a:pPr marL="0" lvl="0" indent="0">
              <a:spcBef>
                <a:spcPts val="0"/>
              </a:spcBef>
              <a:spcAft>
                <a:spcPts val="0"/>
              </a:spcAft>
              <a:buNone/>
            </a:pPr>
            <a:endParaRPr lang="es-ES" dirty="0"/>
          </a:p>
          <a:p>
            <a:pPr marL="0" lvl="0" indent="0">
              <a:spcBef>
                <a:spcPts val="0"/>
              </a:spcBef>
              <a:spcAft>
                <a:spcPts val="0"/>
              </a:spcAft>
              <a:buNone/>
            </a:pPr>
            <a:r>
              <a:rPr lang="es-ES" dirty="0"/>
              <a:t>Es la acción de afirmar una embarcación al fondo mediante anclas, amarras o cadenas.</a:t>
            </a:r>
          </a:p>
          <a:p>
            <a:pPr marL="0" lvl="0" indent="0">
              <a:spcBef>
                <a:spcPts val="0"/>
              </a:spcBef>
              <a:spcAft>
                <a:spcPts val="0"/>
              </a:spcAft>
              <a:buNone/>
            </a:pPr>
            <a:endParaRPr lang="es-ES" dirty="0"/>
          </a:p>
          <a:p>
            <a:pPr marL="0" lvl="0" indent="0">
              <a:spcBef>
                <a:spcPts val="0"/>
              </a:spcBef>
              <a:spcAft>
                <a:spcPts val="0"/>
              </a:spcAft>
              <a:buNone/>
            </a:pPr>
            <a:r>
              <a:rPr lang="es-ES" dirty="0"/>
              <a:t>Debe ofrecer resguardo del viento y de las corrientes.</a:t>
            </a:r>
          </a:p>
          <a:p>
            <a:pPr marL="0" lvl="0" indent="0">
              <a:spcBef>
                <a:spcPts val="0"/>
              </a:spcBef>
              <a:spcAft>
                <a:spcPts val="0"/>
              </a:spcAft>
              <a:buNone/>
            </a:pPr>
            <a:r>
              <a:rPr lang="es-ES" dirty="0"/>
              <a:t>Debe disponer de la profundidad adecuada al calado y longitud de nuestros dispositivos de fondeo.</a:t>
            </a:r>
          </a:p>
          <a:p>
            <a:pPr marL="0" lvl="0" indent="0">
              <a:spcBef>
                <a:spcPts val="0"/>
              </a:spcBef>
              <a:spcAft>
                <a:spcPts val="0"/>
              </a:spcAft>
              <a:buNone/>
            </a:pPr>
            <a:r>
              <a:rPr lang="es-ES" dirty="0"/>
              <a:t>Debe tener una buena salida, en caso de mal tiempo.</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PRECAUCIONES AL FONDEAR</a:t>
            </a:r>
          </a:p>
          <a:p>
            <a:pPr marL="0" lvl="0" indent="0">
              <a:spcBef>
                <a:spcPts val="0"/>
              </a:spcBef>
              <a:spcAft>
                <a:spcPts val="0"/>
              </a:spcAft>
              <a:buNone/>
            </a:pPr>
            <a:endParaRPr lang="es-ES" dirty="0"/>
          </a:p>
          <a:p>
            <a:pPr marL="0" lvl="0" indent="0">
              <a:spcBef>
                <a:spcPts val="0"/>
              </a:spcBef>
              <a:spcAft>
                <a:spcPts val="0"/>
              </a:spcAft>
              <a:buNone/>
            </a:pPr>
            <a:r>
              <a:rPr lang="es-ES" dirty="0"/>
              <a:t>No fondear cerca del balizamiento de playas.</a:t>
            </a:r>
          </a:p>
          <a:p>
            <a:pPr marL="0" lvl="0" indent="0">
              <a:spcBef>
                <a:spcPts val="0"/>
              </a:spcBef>
              <a:spcAft>
                <a:spcPts val="0"/>
              </a:spcAft>
              <a:buNone/>
            </a:pPr>
            <a:r>
              <a:rPr lang="es-ES" dirty="0"/>
              <a:t>No fondear cerca de otras embarcaciones.</a:t>
            </a:r>
          </a:p>
          <a:p>
            <a:pPr marL="0" lvl="0" indent="0">
              <a:spcBef>
                <a:spcPts val="0"/>
              </a:spcBef>
              <a:spcAft>
                <a:spcPts val="0"/>
              </a:spcAft>
              <a:buNone/>
            </a:pPr>
            <a:r>
              <a:rPr lang="es-ES" dirty="0"/>
              <a:t>No fondear en reservas marinas.</a:t>
            </a:r>
          </a:p>
          <a:p>
            <a:pPr marL="0" lvl="0" indent="0">
              <a:spcBef>
                <a:spcPts val="0"/>
              </a:spcBef>
              <a:spcAft>
                <a:spcPts val="0"/>
              </a:spcAft>
              <a:buNone/>
            </a:pPr>
            <a:r>
              <a:rPr lang="es-ES" dirty="0"/>
              <a:t>SE RECOMINEDA NO FONDEAR CON MAL TIEMPO.</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Tenedero</a:t>
            </a:r>
          </a:p>
          <a:p>
            <a:pPr marL="0" lvl="0" indent="0">
              <a:spcBef>
                <a:spcPts val="0"/>
              </a:spcBef>
              <a:spcAft>
                <a:spcPts val="0"/>
              </a:spcAft>
              <a:buNone/>
            </a:pPr>
            <a:r>
              <a:rPr lang="es-ES" dirty="0"/>
              <a:t>Son lugares donde se puede afirmar (clavar) el ancla. </a:t>
            </a:r>
          </a:p>
          <a:p>
            <a:pPr marL="0" lvl="0" indent="0">
              <a:spcBef>
                <a:spcPts val="0"/>
              </a:spcBef>
              <a:spcAft>
                <a:spcPts val="0"/>
              </a:spcAft>
              <a:buNone/>
            </a:pPr>
            <a:endParaRPr lang="es-ES" dirty="0"/>
          </a:p>
          <a:p>
            <a:pPr marL="0" lvl="0" indent="0">
              <a:spcBef>
                <a:spcPts val="0"/>
              </a:spcBef>
              <a:spcAft>
                <a:spcPts val="0"/>
              </a:spcAft>
              <a:buNone/>
            </a:pPr>
            <a:r>
              <a:rPr lang="es-ES" dirty="0"/>
              <a:t>Buenos tenederos </a:t>
            </a:r>
          </a:p>
          <a:p>
            <a:pPr marL="0" lvl="0" indent="0">
              <a:spcBef>
                <a:spcPts val="0"/>
              </a:spcBef>
              <a:spcAft>
                <a:spcPts val="0"/>
              </a:spcAft>
              <a:buNone/>
            </a:pPr>
            <a:r>
              <a:rPr lang="es-ES" dirty="0"/>
              <a:t>Arena fina y dura, fango compacto, arena fangosa y similar.</a:t>
            </a:r>
          </a:p>
          <a:p>
            <a:pPr marL="0" lvl="0" indent="0">
              <a:spcBef>
                <a:spcPts val="0"/>
              </a:spcBef>
              <a:spcAft>
                <a:spcPts val="0"/>
              </a:spcAft>
              <a:buNone/>
            </a:pPr>
            <a:endParaRPr lang="es-ES" dirty="0"/>
          </a:p>
          <a:p>
            <a:pPr marL="0" lvl="0" indent="0">
              <a:spcBef>
                <a:spcPts val="0"/>
              </a:spcBef>
              <a:spcAft>
                <a:spcPts val="0"/>
              </a:spcAft>
              <a:buNone/>
            </a:pPr>
            <a:r>
              <a:rPr lang="es-ES" dirty="0"/>
              <a:t>Malos tenederos </a:t>
            </a:r>
          </a:p>
          <a:p>
            <a:pPr marL="0" lvl="0" indent="0">
              <a:spcBef>
                <a:spcPts val="0"/>
              </a:spcBef>
              <a:spcAft>
                <a:spcPts val="0"/>
              </a:spcAft>
              <a:buNone/>
            </a:pPr>
            <a:r>
              <a:rPr lang="es-ES" dirty="0"/>
              <a:t>Los que estén en pendiente y los de fondo duro (piedra, etc.).</a:t>
            </a:r>
          </a:p>
          <a:p>
            <a:pPr marL="0" lvl="0" indent="0">
              <a:spcBef>
                <a:spcPts val="0"/>
              </a:spcBef>
              <a:spcAft>
                <a:spcPts val="0"/>
              </a:spcAft>
              <a:buNone/>
            </a:pPr>
            <a:endParaRPr lang="es-ES" dirty="0"/>
          </a:p>
          <a:p>
            <a:pPr marL="0" lvl="0" indent="0">
              <a:spcBef>
                <a:spcPts val="0"/>
              </a:spcBef>
              <a:spcAft>
                <a:spcPts val="0"/>
              </a:spcAft>
              <a:buNone/>
            </a:pPr>
            <a:r>
              <a:rPr lang="es-ES" dirty="0"/>
              <a:t>Longitud del fondeo </a:t>
            </a:r>
          </a:p>
          <a:p>
            <a:pPr marL="0" lvl="0" indent="0">
              <a:spcBef>
                <a:spcPts val="0"/>
              </a:spcBef>
              <a:spcAft>
                <a:spcPts val="0"/>
              </a:spcAft>
              <a:buNone/>
            </a:pPr>
            <a:r>
              <a:rPr lang="es-ES" dirty="0"/>
              <a:t>La cantidad de cadena que debe dejarse caer oscila entre 3 y 5 veces la profundidad del lugar. Si hay mal tiempo o mucha corriente, 5 o 6 veces la profundidad del lugar.</a:t>
            </a:r>
          </a:p>
          <a:p>
            <a:pPr marL="0" lvl="0" indent="0">
              <a:spcBef>
                <a:spcPts val="0"/>
              </a:spcBef>
              <a:spcAft>
                <a:spcPts val="0"/>
              </a:spcAft>
              <a:buNone/>
            </a:pPr>
            <a:r>
              <a:rPr lang="es-ES" dirty="0"/>
              <a:t> </a:t>
            </a:r>
          </a:p>
          <a:p>
            <a:pPr marL="0" lvl="0" indent="0">
              <a:spcBef>
                <a:spcPts val="0"/>
              </a:spcBef>
              <a:spcAft>
                <a:spcPts val="0"/>
              </a:spcAft>
              <a:buNone/>
            </a:pPr>
            <a:endParaRPr lang="es-ES" dirty="0"/>
          </a:p>
          <a:p>
            <a:pPr marL="0" lvl="0" indent="0">
              <a:spcBef>
                <a:spcPts val="0"/>
              </a:spcBef>
              <a:spcAft>
                <a:spcPts val="0"/>
              </a:spcAft>
              <a:buNone/>
            </a:pPr>
            <a:r>
              <a:rPr lang="es-ES" dirty="0"/>
              <a:t>Círculo de borneo </a:t>
            </a:r>
          </a:p>
          <a:p>
            <a:pPr marL="0" lvl="0" indent="0">
              <a:spcBef>
                <a:spcPts val="0"/>
              </a:spcBef>
              <a:spcAft>
                <a:spcPts val="0"/>
              </a:spcAft>
              <a:buNone/>
            </a:pPr>
            <a:r>
              <a:rPr lang="es-ES" dirty="0"/>
              <a:t>Es el círculo que forma el barco al pivotar alrededor del ancla por efecto del viento o la corriente.</a:t>
            </a:r>
          </a:p>
          <a:p>
            <a:pPr marL="0" lvl="0" indent="0">
              <a:spcBef>
                <a:spcPts val="0"/>
              </a:spcBef>
              <a:spcAft>
                <a:spcPts val="0"/>
              </a:spcAft>
              <a:buNone/>
            </a:pPr>
            <a:endParaRPr lang="es-ES" dirty="0"/>
          </a:p>
          <a:p>
            <a:pPr marL="0" lvl="0" indent="0">
              <a:spcBef>
                <a:spcPts val="0"/>
              </a:spcBef>
              <a:spcAft>
                <a:spcPts val="0"/>
              </a:spcAft>
              <a:buNone/>
            </a:pPr>
            <a:r>
              <a:rPr lang="es-ES" dirty="0"/>
              <a:t>Garreo</a:t>
            </a:r>
          </a:p>
          <a:p>
            <a:pPr marL="0" lvl="0" indent="0">
              <a:spcBef>
                <a:spcPts val="0"/>
              </a:spcBef>
              <a:spcAft>
                <a:spcPts val="0"/>
              </a:spcAft>
              <a:buNone/>
            </a:pPr>
            <a:r>
              <a:rPr lang="es-ES" dirty="0"/>
              <a:t>Se produce cuando el ancla no se queda bien fijada al fondo y se arrastra sobre él. Se evita largando más cadena, cambiando de fondeadero, fondeando otra ancla o aguantando con máquina avante.</a:t>
            </a:r>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endParaRPr lang="es-ES" dirty="0"/>
          </a:p>
          <a:p>
            <a:pPr marL="0" lvl="0" indent="0">
              <a:spcBef>
                <a:spcPts val="0"/>
              </a:spcBef>
              <a:spcAft>
                <a:spcPts val="0"/>
              </a:spcAft>
              <a:buNone/>
            </a:pPr>
            <a:r>
              <a:rPr lang="es-ES" dirty="0"/>
              <a:t>Vigilancia durante el fondeo </a:t>
            </a:r>
          </a:p>
          <a:p>
            <a:pPr marL="0" lvl="0" indent="0">
              <a:spcBef>
                <a:spcPts val="0"/>
              </a:spcBef>
              <a:spcAft>
                <a:spcPts val="0"/>
              </a:spcAft>
              <a:buNone/>
            </a:pPr>
            <a:r>
              <a:rPr lang="es-ES" dirty="0"/>
              <a:t>Una embarcación fondeada no debe ser considerada de igual forma que una embarcación amarrada. Debe mantenerse una adecuada vigilancia durante el fondeo (visual y auditiva). Tomaremos puntos de referencia de tierra y alrededor, tomando enfilaciones o marcaciones.</a:t>
            </a:r>
          </a:p>
          <a:p>
            <a:pPr marL="0" lvl="0" indent="0">
              <a:spcBef>
                <a:spcPts val="0"/>
              </a:spcBef>
              <a:spcAft>
                <a:spcPts val="0"/>
              </a:spcAft>
              <a:buNone/>
            </a:pPr>
            <a:endParaRPr lang="es-ES" dirty="0"/>
          </a:p>
          <a:p>
            <a:pPr marL="0" lvl="0" indent="0">
              <a:spcBef>
                <a:spcPts val="0"/>
              </a:spcBef>
              <a:spcAft>
                <a:spcPts val="0"/>
              </a:spcAft>
              <a:buNone/>
            </a:pPr>
            <a:r>
              <a:rPr lang="es-ES" dirty="0"/>
              <a:t>Marcas </a:t>
            </a:r>
          </a:p>
          <a:p>
            <a:pPr marL="0" lvl="0" indent="0">
              <a:spcBef>
                <a:spcPts val="0"/>
              </a:spcBef>
              <a:spcAft>
                <a:spcPts val="0"/>
              </a:spcAft>
              <a:buNone/>
            </a:pPr>
            <a:r>
              <a:rPr lang="es-ES" dirty="0"/>
              <a:t>Es conveniente hacer marcaciones a referencias en la costa a fin de comprobar si se está produciendo el garreo del ancla.</a:t>
            </a:r>
          </a:p>
          <a:p>
            <a:pPr marL="0" lvl="0" indent="0">
              <a:spcBef>
                <a:spcPts val="0"/>
              </a:spcBef>
              <a:spcAft>
                <a:spcPts val="0"/>
              </a:spcAft>
              <a:buNone/>
            </a:pPr>
            <a:endParaRPr lang="es-ES" dirty="0"/>
          </a:p>
          <a:p>
            <a:pPr marL="0" lvl="0" indent="0">
              <a:spcBef>
                <a:spcPts val="0"/>
              </a:spcBef>
              <a:spcAft>
                <a:spcPts val="0"/>
              </a:spcAft>
              <a:buNone/>
            </a:pPr>
            <a:r>
              <a:rPr lang="es-ES" dirty="0"/>
              <a:t>Maniobra de fondeo con un ancla</a:t>
            </a:r>
          </a:p>
          <a:p>
            <a:pPr marL="0" lvl="0" indent="0">
              <a:spcBef>
                <a:spcPts val="0"/>
              </a:spcBef>
              <a:spcAft>
                <a:spcPts val="0"/>
              </a:spcAft>
              <a:buNone/>
            </a:pPr>
            <a:r>
              <a:rPr lang="es-ES" dirty="0"/>
              <a:t>1. Buscamos lugar de fondeo, miramos sonda.</a:t>
            </a:r>
          </a:p>
          <a:p>
            <a:pPr marL="0" lvl="0" indent="0">
              <a:spcBef>
                <a:spcPts val="0"/>
              </a:spcBef>
              <a:spcAft>
                <a:spcPts val="0"/>
              </a:spcAft>
              <a:buNone/>
            </a:pPr>
            <a:r>
              <a:rPr lang="es-ES" dirty="0"/>
              <a:t>2. Preparamos la maniobra: se apea el ancla y se desembraga el barboten</a:t>
            </a:r>
          </a:p>
          <a:p>
            <a:pPr marL="0" lvl="0" indent="0">
              <a:spcBef>
                <a:spcPts val="0"/>
              </a:spcBef>
              <a:spcAft>
                <a:spcPts val="0"/>
              </a:spcAft>
              <a:buNone/>
            </a:pPr>
            <a:r>
              <a:rPr lang="es-ES" dirty="0"/>
              <a:t>(orinque) y marca de fondeo.</a:t>
            </a:r>
          </a:p>
          <a:p>
            <a:pPr marL="0" lvl="0" indent="0">
              <a:spcBef>
                <a:spcPts val="0"/>
              </a:spcBef>
              <a:spcAft>
                <a:spcPts val="0"/>
              </a:spcAft>
              <a:buNone/>
            </a:pPr>
            <a:r>
              <a:rPr lang="es-ES" dirty="0"/>
              <a:t>3. Nos aproamos a la mar y viento.</a:t>
            </a:r>
          </a:p>
          <a:p>
            <a:pPr marL="0" lvl="0" indent="0">
              <a:spcBef>
                <a:spcPts val="0"/>
              </a:spcBef>
              <a:spcAft>
                <a:spcPts val="0"/>
              </a:spcAft>
              <a:buNone/>
            </a:pPr>
            <a:r>
              <a:rPr lang="es-ES" dirty="0"/>
              <a:t>4. Filamos cadena hasta fondo.</a:t>
            </a:r>
          </a:p>
          <a:p>
            <a:pPr marL="0" lvl="0" indent="0">
              <a:spcBef>
                <a:spcPts val="0"/>
              </a:spcBef>
              <a:spcAft>
                <a:spcPts val="0"/>
              </a:spcAft>
              <a:buNone/>
            </a:pPr>
            <a:r>
              <a:rPr lang="es-ES" dirty="0"/>
              <a:t>5. Damos atrás mientras filamos cabo / cadena.</a:t>
            </a:r>
          </a:p>
          <a:p>
            <a:pPr marL="0" lvl="0" indent="0">
              <a:spcBef>
                <a:spcPts val="0"/>
              </a:spcBef>
              <a:spcAft>
                <a:spcPts val="0"/>
              </a:spcAft>
              <a:buNone/>
            </a:pPr>
            <a:endParaRPr lang="es-ES" dirty="0"/>
          </a:p>
          <a:p>
            <a:pPr marL="0" lvl="0" indent="0">
              <a:spcBef>
                <a:spcPts val="0"/>
              </a:spcBef>
              <a:spcAft>
                <a:spcPts val="0"/>
              </a:spcAft>
              <a:buNone/>
            </a:pPr>
            <a:r>
              <a:rPr lang="es-ES" dirty="0"/>
              <a:t>Levar</a:t>
            </a:r>
          </a:p>
          <a:p>
            <a:pPr marL="0" lvl="0" indent="0">
              <a:spcBef>
                <a:spcPts val="0"/>
              </a:spcBef>
              <a:spcAft>
                <a:spcPts val="0"/>
              </a:spcAft>
              <a:buNone/>
            </a:pPr>
            <a:r>
              <a:rPr lang="es-ES" dirty="0"/>
              <a:t>Es la acción de cobrar (recuperar) el ancla y la cadena del fondeo. Para ello daremos avante e iremos cobrando la cadena hasta estar a pique (perpendicular en el fondo), continuaremos cobrando cadena (virando) hasta que este abordo, donde la aseguraremos para iniciarla marcha.</a:t>
            </a:r>
          </a:p>
          <a:p>
            <a:pPr marL="0" lvl="0" indent="0">
              <a:spcBef>
                <a:spcPts val="0"/>
              </a:spcBef>
              <a:spcAft>
                <a:spcPts val="0"/>
              </a:spcAft>
              <a:buNone/>
            </a:pPr>
            <a:endParaRPr dirty="0"/>
          </a:p>
        </p:txBody>
      </p:sp>
    </p:spTree>
    <p:extLst>
      <p:ext uri="{BB962C8B-B14F-4D97-AF65-F5344CB8AC3E}">
        <p14:creationId xmlns:p14="http://schemas.microsoft.com/office/powerpoint/2010/main" val="2042436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1592400" y="-407850"/>
            <a:ext cx="5959200" cy="5959200"/>
          </a:xfrm>
          <a:prstGeom prst="ellipse">
            <a:avLst/>
          </a:prstGeom>
          <a:solidFill>
            <a:srgbClr val="000000">
              <a:alpha val="2654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Google Shape;11;p2"/>
          <p:cNvGrpSpPr/>
          <p:nvPr/>
        </p:nvGrpSpPr>
        <p:grpSpPr>
          <a:xfrm>
            <a:off x="501210" y="175873"/>
            <a:ext cx="2451351" cy="2451351"/>
            <a:chOff x="6680825" y="2549350"/>
            <a:chExt cx="1539600" cy="1539600"/>
          </a:xfrm>
        </p:grpSpPr>
        <p:sp>
          <p:nvSpPr>
            <p:cNvPr id="12" name="Google Shape;12;p2"/>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Google Shape;13;p2"/>
            <p:cNvSpPr/>
            <p:nvPr/>
          </p:nvSpPr>
          <p:spPr>
            <a:xfrm>
              <a:off x="6894850" y="2763375"/>
              <a:ext cx="1111200" cy="11112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14;p2"/>
            <p:cNvSpPr/>
            <p:nvPr/>
          </p:nvSpPr>
          <p:spPr>
            <a:xfrm>
              <a:off x="6680825" y="2549350"/>
              <a:ext cx="1539600" cy="1539600"/>
            </a:xfrm>
            <a:prstGeom prst="donut">
              <a:avLst>
                <a:gd name="adj" fmla="val 495"/>
              </a:avLst>
            </a:prstGeom>
            <a:solidFill>
              <a:srgbClr val="000000">
                <a:alpha val="6539"/>
              </a:srgbClr>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grpSp>
      <p:grpSp>
        <p:nvGrpSpPr>
          <p:cNvPr id="15" name="Google Shape;15;p2"/>
          <p:cNvGrpSpPr/>
          <p:nvPr/>
        </p:nvGrpSpPr>
        <p:grpSpPr>
          <a:xfrm>
            <a:off x="6427669" y="2502633"/>
            <a:ext cx="2324700" cy="2324700"/>
            <a:chOff x="-474900" y="321200"/>
            <a:chExt cx="2324700" cy="2324700"/>
          </a:xfrm>
        </p:grpSpPr>
        <p:sp>
          <p:nvSpPr>
            <p:cNvPr id="16" name="Google Shape;16;p2"/>
            <p:cNvSpPr/>
            <p:nvPr/>
          </p:nvSpPr>
          <p:spPr>
            <a:xfrm>
              <a:off x="-474900" y="321200"/>
              <a:ext cx="2324700" cy="2324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Google Shape;17;p2"/>
            <p:cNvSpPr/>
            <p:nvPr/>
          </p:nvSpPr>
          <p:spPr>
            <a:xfrm>
              <a:off x="120725" y="916825"/>
              <a:ext cx="1133400" cy="1133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Google Shape;18;p2"/>
            <p:cNvSpPr/>
            <p:nvPr/>
          </p:nvSpPr>
          <p:spPr>
            <a:xfrm>
              <a:off x="-137125" y="658975"/>
              <a:ext cx="1649100" cy="1649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Google Shape;19;p2"/>
            <p:cNvSpPr/>
            <p:nvPr/>
          </p:nvSpPr>
          <p:spPr>
            <a:xfrm>
              <a:off x="313650" y="1109750"/>
              <a:ext cx="747600" cy="7476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0" name="Google Shape;20;p2"/>
          <p:cNvSpPr txBox="1">
            <a:spLocks noGrp="1"/>
          </p:cNvSpPr>
          <p:nvPr>
            <p:ph type="ctrTitle"/>
          </p:nvPr>
        </p:nvSpPr>
        <p:spPr>
          <a:xfrm>
            <a:off x="2211600" y="1991850"/>
            <a:ext cx="4720800" cy="1159800"/>
          </a:xfrm>
          <a:prstGeom prst="rect">
            <a:avLst/>
          </a:prstGeom>
          <a:effectLst>
            <a:outerShdw blurRad="85725" dist="19050" dir="5400000" algn="bl" rotWithShape="0">
              <a:srgbClr val="000000">
                <a:alpha val="10000"/>
              </a:srgbClr>
            </a:outerShdw>
          </a:effectLst>
        </p:spPr>
        <p:txBody>
          <a:bodyPr spcFirstLastPara="1" wrap="square" lIns="91425" tIns="91425" rIns="91425" bIns="91425" anchor="ctr" anchorCtr="0"/>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6A9BB0"/>
        </a:solidFill>
        <a:effectLst/>
      </p:bgPr>
    </p:bg>
    <p:spTree>
      <p:nvGrpSpPr>
        <p:cNvPr id="1" name="Shape 21"/>
        <p:cNvGrpSpPr/>
        <p:nvPr/>
      </p:nvGrpSpPr>
      <p:grpSpPr>
        <a:xfrm>
          <a:off x="0" y="0"/>
          <a:ext cx="0" cy="0"/>
          <a:chOff x="0" y="0"/>
          <a:chExt cx="0" cy="0"/>
        </a:xfrm>
      </p:grpSpPr>
      <p:sp>
        <p:nvSpPr>
          <p:cNvPr id="22" name="Google Shape;22;p3"/>
          <p:cNvSpPr/>
          <p:nvPr/>
        </p:nvSpPr>
        <p:spPr>
          <a:xfrm>
            <a:off x="1592400" y="-407850"/>
            <a:ext cx="5959200" cy="59592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3" name="Google Shape;23;p3"/>
          <p:cNvGrpSpPr/>
          <p:nvPr/>
        </p:nvGrpSpPr>
        <p:grpSpPr>
          <a:xfrm>
            <a:off x="6427669" y="2502633"/>
            <a:ext cx="2324700" cy="2324700"/>
            <a:chOff x="-474900" y="321200"/>
            <a:chExt cx="2324700" cy="2324700"/>
          </a:xfrm>
        </p:grpSpPr>
        <p:sp>
          <p:nvSpPr>
            <p:cNvPr id="24" name="Google Shape;24;p3"/>
            <p:cNvSpPr/>
            <p:nvPr/>
          </p:nvSpPr>
          <p:spPr>
            <a:xfrm>
              <a:off x="-474900" y="321200"/>
              <a:ext cx="2324700" cy="23247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Google Shape;25;p3"/>
            <p:cNvSpPr/>
            <p:nvPr/>
          </p:nvSpPr>
          <p:spPr>
            <a:xfrm>
              <a:off x="120725" y="916825"/>
              <a:ext cx="1133400" cy="11334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Google Shape;26;p3"/>
            <p:cNvSpPr/>
            <p:nvPr/>
          </p:nvSpPr>
          <p:spPr>
            <a:xfrm>
              <a:off x="-137125" y="658975"/>
              <a:ext cx="1649100" cy="16491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27;p3"/>
            <p:cNvSpPr/>
            <p:nvPr/>
          </p:nvSpPr>
          <p:spPr>
            <a:xfrm>
              <a:off x="313650" y="1109750"/>
              <a:ext cx="747600" cy="7476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 name="Google Shape;28;p3"/>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lstStyle>
            <a:lvl1pPr lvl="0" algn="ctr" rtl="0">
              <a:spcBef>
                <a:spcPts val="0"/>
              </a:spcBef>
              <a:spcAft>
                <a:spcPts val="0"/>
              </a:spcAft>
              <a:buClr>
                <a:srgbClr val="000000"/>
              </a:buClr>
              <a:buSzPts val="5200"/>
              <a:buNone/>
              <a:defRPr sz="5200">
                <a:solidFill>
                  <a:srgbClr val="000000"/>
                </a:solidFill>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endParaRPr/>
          </a:p>
        </p:txBody>
      </p:sp>
      <p:sp>
        <p:nvSpPr>
          <p:cNvPr id="29" name="Google Shape;29;p3"/>
          <p:cNvSpPr txBox="1">
            <a:spLocks noGrp="1"/>
          </p:cNvSpPr>
          <p:nvPr>
            <p:ph type="subTitle" idx="1"/>
          </p:nvPr>
        </p:nvSpPr>
        <p:spPr>
          <a:xfrm>
            <a:off x="2569800" y="3188701"/>
            <a:ext cx="40044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400"/>
              <a:buNone/>
              <a:defRPr sz="1400">
                <a:solidFill>
                  <a:srgbClr val="000000"/>
                </a:solidFill>
              </a:defRPr>
            </a:lvl1pPr>
            <a:lvl2pPr lvl="1" algn="ctr" rtl="0">
              <a:spcBef>
                <a:spcPts val="0"/>
              </a:spcBef>
              <a:spcAft>
                <a:spcPts val="0"/>
              </a:spcAft>
              <a:buClr>
                <a:srgbClr val="000000"/>
              </a:buClr>
              <a:buSzPts val="1400"/>
              <a:buNone/>
              <a:defRPr sz="1400">
                <a:solidFill>
                  <a:srgbClr val="000000"/>
                </a:solidFill>
              </a:defRPr>
            </a:lvl2pPr>
            <a:lvl3pPr lvl="2" algn="ctr" rtl="0">
              <a:spcBef>
                <a:spcPts val="0"/>
              </a:spcBef>
              <a:spcAft>
                <a:spcPts val="0"/>
              </a:spcAft>
              <a:buClr>
                <a:srgbClr val="000000"/>
              </a:buClr>
              <a:buSzPts val="1400"/>
              <a:buNone/>
              <a:defRPr sz="1400">
                <a:solidFill>
                  <a:srgbClr val="000000"/>
                </a:solidFill>
              </a:defRPr>
            </a:lvl3pPr>
            <a:lvl4pPr lvl="3" algn="ctr" rtl="0">
              <a:spcBef>
                <a:spcPts val="0"/>
              </a:spcBef>
              <a:spcAft>
                <a:spcPts val="0"/>
              </a:spcAft>
              <a:buClr>
                <a:srgbClr val="000000"/>
              </a:buClr>
              <a:buSzPts val="1400"/>
              <a:buNone/>
              <a:defRPr sz="1400">
                <a:solidFill>
                  <a:srgbClr val="000000"/>
                </a:solidFill>
              </a:defRPr>
            </a:lvl4pPr>
            <a:lvl5pPr lvl="4" algn="ctr" rtl="0">
              <a:spcBef>
                <a:spcPts val="0"/>
              </a:spcBef>
              <a:spcAft>
                <a:spcPts val="0"/>
              </a:spcAft>
              <a:buClr>
                <a:srgbClr val="000000"/>
              </a:buClr>
              <a:buSzPts val="1400"/>
              <a:buNone/>
              <a:defRPr sz="1400">
                <a:solidFill>
                  <a:srgbClr val="000000"/>
                </a:solidFill>
              </a:defRPr>
            </a:lvl5pPr>
            <a:lvl6pPr lvl="5" algn="ctr" rtl="0">
              <a:spcBef>
                <a:spcPts val="0"/>
              </a:spcBef>
              <a:spcAft>
                <a:spcPts val="0"/>
              </a:spcAft>
              <a:buClr>
                <a:srgbClr val="000000"/>
              </a:buClr>
              <a:buSzPts val="1400"/>
              <a:buNone/>
              <a:defRPr sz="1400">
                <a:solidFill>
                  <a:srgbClr val="000000"/>
                </a:solidFill>
              </a:defRPr>
            </a:lvl6pPr>
            <a:lvl7pPr lvl="6" algn="ctr" rtl="0">
              <a:spcBef>
                <a:spcPts val="0"/>
              </a:spcBef>
              <a:spcAft>
                <a:spcPts val="0"/>
              </a:spcAft>
              <a:buClr>
                <a:srgbClr val="000000"/>
              </a:buClr>
              <a:buSzPts val="1400"/>
              <a:buNone/>
              <a:defRPr sz="1400">
                <a:solidFill>
                  <a:srgbClr val="000000"/>
                </a:solidFill>
              </a:defRPr>
            </a:lvl7pPr>
            <a:lvl8pPr lvl="7" algn="ctr" rtl="0">
              <a:spcBef>
                <a:spcPts val="0"/>
              </a:spcBef>
              <a:spcAft>
                <a:spcPts val="0"/>
              </a:spcAft>
              <a:buClr>
                <a:srgbClr val="000000"/>
              </a:buClr>
              <a:buSzPts val="1400"/>
              <a:buNone/>
              <a:defRPr sz="1400">
                <a:solidFill>
                  <a:srgbClr val="000000"/>
                </a:solidFill>
              </a:defRPr>
            </a:lvl8pPr>
            <a:lvl9pPr lvl="8" algn="ctr" rtl="0">
              <a:spcBef>
                <a:spcPts val="0"/>
              </a:spcBef>
              <a:spcAft>
                <a:spcPts val="0"/>
              </a:spcAft>
              <a:buClr>
                <a:srgbClr val="000000"/>
              </a:buClr>
              <a:buSzPts val="1400"/>
              <a:buNone/>
              <a:defRPr sz="1400">
                <a:solidFill>
                  <a:srgbClr val="000000"/>
                </a:solidFill>
              </a:defRPr>
            </a:lvl9pPr>
          </a:lstStyle>
          <a:p>
            <a:endParaRPr/>
          </a:p>
        </p:txBody>
      </p:sp>
      <p:grpSp>
        <p:nvGrpSpPr>
          <p:cNvPr id="30" name="Google Shape;30;p3"/>
          <p:cNvGrpSpPr/>
          <p:nvPr/>
        </p:nvGrpSpPr>
        <p:grpSpPr>
          <a:xfrm>
            <a:off x="764825" y="439375"/>
            <a:ext cx="1924500" cy="19245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Google Shape;33;p3"/>
            <p:cNvSpPr/>
            <p:nvPr/>
          </p:nvSpPr>
          <p:spPr>
            <a:xfrm>
              <a:off x="6680825" y="2549350"/>
              <a:ext cx="1539600" cy="1539600"/>
            </a:xfrm>
            <a:prstGeom prst="donut">
              <a:avLst>
                <a:gd name="adj" fmla="val 495"/>
              </a:avLst>
            </a:prstGeom>
            <a:solidFill>
              <a:srgbClr val="666666">
                <a:alpha val="52690"/>
              </a:srgbClr>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2"/>
        <p:cNvGrpSpPr/>
        <p:nvPr/>
      </p:nvGrpSpPr>
      <p:grpSpPr>
        <a:xfrm>
          <a:off x="0" y="0"/>
          <a:ext cx="0" cy="0"/>
          <a:chOff x="0" y="0"/>
          <a:chExt cx="0" cy="0"/>
        </a:xfrm>
      </p:grpSpPr>
      <p:grpSp>
        <p:nvGrpSpPr>
          <p:cNvPr id="83" name="Google Shape;83;p8"/>
          <p:cNvGrpSpPr/>
          <p:nvPr/>
        </p:nvGrpSpPr>
        <p:grpSpPr>
          <a:xfrm>
            <a:off x="-442731" y="337284"/>
            <a:ext cx="2324700" cy="2324700"/>
            <a:chOff x="-474900" y="321200"/>
            <a:chExt cx="2324700" cy="2324700"/>
          </a:xfrm>
        </p:grpSpPr>
        <p:sp>
          <p:nvSpPr>
            <p:cNvPr id="84" name="Google Shape;84;p8"/>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Google Shape;85;p8"/>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Google Shape;86;p8"/>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Google Shape;87;p8"/>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8" name="Google Shape;88;p8"/>
          <p:cNvSpPr/>
          <p:nvPr/>
        </p:nvSpPr>
        <p:spPr>
          <a:xfrm>
            <a:off x="8556000" y="4576450"/>
            <a:ext cx="435600" cy="435600"/>
          </a:xfrm>
          <a:prstGeom prst="ellipse">
            <a:avLst/>
          </a:prstGeom>
          <a:solidFill>
            <a:srgbClr val="3A81B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Google Shape;89;p8"/>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0" name="Google Shape;90;p8"/>
          <p:cNvSpPr txBox="1">
            <a:spLocks noGrp="1"/>
          </p:cNvSpPr>
          <p:nvPr>
            <p:ph type="body" idx="1"/>
          </p:nvPr>
        </p:nvSpPr>
        <p:spPr>
          <a:xfrm>
            <a:off x="1069625" y="1958050"/>
            <a:ext cx="1485300" cy="2618400"/>
          </a:xfrm>
          <a:prstGeom prst="rect">
            <a:avLst/>
          </a:prstGeom>
        </p:spPr>
        <p:txBody>
          <a:bodyPr spcFirstLastPara="1" wrap="square" lIns="91425" tIns="91425" rIns="91425" bIns="91425" anchor="t" anchorCtr="0"/>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1" name="Google Shape;91;p8"/>
          <p:cNvSpPr txBox="1">
            <a:spLocks noGrp="1"/>
          </p:cNvSpPr>
          <p:nvPr>
            <p:ph type="body" idx="2"/>
          </p:nvPr>
        </p:nvSpPr>
        <p:spPr>
          <a:xfrm>
            <a:off x="2630936" y="1958050"/>
            <a:ext cx="1485300" cy="2618400"/>
          </a:xfrm>
          <a:prstGeom prst="rect">
            <a:avLst/>
          </a:prstGeom>
        </p:spPr>
        <p:txBody>
          <a:bodyPr spcFirstLastPara="1" wrap="square" lIns="91425" tIns="91425" rIns="91425" bIns="91425" anchor="t" anchorCtr="0"/>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2" name="Google Shape;92;p8"/>
          <p:cNvSpPr txBox="1">
            <a:spLocks noGrp="1"/>
          </p:cNvSpPr>
          <p:nvPr>
            <p:ph type="body" idx="3"/>
          </p:nvPr>
        </p:nvSpPr>
        <p:spPr>
          <a:xfrm>
            <a:off x="4192246" y="1958050"/>
            <a:ext cx="1485300" cy="2618400"/>
          </a:xfrm>
          <a:prstGeom prst="rect">
            <a:avLst/>
          </a:prstGeom>
        </p:spPr>
        <p:txBody>
          <a:bodyPr spcFirstLastPara="1" wrap="square" lIns="91425" tIns="91425" rIns="91425" bIns="91425" anchor="t" anchorCtr="0"/>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93" name="Google Shape;93;p8"/>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
        <p:nvSpPr>
          <p:cNvPr id="94" name="Google Shape;94;p8"/>
          <p:cNvSpPr/>
          <p:nvPr/>
        </p:nvSpPr>
        <p:spPr>
          <a:xfrm>
            <a:off x="6081700" y="764000"/>
            <a:ext cx="3615600" cy="3615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Google Shape;95;p8"/>
          <p:cNvSpPr/>
          <p:nvPr/>
        </p:nvSpPr>
        <p:spPr>
          <a:xfrm>
            <a:off x="6272900" y="955200"/>
            <a:ext cx="3233100" cy="3233100"/>
          </a:xfrm>
          <a:prstGeom prst="ellipse">
            <a:avLst/>
          </a:prstGeom>
          <a:solidFill>
            <a:schemeClr val="accent1">
              <a:lumMod val="75000"/>
              <a:alpha val="1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grpSp>
        <p:nvGrpSpPr>
          <p:cNvPr id="97" name="Google Shape;97;p9"/>
          <p:cNvGrpSpPr/>
          <p:nvPr/>
        </p:nvGrpSpPr>
        <p:grpSpPr>
          <a:xfrm>
            <a:off x="-442731" y="337284"/>
            <a:ext cx="2324700" cy="2324700"/>
            <a:chOff x="-474900" y="321200"/>
            <a:chExt cx="2324700" cy="2324700"/>
          </a:xfrm>
        </p:grpSpPr>
        <p:sp>
          <p:nvSpPr>
            <p:cNvPr id="98" name="Google Shape;98;p9"/>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Google Shape;99;p9"/>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Google Shape;100;p9"/>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Google Shape;101;p9"/>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2" name="Google Shape;102;p9"/>
          <p:cNvSpPr/>
          <p:nvPr/>
        </p:nvSpPr>
        <p:spPr>
          <a:xfrm>
            <a:off x="8556000" y="4576450"/>
            <a:ext cx="435600" cy="435600"/>
          </a:xfrm>
          <a:prstGeom prst="ellipse">
            <a:avLst/>
          </a:prstGeom>
          <a:solidFill>
            <a:srgbClr val="3A81B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Google Shape;103;p9"/>
          <p:cNvSpPr txBox="1">
            <a:spLocks noGrp="1"/>
          </p:cNvSpPr>
          <p:nvPr>
            <p:ph type="title"/>
          </p:nvPr>
        </p:nvSpPr>
        <p:spPr>
          <a:xfrm>
            <a:off x="457200" y="1166125"/>
            <a:ext cx="5220300" cy="6831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04" name="Google Shape;104;p9"/>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 A" type="blank">
  <p:cSld name="BLANK">
    <p:spTree>
      <p:nvGrpSpPr>
        <p:cNvPr id="1" name="Shape 114"/>
        <p:cNvGrpSpPr/>
        <p:nvPr/>
      </p:nvGrpSpPr>
      <p:grpSpPr>
        <a:xfrm>
          <a:off x="0" y="0"/>
          <a:ext cx="0" cy="0"/>
          <a:chOff x="0" y="0"/>
          <a:chExt cx="0" cy="0"/>
        </a:xfrm>
      </p:grpSpPr>
      <p:sp>
        <p:nvSpPr>
          <p:cNvPr id="115" name="Google Shape;115;p11"/>
          <p:cNvSpPr/>
          <p:nvPr/>
        </p:nvSpPr>
        <p:spPr>
          <a:xfrm>
            <a:off x="764000" y="-1236275"/>
            <a:ext cx="7616100" cy="7616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Google Shape;116;p11"/>
          <p:cNvSpPr/>
          <p:nvPr/>
        </p:nvSpPr>
        <p:spPr>
          <a:xfrm>
            <a:off x="1198300" y="-801975"/>
            <a:ext cx="6747000" cy="67470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Google Shape;117;p11"/>
          <p:cNvSpPr/>
          <p:nvPr/>
        </p:nvSpPr>
        <p:spPr>
          <a:xfrm>
            <a:off x="2267900" y="267625"/>
            <a:ext cx="4608300" cy="46083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Google Shape;118;p11"/>
          <p:cNvSpPr/>
          <p:nvPr/>
        </p:nvSpPr>
        <p:spPr>
          <a:xfrm>
            <a:off x="-704850" y="-2705100"/>
            <a:ext cx="10553700" cy="10553700"/>
          </a:xfrm>
          <a:prstGeom prst="donut">
            <a:avLst>
              <a:gd name="adj" fmla="val 10467"/>
            </a:avLst>
          </a:prstGeom>
          <a:solidFill>
            <a:srgbClr val="6A9BB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Google Shape;119;p11"/>
          <p:cNvSpPr/>
          <p:nvPr/>
        </p:nvSpPr>
        <p:spPr>
          <a:xfrm>
            <a:off x="8556000" y="4576450"/>
            <a:ext cx="435600" cy="435600"/>
          </a:xfrm>
          <a:prstGeom prst="ellipse">
            <a:avLst/>
          </a:prstGeom>
          <a:solidFill>
            <a:srgbClr val="3A81B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Google Shape;120;p1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000000"/>
        </a:solidFill>
        <a:effectLst/>
      </p:bgPr>
    </p:bg>
    <p:spTree>
      <p:nvGrpSpPr>
        <p:cNvPr id="1" name="Shape 130"/>
        <p:cNvGrpSpPr/>
        <p:nvPr/>
      </p:nvGrpSpPr>
      <p:grpSpPr>
        <a:xfrm>
          <a:off x="0" y="0"/>
          <a:ext cx="0" cy="0"/>
          <a:chOff x="0" y="0"/>
          <a:chExt cx="0" cy="0"/>
        </a:xfrm>
      </p:grpSpPr>
      <p:sp>
        <p:nvSpPr>
          <p:cNvPr id="131" name="Google Shape;131;p13"/>
          <p:cNvSpPr/>
          <p:nvPr/>
        </p:nvSpPr>
        <p:spPr>
          <a:xfrm>
            <a:off x="-704850" y="-2705100"/>
            <a:ext cx="10553700" cy="10553700"/>
          </a:xfrm>
          <a:prstGeom prst="donut">
            <a:avLst>
              <a:gd name="adj" fmla="val 10467"/>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Google Shape;132;p13"/>
          <p:cNvSpPr/>
          <p:nvPr/>
        </p:nvSpPr>
        <p:spPr>
          <a:xfrm>
            <a:off x="8556000" y="4576450"/>
            <a:ext cx="435600" cy="435600"/>
          </a:xfrm>
          <a:prstGeom prst="ellipse">
            <a:avLst/>
          </a:prstGeom>
          <a:solidFill>
            <a:srgbClr val="3A81B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Google Shape;133;p13"/>
          <p:cNvSpPr/>
          <p:nvPr/>
        </p:nvSpPr>
        <p:spPr>
          <a:xfrm>
            <a:off x="764000" y="-1236275"/>
            <a:ext cx="7616100" cy="7616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Google Shape;134;p13"/>
          <p:cNvSpPr/>
          <p:nvPr/>
        </p:nvSpPr>
        <p:spPr>
          <a:xfrm>
            <a:off x="1198300" y="-801975"/>
            <a:ext cx="6747000" cy="67470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Google Shape;135;p13"/>
          <p:cNvSpPr/>
          <p:nvPr/>
        </p:nvSpPr>
        <p:spPr>
          <a:xfrm>
            <a:off x="2267900" y="267625"/>
            <a:ext cx="4608300" cy="46083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Google Shape;136;p13"/>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5875" y="4576450"/>
            <a:ext cx="435600" cy="435600"/>
          </a:xfrm>
          <a:prstGeom prst="rect">
            <a:avLst/>
          </a:prstGeom>
          <a:noFill/>
          <a:ln>
            <a:noFill/>
          </a:ln>
        </p:spPr>
        <p:txBody>
          <a:bodyPr spcFirstLastPara="1" wrap="square" lIns="91425" tIns="91425" rIns="91425" bIns="91425" anchor="ctr" anchorCtr="0">
            <a:noAutofit/>
          </a:bodyPr>
          <a:lstStyle>
            <a:lvl1pPr lvl="0" algn="ctr">
              <a:buNone/>
              <a:defRPr sz="1000" b="1">
                <a:solidFill>
                  <a:srgbClr val="FFFFFF"/>
                </a:solidFill>
                <a:latin typeface="Poppins"/>
                <a:ea typeface="Poppins"/>
                <a:cs typeface="Poppins"/>
                <a:sym typeface="Poppins"/>
              </a:defRPr>
            </a:lvl1pPr>
            <a:lvl2pPr lvl="1" algn="ctr">
              <a:buNone/>
              <a:defRPr sz="1000" b="1">
                <a:solidFill>
                  <a:srgbClr val="FFFFFF"/>
                </a:solidFill>
                <a:latin typeface="Poppins"/>
                <a:ea typeface="Poppins"/>
                <a:cs typeface="Poppins"/>
                <a:sym typeface="Poppins"/>
              </a:defRPr>
            </a:lvl2pPr>
            <a:lvl3pPr lvl="2" algn="ctr">
              <a:buNone/>
              <a:defRPr sz="1000" b="1">
                <a:solidFill>
                  <a:srgbClr val="FFFFFF"/>
                </a:solidFill>
                <a:latin typeface="Poppins"/>
                <a:ea typeface="Poppins"/>
                <a:cs typeface="Poppins"/>
                <a:sym typeface="Poppins"/>
              </a:defRPr>
            </a:lvl3pPr>
            <a:lvl4pPr lvl="3" algn="ctr">
              <a:buNone/>
              <a:defRPr sz="1000" b="1">
                <a:solidFill>
                  <a:srgbClr val="FFFFFF"/>
                </a:solidFill>
                <a:latin typeface="Poppins"/>
                <a:ea typeface="Poppins"/>
                <a:cs typeface="Poppins"/>
                <a:sym typeface="Poppins"/>
              </a:defRPr>
            </a:lvl4pPr>
            <a:lvl5pPr lvl="4" algn="ctr">
              <a:buNone/>
              <a:defRPr sz="1000" b="1">
                <a:solidFill>
                  <a:srgbClr val="FFFFFF"/>
                </a:solidFill>
                <a:latin typeface="Poppins"/>
                <a:ea typeface="Poppins"/>
                <a:cs typeface="Poppins"/>
                <a:sym typeface="Poppins"/>
              </a:defRPr>
            </a:lvl5pPr>
            <a:lvl6pPr lvl="5" algn="ctr">
              <a:buNone/>
              <a:defRPr sz="1000" b="1">
                <a:solidFill>
                  <a:srgbClr val="FFFFFF"/>
                </a:solidFill>
                <a:latin typeface="Poppins"/>
                <a:ea typeface="Poppins"/>
                <a:cs typeface="Poppins"/>
                <a:sym typeface="Poppins"/>
              </a:defRPr>
            </a:lvl6pPr>
            <a:lvl7pPr lvl="6" algn="ctr">
              <a:buNone/>
              <a:defRPr sz="1000" b="1">
                <a:solidFill>
                  <a:srgbClr val="FFFFFF"/>
                </a:solidFill>
                <a:latin typeface="Poppins"/>
                <a:ea typeface="Poppins"/>
                <a:cs typeface="Poppins"/>
                <a:sym typeface="Poppins"/>
              </a:defRPr>
            </a:lvl7pPr>
            <a:lvl8pPr lvl="7" algn="ctr">
              <a:buNone/>
              <a:defRPr sz="1000" b="1">
                <a:solidFill>
                  <a:srgbClr val="FFFFFF"/>
                </a:solidFill>
                <a:latin typeface="Poppins"/>
                <a:ea typeface="Poppins"/>
                <a:cs typeface="Poppins"/>
                <a:sym typeface="Poppins"/>
              </a:defRPr>
            </a:lvl8pPr>
            <a:lvl9pPr lvl="8" algn="ctr">
              <a:buNone/>
              <a:defRPr sz="1000" b="1">
                <a:solidFill>
                  <a:srgbClr val="FFFFFF"/>
                </a:solidFill>
                <a:latin typeface="Poppins"/>
                <a:ea typeface="Poppins"/>
                <a:cs typeface="Poppins"/>
                <a:sym typeface="Poppins"/>
              </a:defRPr>
            </a:lvl9pPr>
          </a:lstStyle>
          <a:p>
            <a:pPr marL="0" lvl="0" indent="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1pPr>
            <a:lvl2pPr lvl="1">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2pPr>
            <a:lvl3pPr lvl="2">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3pPr>
            <a:lvl4pPr lvl="3">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4pPr>
            <a:lvl5pPr lvl="4">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5pPr>
            <a:lvl6pPr lvl="5">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6pPr>
            <a:lvl7pPr lvl="6">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7pPr>
            <a:lvl8pPr lvl="7">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8pPr>
            <a:lvl9pPr lvl="8">
              <a:spcBef>
                <a:spcPts val="0"/>
              </a:spcBef>
              <a:spcAft>
                <a:spcPts val="0"/>
              </a:spcAft>
              <a:buClr>
                <a:schemeClr val="dk1"/>
              </a:buClr>
              <a:buSzPts val="3600"/>
              <a:buFont typeface="Poppins"/>
              <a:buNone/>
              <a:defRPr sz="3600" b="1">
                <a:solidFill>
                  <a:schemeClr val="dk1"/>
                </a:solidFill>
                <a:latin typeface="Poppins"/>
                <a:ea typeface="Poppins"/>
                <a:cs typeface="Poppins"/>
                <a:sym typeface="Poppins"/>
              </a:defRPr>
            </a:lvl9pPr>
          </a:lstStyle>
          <a:p>
            <a:endParaRPr/>
          </a:p>
        </p:txBody>
      </p:sp>
      <p:sp>
        <p:nvSpPr>
          <p:cNvPr id="8" name="Google Shape;8;p1"/>
          <p:cNvSpPr txBox="1">
            <a:spLocks noGrp="1"/>
          </p:cNvSpPr>
          <p:nvPr>
            <p:ph type="body" idx="1"/>
          </p:nvPr>
        </p:nvSpPr>
        <p:spPr>
          <a:xfrm>
            <a:off x="1069625" y="1958050"/>
            <a:ext cx="4608300" cy="2618400"/>
          </a:xfrm>
          <a:prstGeom prst="rect">
            <a:avLst/>
          </a:prstGeom>
          <a:noFill/>
          <a:ln>
            <a:noFill/>
          </a:ln>
        </p:spPr>
        <p:txBody>
          <a:bodyPr spcFirstLastPara="1" wrap="square" lIns="91425" tIns="91425" rIns="91425" bIns="91425" anchor="t" anchorCtr="0"/>
          <a:lstStyle>
            <a:lvl1pPr marL="457200" lvl="0" indent="-330200">
              <a:spcBef>
                <a:spcPts val="60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1pPr>
            <a:lvl2pPr marL="914400" lvl="1"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2pPr>
            <a:lvl3pPr marL="1371600" lvl="2"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3pPr>
            <a:lvl4pPr marL="1828800" lvl="3"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4pPr>
            <a:lvl5pPr marL="2286000" lvl="4"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5pPr>
            <a:lvl6pPr marL="2743200" lvl="5"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6pPr>
            <a:lvl7pPr marL="3200400" lvl="6"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7pPr>
            <a:lvl8pPr marL="3657600" lvl="7"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8pPr>
            <a:lvl9pPr marL="4114800" lvl="8" indent="-330200">
              <a:spcBef>
                <a:spcPts val="0"/>
              </a:spcBef>
              <a:spcAft>
                <a:spcPts val="0"/>
              </a:spcAft>
              <a:buClr>
                <a:srgbClr val="CCCCCC"/>
              </a:buClr>
              <a:buSzPts val="1600"/>
              <a:buFont typeface="Poppins Light"/>
              <a:buChar char="■"/>
              <a:defRPr sz="1600">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7" r:id="rId5"/>
    <p:sldLayoutId id="2147483659"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3.png"/><Relationship Id="rId7" Type="http://schemas.openxmlformats.org/officeDocument/2006/relationships/diagramColors" Target="../diagrams/colors1.xml"/><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xml"/><Relationship Id="rId5" Type="http://schemas.openxmlformats.org/officeDocument/2006/relationships/image" Target="../media/image70.png"/><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0"/>
        <p:cNvGrpSpPr/>
        <p:nvPr/>
      </p:nvGrpSpPr>
      <p:grpSpPr>
        <a:xfrm>
          <a:off x="0" y="0"/>
          <a:ext cx="0" cy="0"/>
          <a:chOff x="0" y="0"/>
          <a:chExt cx="0" cy="0"/>
        </a:xfrm>
      </p:grpSpPr>
      <p:sp>
        <p:nvSpPr>
          <p:cNvPr id="141" name="Google Shape;141;p14"/>
          <p:cNvSpPr txBox="1">
            <a:spLocks noGrp="1"/>
          </p:cNvSpPr>
          <p:nvPr>
            <p:ph type="ctrTitle"/>
          </p:nvPr>
        </p:nvSpPr>
        <p:spPr>
          <a:xfrm>
            <a:off x="1565564" y="1991850"/>
            <a:ext cx="5936672" cy="1159800"/>
          </a:xfrm>
          <a:prstGeom prst="rect">
            <a:avLst/>
          </a:prstGeom>
        </p:spPr>
        <p:txBody>
          <a:bodyPr spcFirstLastPara="1" wrap="square" lIns="91425" tIns="91425" rIns="91425" bIns="91425" anchor="ctr" anchorCtr="0">
            <a:noAutofit/>
          </a:bodyPr>
          <a:lstStyle/>
          <a:p>
            <a:pPr lvl="0"/>
            <a:r>
              <a:rPr lang="es-ES" altLang="es-ES" sz="9600" dirty="0">
                <a:solidFill>
                  <a:schemeClr val="bg1"/>
                </a:solidFill>
                <a:latin typeface="Poppins" panose="020B0604020202020204" charset="0"/>
                <a:cs typeface="Poppins" panose="020B0604020202020204" charset="0"/>
              </a:rPr>
              <a:t>PNB</a:t>
            </a:r>
            <a:br>
              <a:rPr lang="es-ES" altLang="es-ES" sz="5400" b="0" dirty="0">
                <a:solidFill>
                  <a:schemeClr val="bg1"/>
                </a:solidFill>
                <a:latin typeface="Oswald" panose="00000500000000000000" pitchFamily="2" charset="0"/>
              </a:rPr>
            </a:br>
            <a:r>
              <a:rPr lang="es-ES" altLang="es-ES" sz="1600" dirty="0">
                <a:solidFill>
                  <a:schemeClr val="bg1"/>
                </a:solidFill>
                <a:latin typeface="Poppins" panose="020B0604020202020204" charset="0"/>
                <a:cs typeface="Poppins" panose="020B0604020202020204" charset="0"/>
              </a:rPr>
              <a:t>PATRÓN DE NAVEGACIÓN BÁSICA </a:t>
            </a:r>
            <a:r>
              <a:rPr lang="es-ES" altLang="es-ES" sz="1600" b="0" dirty="0">
                <a:solidFill>
                  <a:schemeClr val="bg1"/>
                </a:solidFill>
                <a:latin typeface="Poppins" panose="020B0604020202020204" charset="0"/>
                <a:cs typeface="Poppins" panose="020B0604020202020204" charset="0"/>
              </a:rPr>
              <a:t>| ESCOLA PORT</a:t>
            </a:r>
            <a:endParaRPr b="0" dirty="0">
              <a:solidFill>
                <a:schemeClr val="bg1"/>
              </a:solidFill>
              <a:latin typeface="Poppins" panose="020B0604020202020204" charset="0"/>
              <a:cs typeface="Poppins" panose="020B0604020202020204" charset="0"/>
            </a:endParaRPr>
          </a:p>
        </p:txBody>
      </p:sp>
      <p:pic>
        <p:nvPicPr>
          <p:cNvPr id="3" name="Imagen 2">
            <a:extLst>
              <a:ext uri="{FF2B5EF4-FFF2-40B4-BE49-F238E27FC236}">
                <a16:creationId xmlns:a16="http://schemas.microsoft.com/office/drawing/2014/main" id="{4D8C3575-B2C5-403B-A96E-730436497AE9}"/>
              </a:ext>
            </a:extLst>
          </p:cNvPr>
          <p:cNvPicPr>
            <a:picLocks noChangeAspect="1"/>
          </p:cNvPicPr>
          <p:nvPr/>
        </p:nvPicPr>
        <p:blipFill>
          <a:blip r:embed="rId4"/>
          <a:stretch>
            <a:fillRect/>
          </a:stretch>
        </p:blipFill>
        <p:spPr>
          <a:xfrm>
            <a:off x="-68580" y="-405008"/>
            <a:ext cx="3590168" cy="3590168"/>
          </a:xfrm>
          <a:prstGeom prst="rect">
            <a:avLst/>
          </a:prstGeom>
        </p:spPr>
      </p:pic>
    </p:spTree>
    <p:extLst>
      <p:ext uri="{BB962C8B-B14F-4D97-AF65-F5344CB8AC3E}">
        <p14:creationId xmlns:p14="http://schemas.microsoft.com/office/powerpoint/2010/main" val="3468367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5707" y="724571"/>
            <a:ext cx="6337141" cy="659757"/>
          </a:xfrm>
          <a:prstGeom prst="rect">
            <a:avLst/>
          </a:prstGeom>
        </p:spPr>
        <p:txBody>
          <a:bodyPr spcFirstLastPara="1" wrap="square" lIns="91425" tIns="91425" rIns="91425" bIns="91425" anchor="b" anchorCtr="0">
            <a:noAutofit/>
          </a:bodyPr>
          <a:lstStyle/>
          <a:p>
            <a:pPr lvl="0"/>
            <a:r>
              <a:rPr lang="de-DE" dirty="0"/>
              <a:t>EQUIPO DE FONDEO</a:t>
            </a:r>
          </a:p>
        </p:txBody>
      </p:sp>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pic>
        <p:nvPicPr>
          <p:cNvPr id="361" name="Google Shape;361;p31"/>
          <p:cNvPicPr preferRelativeResize="0"/>
          <p:nvPr/>
        </p:nvPicPr>
        <p:blipFill>
          <a:blip r:embed="rId3"/>
          <a:stretch>
            <a:fillRect/>
          </a:stretch>
        </p:blipFill>
        <p:spPr>
          <a:xfrm>
            <a:off x="6372150" y="1054450"/>
            <a:ext cx="3034500" cy="3034500"/>
          </a:xfrm>
          <a:prstGeom prst="ellipse">
            <a:avLst/>
          </a:prstGeom>
          <a:noFill/>
          <a:ln>
            <a:noFill/>
          </a:ln>
        </p:spPr>
      </p:pic>
      <p:grpSp>
        <p:nvGrpSpPr>
          <p:cNvPr id="362" name="Google Shape;362;p31"/>
          <p:cNvGrpSpPr/>
          <p:nvPr/>
        </p:nvGrpSpPr>
        <p:grpSpPr>
          <a:xfrm>
            <a:off x="5853100" y="3068600"/>
            <a:ext cx="1539600" cy="1539600"/>
            <a:chOff x="6680825" y="2549350"/>
            <a:chExt cx="1539600" cy="1539600"/>
          </a:xfrm>
        </p:grpSpPr>
        <p:sp>
          <p:nvSpPr>
            <p:cNvPr id="363" name="Google Shape;363;p31"/>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Google Shape;364;p31"/>
            <p:cNvSpPr/>
            <p:nvPr/>
          </p:nvSpPr>
          <p:spPr>
            <a:xfrm>
              <a:off x="6894850" y="2763375"/>
              <a:ext cx="1111200" cy="1111200"/>
            </a:xfrm>
            <a:prstGeom prst="ellipse">
              <a:avLst/>
            </a:prstGeom>
            <a:solidFill>
              <a:schemeClr val="accent1">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5" name="Google Shape;365;p31"/>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2" name="Google Shape;854;p39">
            <a:extLst>
              <a:ext uri="{FF2B5EF4-FFF2-40B4-BE49-F238E27FC236}">
                <a16:creationId xmlns:a16="http://schemas.microsoft.com/office/drawing/2014/main" id="{BAB6D54F-6716-4778-99E5-494D92ECB38A}"/>
              </a:ext>
            </a:extLst>
          </p:cNvPr>
          <p:cNvGrpSpPr/>
          <p:nvPr/>
        </p:nvGrpSpPr>
        <p:grpSpPr>
          <a:xfrm>
            <a:off x="6461628" y="3629241"/>
            <a:ext cx="342882" cy="383835"/>
            <a:chOff x="6643075" y="4309650"/>
            <a:chExt cx="407950" cy="456675"/>
          </a:xfrm>
        </p:grpSpPr>
        <p:sp>
          <p:nvSpPr>
            <p:cNvPr id="33" name="Google Shape;855;p39">
              <a:extLst>
                <a:ext uri="{FF2B5EF4-FFF2-40B4-BE49-F238E27FC236}">
                  <a16:creationId xmlns:a16="http://schemas.microsoft.com/office/drawing/2014/main" id="{FEF8001C-B2C3-4D1D-8F29-4E913FAF5ADB}"/>
                </a:ext>
              </a:extLst>
            </p:cNvPr>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Google Shape;856;p39">
              <a:extLst>
                <a:ext uri="{FF2B5EF4-FFF2-40B4-BE49-F238E27FC236}">
                  <a16:creationId xmlns:a16="http://schemas.microsoft.com/office/drawing/2014/main" id="{975F7C28-F0BD-4C88-A66E-3B4E8A415FC6}"/>
                </a:ext>
              </a:extLst>
            </p:cNvPr>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Google Shape;857;p39">
              <a:extLst>
                <a:ext uri="{FF2B5EF4-FFF2-40B4-BE49-F238E27FC236}">
                  <a16:creationId xmlns:a16="http://schemas.microsoft.com/office/drawing/2014/main" id="{A4445967-2C05-48DF-960A-3F03F68032F8}"/>
                </a:ext>
              </a:extLst>
            </p:cNvPr>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Google Shape;858;p39">
              <a:extLst>
                <a:ext uri="{FF2B5EF4-FFF2-40B4-BE49-F238E27FC236}">
                  <a16:creationId xmlns:a16="http://schemas.microsoft.com/office/drawing/2014/main" id="{9D6A6E50-16ED-4312-AAAC-BFF988090F02}"/>
                </a:ext>
              </a:extLst>
            </p:cNvPr>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859;p39">
              <a:extLst>
                <a:ext uri="{FF2B5EF4-FFF2-40B4-BE49-F238E27FC236}">
                  <a16:creationId xmlns:a16="http://schemas.microsoft.com/office/drawing/2014/main" id="{7F617242-5F77-43CF-8892-612834F978B4}"/>
                </a:ext>
              </a:extLst>
            </p:cNvPr>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Google Shape;860;p39">
              <a:extLst>
                <a:ext uri="{FF2B5EF4-FFF2-40B4-BE49-F238E27FC236}">
                  <a16:creationId xmlns:a16="http://schemas.microsoft.com/office/drawing/2014/main" id="{C574A9C6-2FB6-40A0-AF30-6E77C3DC837B}"/>
                </a:ext>
              </a:extLst>
            </p:cNvPr>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Google Shape;861;p39">
              <a:extLst>
                <a:ext uri="{FF2B5EF4-FFF2-40B4-BE49-F238E27FC236}">
                  <a16:creationId xmlns:a16="http://schemas.microsoft.com/office/drawing/2014/main" id="{A02A9B09-2C73-465E-9D8F-F071BE79DDF7}"/>
                </a:ext>
              </a:extLst>
            </p:cNvPr>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Google Shape;862;p39">
              <a:extLst>
                <a:ext uri="{FF2B5EF4-FFF2-40B4-BE49-F238E27FC236}">
                  <a16:creationId xmlns:a16="http://schemas.microsoft.com/office/drawing/2014/main" id="{7EC18C06-08CC-4962-8E45-273712DE3197}"/>
                </a:ext>
              </a:extLst>
            </p:cNvPr>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Google Shape;863;p39">
              <a:extLst>
                <a:ext uri="{FF2B5EF4-FFF2-40B4-BE49-F238E27FC236}">
                  <a16:creationId xmlns:a16="http://schemas.microsoft.com/office/drawing/2014/main" id="{9BC06427-99EC-4174-89E2-3C1518C009AB}"/>
                </a:ext>
              </a:extLst>
            </p:cNvPr>
            <p:cNvSpPr/>
            <p:nvPr/>
          </p:nvSpPr>
          <p:spPr>
            <a:xfrm>
              <a:off x="6847025" y="4414975"/>
              <a:ext cx="25" cy="145550"/>
            </a:xfrm>
            <a:custGeom>
              <a:avLst/>
              <a:gdLst/>
              <a:ahLst/>
              <a:cxnLst/>
              <a:rect l="l" t="t" r="r" b="b"/>
              <a:pathLst>
                <a:path w="1" h="5822" fill="none" extrusionOk="0">
                  <a:moveTo>
                    <a:pt x="1" y="1"/>
                  </a:moveTo>
                  <a:lnTo>
                    <a:pt x="1" y="582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1"/>
          </p:nvPr>
        </p:nvSpPr>
        <p:spPr>
          <a:xfrm>
            <a:off x="1069624" y="1437032"/>
            <a:ext cx="1933880" cy="917851"/>
          </a:xfrm>
          <a:prstGeom prst="rect">
            <a:avLst/>
          </a:prstGeom>
        </p:spPr>
        <p:txBody>
          <a:bodyPr spcFirstLastPara="1" wrap="square" lIns="91425" tIns="91425" rIns="91425" bIns="91425" anchor="t" anchorCtr="0">
            <a:noAutofit/>
          </a:bodyPr>
          <a:lstStyle/>
          <a:p>
            <a:pPr marL="0" indent="0">
              <a:buNone/>
            </a:pPr>
            <a:r>
              <a:rPr lang="es-ES" dirty="0">
                <a:latin typeface="Poppins" panose="020B0604020202020204" charset="0"/>
                <a:cs typeface="Poppins" panose="020B0604020202020204" charset="0"/>
              </a:rPr>
              <a:t>1 - Molinete</a:t>
            </a:r>
          </a:p>
          <a:p>
            <a:pPr marL="0" indent="0">
              <a:buNone/>
            </a:pPr>
            <a:r>
              <a:rPr lang="es-ES" dirty="0">
                <a:latin typeface="Poppins" panose="020B0604020202020204" charset="0"/>
                <a:cs typeface="Poppins" panose="020B0604020202020204" charset="0"/>
              </a:rPr>
              <a:t>2 - </a:t>
            </a:r>
            <a:r>
              <a:rPr lang="es-ES" dirty="0" err="1">
                <a:latin typeface="Poppins" panose="020B0604020202020204" charset="0"/>
                <a:cs typeface="Poppins" panose="020B0604020202020204" charset="0"/>
              </a:rPr>
              <a:t>Barbotén</a:t>
            </a:r>
            <a:endParaRPr lang="es-ES" dirty="0">
              <a:latin typeface="Poppins" panose="020B0604020202020204" charset="0"/>
              <a:cs typeface="Poppins" panose="020B0604020202020204" charset="0"/>
            </a:endParaRPr>
          </a:p>
          <a:p>
            <a:pPr marL="0" indent="0">
              <a:buNone/>
            </a:pPr>
            <a:r>
              <a:rPr lang="es-ES" dirty="0">
                <a:latin typeface="Poppins" panose="020B0604020202020204" charset="0"/>
                <a:cs typeface="Poppins" panose="020B0604020202020204" charset="0"/>
              </a:rPr>
              <a:t>3 - Ancla</a:t>
            </a:r>
          </a:p>
          <a:p>
            <a:pPr marL="0" indent="0">
              <a:buNone/>
            </a:pPr>
            <a:r>
              <a:rPr lang="es-ES" dirty="0">
                <a:latin typeface="Poppins" panose="020B0604020202020204" charset="0"/>
                <a:cs typeface="Poppins" panose="020B0604020202020204" charset="0"/>
              </a:rPr>
              <a:t>4 - Cadena</a:t>
            </a:r>
          </a:p>
          <a:p>
            <a:pPr marL="0" indent="0">
              <a:buNone/>
            </a:pPr>
            <a:r>
              <a:rPr lang="es-ES" dirty="0">
                <a:latin typeface="Poppins" panose="020B0604020202020204" charset="0"/>
                <a:cs typeface="Poppins" panose="020B0604020202020204" charset="0"/>
              </a:rPr>
              <a:t>5 - Escobén</a:t>
            </a:r>
          </a:p>
        </p:txBody>
      </p:sp>
      <p:pic>
        <p:nvPicPr>
          <p:cNvPr id="3" name="Imagen 2">
            <a:extLst>
              <a:ext uri="{FF2B5EF4-FFF2-40B4-BE49-F238E27FC236}">
                <a16:creationId xmlns:a16="http://schemas.microsoft.com/office/drawing/2014/main" id="{3B3F60E7-B29B-4BC0-85C3-6751C50B1C1E}"/>
              </a:ext>
            </a:extLst>
          </p:cNvPr>
          <p:cNvPicPr>
            <a:picLocks noChangeAspect="1"/>
          </p:cNvPicPr>
          <p:nvPr/>
        </p:nvPicPr>
        <p:blipFill rotWithShape="1">
          <a:blip r:embed="rId4"/>
          <a:srcRect r="11622"/>
          <a:stretch/>
        </p:blipFill>
        <p:spPr>
          <a:xfrm>
            <a:off x="350939" y="2792686"/>
            <a:ext cx="5421914" cy="2001564"/>
          </a:xfrm>
          <a:prstGeom prst="rect">
            <a:avLst/>
          </a:prstGeom>
        </p:spPr>
      </p:pic>
      <p:sp>
        <p:nvSpPr>
          <p:cNvPr id="21" name="Google Shape;357;p31">
            <a:extLst>
              <a:ext uri="{FF2B5EF4-FFF2-40B4-BE49-F238E27FC236}">
                <a16:creationId xmlns:a16="http://schemas.microsoft.com/office/drawing/2014/main" id="{731652C2-989A-4AB6-8311-E23959C5CF9D}"/>
              </a:ext>
            </a:extLst>
          </p:cNvPr>
          <p:cNvSpPr txBox="1">
            <a:spLocks/>
          </p:cNvSpPr>
          <p:nvPr/>
        </p:nvSpPr>
        <p:spPr>
          <a:xfrm>
            <a:off x="5349728" y="1432963"/>
            <a:ext cx="1933880" cy="9178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60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1pPr>
            <a:lvl2pPr marL="914400" marR="0" lvl="1"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2pPr>
            <a:lvl3pPr marL="1371600" marR="0" lvl="2"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3pPr>
            <a:lvl4pPr marL="1828800" marR="0" lvl="3"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4pPr>
            <a:lvl5pPr marL="2286000" marR="0" lvl="4"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5pPr>
            <a:lvl6pPr marL="2743200" marR="0" lvl="5"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6pPr>
            <a:lvl7pPr marL="3200400" marR="0" lvl="6"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7pPr>
            <a:lvl8pPr marL="3657600" marR="0" lvl="7"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8pPr>
            <a:lvl9pPr marL="4114800" marR="0" lvl="8"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9pPr>
          </a:lstStyle>
          <a:p>
            <a:pPr marL="0" indent="0">
              <a:buFont typeface="Poppins Light"/>
              <a:buNone/>
            </a:pPr>
            <a:r>
              <a:rPr lang="es-ES" dirty="0">
                <a:latin typeface="Poppins" panose="020B0604020202020204" charset="0"/>
                <a:cs typeface="Poppins" panose="020B0604020202020204" charset="0"/>
              </a:rPr>
              <a:t>Pozo del ancla</a:t>
            </a:r>
          </a:p>
        </p:txBody>
      </p:sp>
    </p:spTree>
    <p:extLst>
      <p:ext uri="{BB962C8B-B14F-4D97-AF65-F5344CB8AC3E}">
        <p14:creationId xmlns:p14="http://schemas.microsoft.com/office/powerpoint/2010/main" val="39100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7200" y="1166125"/>
            <a:ext cx="2403764" cy="683100"/>
          </a:xfrm>
          <a:prstGeom prst="rect">
            <a:avLst/>
          </a:prstGeom>
        </p:spPr>
        <p:txBody>
          <a:bodyPr spcFirstLastPara="1" wrap="square" lIns="91425" tIns="91425" rIns="91425" bIns="91425" anchor="b" anchorCtr="0">
            <a:noAutofit/>
          </a:bodyPr>
          <a:lstStyle/>
          <a:p>
            <a:pPr lvl="0"/>
            <a:r>
              <a:rPr lang="de-DE" dirty="0"/>
              <a:t>HÉLICE</a:t>
            </a:r>
          </a:p>
        </p:txBody>
      </p:sp>
      <p:sp>
        <p:nvSpPr>
          <p:cNvPr id="360" name="Google Shape;360;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pic>
        <p:nvPicPr>
          <p:cNvPr id="3" name="Imagen 2">
            <a:extLst>
              <a:ext uri="{FF2B5EF4-FFF2-40B4-BE49-F238E27FC236}">
                <a16:creationId xmlns:a16="http://schemas.microsoft.com/office/drawing/2014/main" id="{3B3F60E7-B29B-4BC0-85C3-6751C50B1C1E}"/>
              </a:ext>
            </a:extLst>
          </p:cNvPr>
          <p:cNvPicPr>
            <a:picLocks noChangeAspect="1"/>
          </p:cNvPicPr>
          <p:nvPr/>
        </p:nvPicPr>
        <p:blipFill>
          <a:blip r:embed="rId3"/>
          <a:stretch>
            <a:fillRect/>
          </a:stretch>
        </p:blipFill>
        <p:spPr>
          <a:xfrm>
            <a:off x="290946" y="2792686"/>
            <a:ext cx="3186452" cy="2001564"/>
          </a:xfrm>
          <a:prstGeom prst="rect">
            <a:avLst/>
          </a:prstGeom>
        </p:spPr>
      </p:pic>
      <p:pic>
        <p:nvPicPr>
          <p:cNvPr id="22" name="Imagen 21">
            <a:extLst>
              <a:ext uri="{FF2B5EF4-FFF2-40B4-BE49-F238E27FC236}">
                <a16:creationId xmlns:a16="http://schemas.microsoft.com/office/drawing/2014/main" id="{C92C21C6-D733-4B96-AC00-E1D9C1060B56}"/>
              </a:ext>
            </a:extLst>
          </p:cNvPr>
          <p:cNvPicPr>
            <a:picLocks noChangeAspect="1"/>
          </p:cNvPicPr>
          <p:nvPr/>
        </p:nvPicPr>
        <p:blipFill>
          <a:blip r:embed="rId4"/>
          <a:stretch>
            <a:fillRect/>
          </a:stretch>
        </p:blipFill>
        <p:spPr>
          <a:xfrm>
            <a:off x="3652346" y="2997464"/>
            <a:ext cx="4903529" cy="1900117"/>
          </a:xfrm>
          <a:prstGeom prst="rect">
            <a:avLst/>
          </a:prstGeom>
        </p:spPr>
      </p:pic>
      <p:sp>
        <p:nvSpPr>
          <p:cNvPr id="23" name="Google Shape;356;p31">
            <a:extLst>
              <a:ext uri="{FF2B5EF4-FFF2-40B4-BE49-F238E27FC236}">
                <a16:creationId xmlns:a16="http://schemas.microsoft.com/office/drawing/2014/main" id="{4BA5C195-7A81-40EA-A217-1B1AC49D9398}"/>
              </a:ext>
            </a:extLst>
          </p:cNvPr>
          <p:cNvSpPr txBox="1">
            <a:spLocks/>
          </p:cNvSpPr>
          <p:nvPr/>
        </p:nvSpPr>
        <p:spPr>
          <a:xfrm>
            <a:off x="3553375" y="1166125"/>
            <a:ext cx="2616930" cy="683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de-DE" dirty="0"/>
              <a:t>TIMÓN</a:t>
            </a:r>
          </a:p>
        </p:txBody>
      </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4294967295"/>
          </p:nvPr>
        </p:nvSpPr>
        <p:spPr>
          <a:xfrm>
            <a:off x="1096520" y="1654175"/>
            <a:ext cx="1933575" cy="917575"/>
          </a:xfrm>
          <a:prstGeom prst="rect">
            <a:avLst/>
          </a:prstGeom>
        </p:spPr>
        <p:txBody>
          <a:bodyPr spcFirstLastPara="1" wrap="square" lIns="91425" tIns="91425" rIns="91425" bIns="91425" anchor="t" anchorCtr="0">
            <a:noAutofit/>
          </a:bodyPr>
          <a:lstStyle/>
          <a:p>
            <a:pPr marL="0" indent="0">
              <a:buNone/>
            </a:pPr>
            <a:r>
              <a:rPr lang="es-ES" sz="1100" dirty="0">
                <a:latin typeface="Poppins" panose="020B0604020202020204" charset="0"/>
                <a:cs typeface="Poppins" panose="020B0604020202020204" charset="0"/>
              </a:rPr>
              <a:t>1 - Eje.</a:t>
            </a:r>
          </a:p>
          <a:p>
            <a:pPr marL="0" indent="0">
              <a:buNone/>
            </a:pPr>
            <a:r>
              <a:rPr lang="es-ES" sz="1100" dirty="0">
                <a:latin typeface="Poppins" panose="020B0604020202020204" charset="0"/>
                <a:cs typeface="Poppins" panose="020B0604020202020204" charset="0"/>
              </a:rPr>
              <a:t>2 – Núcleo.</a:t>
            </a:r>
          </a:p>
          <a:p>
            <a:pPr marL="0" indent="0">
              <a:buNone/>
            </a:pPr>
            <a:r>
              <a:rPr lang="es-ES" sz="1100" dirty="0">
                <a:latin typeface="Poppins" panose="020B0604020202020204" charset="0"/>
                <a:cs typeface="Poppins" panose="020B0604020202020204" charset="0"/>
              </a:rPr>
              <a:t>3 – Capacete.</a:t>
            </a:r>
          </a:p>
          <a:p>
            <a:pPr marL="0" indent="0">
              <a:buNone/>
            </a:pPr>
            <a:r>
              <a:rPr lang="es-ES" sz="1100" dirty="0">
                <a:latin typeface="Poppins" panose="020B0604020202020204" charset="0"/>
                <a:cs typeface="Poppins" panose="020B0604020202020204" charset="0"/>
              </a:rPr>
              <a:t>4 – Pala.</a:t>
            </a:r>
          </a:p>
        </p:txBody>
      </p:sp>
      <p:sp>
        <p:nvSpPr>
          <p:cNvPr id="24" name="Google Shape;357;p31">
            <a:extLst>
              <a:ext uri="{FF2B5EF4-FFF2-40B4-BE49-F238E27FC236}">
                <a16:creationId xmlns:a16="http://schemas.microsoft.com/office/drawing/2014/main" id="{CC9EAD96-EC5D-4E59-B41A-8F7F4AC36934}"/>
              </a:ext>
            </a:extLst>
          </p:cNvPr>
          <p:cNvSpPr txBox="1">
            <a:spLocks/>
          </p:cNvSpPr>
          <p:nvPr/>
        </p:nvSpPr>
        <p:spPr>
          <a:xfrm>
            <a:off x="4043372" y="1654175"/>
            <a:ext cx="2126933" cy="9175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1pPr>
            <a:lvl2pPr marL="914400" marR="0" lvl="1"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2pPr>
            <a:lvl3pPr marL="1371600" marR="0" lvl="2"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3pPr>
            <a:lvl4pPr marL="1828800" marR="0" lvl="3"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4pPr>
            <a:lvl5pPr marL="2286000" marR="0" lvl="4"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5pPr>
            <a:lvl6pPr marL="2743200" marR="0" lvl="5"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6pPr>
            <a:lvl7pPr marL="3200400" marR="0" lvl="6"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7pPr>
            <a:lvl8pPr marL="3657600" marR="0" lvl="7"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8pPr>
            <a:lvl9pPr marL="4114800" marR="0" lvl="8"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9pPr>
          </a:lstStyle>
          <a:p>
            <a:pPr marL="0" indent="0">
              <a:buFont typeface="Poppins Light"/>
              <a:buNone/>
            </a:pPr>
            <a:r>
              <a:rPr lang="es-ES" sz="1100" dirty="0">
                <a:latin typeface="Poppins" panose="020B0604020202020204" charset="0"/>
                <a:cs typeface="Poppins" panose="020B0604020202020204" charset="0"/>
              </a:rPr>
              <a:t>1  - Caña.</a:t>
            </a:r>
          </a:p>
          <a:p>
            <a:pPr marL="0" indent="0">
              <a:buFont typeface="Poppins Light"/>
              <a:buNone/>
            </a:pPr>
            <a:r>
              <a:rPr lang="es-ES" sz="1100" dirty="0">
                <a:latin typeface="Poppins" panose="020B0604020202020204" charset="0"/>
                <a:cs typeface="Poppins" panose="020B0604020202020204" charset="0"/>
              </a:rPr>
              <a:t>2 – Mecha.</a:t>
            </a:r>
          </a:p>
          <a:p>
            <a:pPr marL="0" indent="0">
              <a:buFont typeface="Poppins Light"/>
              <a:buNone/>
            </a:pPr>
            <a:r>
              <a:rPr lang="es-ES" sz="1100" dirty="0">
                <a:latin typeface="Poppins" panose="020B0604020202020204" charset="0"/>
                <a:cs typeface="Poppins" panose="020B0604020202020204" charset="0"/>
              </a:rPr>
              <a:t>3 – Limera.</a:t>
            </a:r>
          </a:p>
          <a:p>
            <a:pPr marL="0" indent="0">
              <a:buFont typeface="Poppins Light"/>
              <a:buNone/>
            </a:pPr>
            <a:r>
              <a:rPr lang="es-ES" sz="1100" dirty="0">
                <a:latin typeface="Poppins" panose="020B0604020202020204" charset="0"/>
                <a:cs typeface="Poppins" panose="020B0604020202020204" charset="0"/>
              </a:rPr>
              <a:t>4 – Pala.</a:t>
            </a:r>
          </a:p>
          <a:p>
            <a:pPr marL="0" indent="0">
              <a:buFont typeface="Poppins Light"/>
              <a:buNone/>
            </a:pPr>
            <a:r>
              <a:rPr lang="es-ES" sz="1100" dirty="0">
                <a:latin typeface="Poppins" panose="020B0604020202020204" charset="0"/>
                <a:cs typeface="Poppins" panose="020B0604020202020204" charset="0"/>
              </a:rPr>
              <a:t>5 – Rueda.</a:t>
            </a:r>
          </a:p>
        </p:txBody>
      </p:sp>
    </p:spTree>
    <p:extLst>
      <p:ext uri="{BB962C8B-B14F-4D97-AF65-F5344CB8AC3E}">
        <p14:creationId xmlns:p14="http://schemas.microsoft.com/office/powerpoint/2010/main" val="3720068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ES" sz="3600" dirty="0"/>
              <a:t>FONDEO</a:t>
            </a:r>
            <a:endParaRPr dirty="0"/>
          </a:p>
        </p:txBody>
      </p:sp>
      <p:sp>
        <p:nvSpPr>
          <p:cNvPr id="176" name="Google Shape;176;p17"/>
          <p:cNvSpPr txBox="1">
            <a:spLocks noGrp="1"/>
          </p:cNvSpPr>
          <p:nvPr>
            <p:ph type="subTitle" idx="1"/>
          </p:nvPr>
        </p:nvSpPr>
        <p:spPr>
          <a:xfrm>
            <a:off x="2569800" y="3188701"/>
            <a:ext cx="40044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dirty="0">
                <a:latin typeface="Poppins" panose="020B0604020202020204" charset="0"/>
                <a:cs typeface="Poppins" panose="020B0604020202020204" charset="0"/>
              </a:rPr>
              <a:t>Elementos de amarre y fondeo</a:t>
            </a:r>
            <a:endParaRPr dirty="0">
              <a:latin typeface="Poppins" panose="020B0604020202020204" charset="0"/>
              <a:cs typeface="Poppins" panose="020B0604020202020204" charset="0"/>
            </a:endParaRPr>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6000" b="1" dirty="0">
                <a:solidFill>
                  <a:srgbClr val="FFFFFF"/>
                </a:solidFill>
                <a:latin typeface="Poppins"/>
                <a:ea typeface="Poppins"/>
                <a:cs typeface="Poppins"/>
                <a:sym typeface="Poppins"/>
              </a:rPr>
              <a:t>2</a:t>
            </a:r>
            <a:endParaRPr sz="6000" dirty="0">
              <a:solidFill>
                <a:srgbClr val="FFFFFF"/>
              </a:solidFill>
            </a:endParaRPr>
          </a:p>
        </p:txBody>
      </p:sp>
      <p:pic>
        <p:nvPicPr>
          <p:cNvPr id="5" name="Imagen 4">
            <a:extLst>
              <a:ext uri="{FF2B5EF4-FFF2-40B4-BE49-F238E27FC236}">
                <a16:creationId xmlns:a16="http://schemas.microsoft.com/office/drawing/2014/main" id="{072C51FC-B53B-4242-8BA7-083A25229359}"/>
              </a:ext>
            </a:extLst>
          </p:cNvPr>
          <p:cNvPicPr>
            <a:picLocks noChangeAspect="1"/>
          </p:cNvPicPr>
          <p:nvPr/>
        </p:nvPicPr>
        <p:blipFill>
          <a:blip r:embed="rId3"/>
          <a:stretch>
            <a:fillRect/>
          </a:stretch>
        </p:blipFill>
        <p:spPr>
          <a:xfrm>
            <a:off x="6763412" y="2831729"/>
            <a:ext cx="1674840" cy="1674840"/>
          </a:xfrm>
          <a:prstGeom prst="rect">
            <a:avLst/>
          </a:prstGeom>
        </p:spPr>
      </p:pic>
    </p:spTree>
    <p:extLst>
      <p:ext uri="{BB962C8B-B14F-4D97-AF65-F5344CB8AC3E}">
        <p14:creationId xmlns:p14="http://schemas.microsoft.com/office/powerpoint/2010/main" val="2904904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5707" y="1446497"/>
            <a:ext cx="6337141" cy="659757"/>
          </a:xfrm>
          <a:prstGeom prst="rect">
            <a:avLst/>
          </a:prstGeom>
        </p:spPr>
        <p:txBody>
          <a:bodyPr spcFirstLastPara="1" wrap="square" lIns="91425" tIns="91425" rIns="91425" bIns="91425" anchor="b" anchorCtr="0">
            <a:noAutofit/>
          </a:bodyPr>
          <a:lstStyle/>
          <a:p>
            <a:pPr lvl="0"/>
            <a:r>
              <a:rPr lang="es-ES" dirty="0"/>
              <a:t>FONDEO</a:t>
            </a:r>
            <a:br>
              <a:rPr lang="es-ES" dirty="0"/>
            </a:br>
            <a:br>
              <a:rPr lang="es-ES" dirty="0"/>
            </a:br>
            <a:endParaRPr lang="es-ES" dirty="0"/>
          </a:p>
        </p:txBody>
      </p:sp>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a:p>
        </p:txBody>
      </p:sp>
      <p:pic>
        <p:nvPicPr>
          <p:cNvPr id="361" name="Google Shape;361;p31"/>
          <p:cNvPicPr preferRelativeResize="0"/>
          <p:nvPr/>
        </p:nvPicPr>
        <p:blipFill>
          <a:blip r:embed="rId3"/>
          <a:stretch>
            <a:fillRect/>
          </a:stretch>
        </p:blipFill>
        <p:spPr>
          <a:xfrm>
            <a:off x="6374675" y="1056975"/>
            <a:ext cx="3029450" cy="3029450"/>
          </a:xfrm>
          <a:prstGeom prst="ellipse">
            <a:avLst/>
          </a:prstGeom>
          <a:noFill/>
          <a:ln>
            <a:noFill/>
          </a:ln>
        </p:spPr>
      </p:pic>
      <p:grpSp>
        <p:nvGrpSpPr>
          <p:cNvPr id="362" name="Google Shape;362;p31"/>
          <p:cNvGrpSpPr/>
          <p:nvPr/>
        </p:nvGrpSpPr>
        <p:grpSpPr>
          <a:xfrm>
            <a:off x="5853100" y="3068600"/>
            <a:ext cx="1539600" cy="1539600"/>
            <a:chOff x="6680825" y="2549350"/>
            <a:chExt cx="1539600" cy="1539600"/>
          </a:xfrm>
        </p:grpSpPr>
        <p:sp>
          <p:nvSpPr>
            <p:cNvPr id="363" name="Google Shape;363;p31"/>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Google Shape;364;p31"/>
            <p:cNvSpPr/>
            <p:nvPr/>
          </p:nvSpPr>
          <p:spPr>
            <a:xfrm>
              <a:off x="6894850" y="2763375"/>
              <a:ext cx="1111200" cy="1111200"/>
            </a:xfrm>
            <a:prstGeom prst="ellipse">
              <a:avLst/>
            </a:prstGeom>
            <a:solidFill>
              <a:schemeClr val="accent1">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5" name="Google Shape;365;p31"/>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2" name="Google Shape;854;p39">
            <a:extLst>
              <a:ext uri="{FF2B5EF4-FFF2-40B4-BE49-F238E27FC236}">
                <a16:creationId xmlns:a16="http://schemas.microsoft.com/office/drawing/2014/main" id="{BAB6D54F-6716-4778-99E5-494D92ECB38A}"/>
              </a:ext>
            </a:extLst>
          </p:cNvPr>
          <p:cNvGrpSpPr/>
          <p:nvPr/>
        </p:nvGrpSpPr>
        <p:grpSpPr>
          <a:xfrm>
            <a:off x="6438768" y="3636861"/>
            <a:ext cx="342882" cy="383835"/>
            <a:chOff x="6643075" y="4309650"/>
            <a:chExt cx="407950" cy="456675"/>
          </a:xfrm>
        </p:grpSpPr>
        <p:sp>
          <p:nvSpPr>
            <p:cNvPr id="33" name="Google Shape;855;p39">
              <a:extLst>
                <a:ext uri="{FF2B5EF4-FFF2-40B4-BE49-F238E27FC236}">
                  <a16:creationId xmlns:a16="http://schemas.microsoft.com/office/drawing/2014/main" id="{FEF8001C-B2C3-4D1D-8F29-4E913FAF5ADB}"/>
                </a:ext>
              </a:extLst>
            </p:cNvPr>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Google Shape;856;p39">
              <a:extLst>
                <a:ext uri="{FF2B5EF4-FFF2-40B4-BE49-F238E27FC236}">
                  <a16:creationId xmlns:a16="http://schemas.microsoft.com/office/drawing/2014/main" id="{975F7C28-F0BD-4C88-A66E-3B4E8A415FC6}"/>
                </a:ext>
              </a:extLst>
            </p:cNvPr>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Google Shape;857;p39">
              <a:extLst>
                <a:ext uri="{FF2B5EF4-FFF2-40B4-BE49-F238E27FC236}">
                  <a16:creationId xmlns:a16="http://schemas.microsoft.com/office/drawing/2014/main" id="{A4445967-2C05-48DF-960A-3F03F68032F8}"/>
                </a:ext>
              </a:extLst>
            </p:cNvPr>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Google Shape;858;p39">
              <a:extLst>
                <a:ext uri="{FF2B5EF4-FFF2-40B4-BE49-F238E27FC236}">
                  <a16:creationId xmlns:a16="http://schemas.microsoft.com/office/drawing/2014/main" id="{9D6A6E50-16ED-4312-AAAC-BFF988090F02}"/>
                </a:ext>
              </a:extLst>
            </p:cNvPr>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859;p39">
              <a:extLst>
                <a:ext uri="{FF2B5EF4-FFF2-40B4-BE49-F238E27FC236}">
                  <a16:creationId xmlns:a16="http://schemas.microsoft.com/office/drawing/2014/main" id="{7F617242-5F77-43CF-8892-612834F978B4}"/>
                </a:ext>
              </a:extLst>
            </p:cNvPr>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Google Shape;860;p39">
              <a:extLst>
                <a:ext uri="{FF2B5EF4-FFF2-40B4-BE49-F238E27FC236}">
                  <a16:creationId xmlns:a16="http://schemas.microsoft.com/office/drawing/2014/main" id="{C574A9C6-2FB6-40A0-AF30-6E77C3DC837B}"/>
                </a:ext>
              </a:extLst>
            </p:cNvPr>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Google Shape;861;p39">
              <a:extLst>
                <a:ext uri="{FF2B5EF4-FFF2-40B4-BE49-F238E27FC236}">
                  <a16:creationId xmlns:a16="http://schemas.microsoft.com/office/drawing/2014/main" id="{A02A9B09-2C73-465E-9D8F-F071BE79DDF7}"/>
                </a:ext>
              </a:extLst>
            </p:cNvPr>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Google Shape;862;p39">
              <a:extLst>
                <a:ext uri="{FF2B5EF4-FFF2-40B4-BE49-F238E27FC236}">
                  <a16:creationId xmlns:a16="http://schemas.microsoft.com/office/drawing/2014/main" id="{7EC18C06-08CC-4962-8E45-273712DE3197}"/>
                </a:ext>
              </a:extLst>
            </p:cNvPr>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Google Shape;863;p39">
              <a:extLst>
                <a:ext uri="{FF2B5EF4-FFF2-40B4-BE49-F238E27FC236}">
                  <a16:creationId xmlns:a16="http://schemas.microsoft.com/office/drawing/2014/main" id="{9BC06427-99EC-4174-89E2-3C1518C009AB}"/>
                </a:ext>
              </a:extLst>
            </p:cNvPr>
            <p:cNvSpPr/>
            <p:nvPr/>
          </p:nvSpPr>
          <p:spPr>
            <a:xfrm>
              <a:off x="6847025" y="4414975"/>
              <a:ext cx="25" cy="145550"/>
            </a:xfrm>
            <a:custGeom>
              <a:avLst/>
              <a:gdLst/>
              <a:ahLst/>
              <a:cxnLst/>
              <a:rect l="l" t="t" r="r" b="b"/>
              <a:pathLst>
                <a:path w="1" h="5822" fill="none" extrusionOk="0">
                  <a:moveTo>
                    <a:pt x="1" y="1"/>
                  </a:moveTo>
                  <a:lnTo>
                    <a:pt x="1" y="582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1"/>
          </p:nvPr>
        </p:nvSpPr>
        <p:spPr>
          <a:xfrm>
            <a:off x="469561" y="744322"/>
            <a:ext cx="1757396" cy="917851"/>
          </a:xfrm>
          <a:prstGeom prst="rect">
            <a:avLst/>
          </a:prstGeom>
        </p:spPr>
        <p:txBody>
          <a:bodyPr spcFirstLastPara="1" wrap="square" lIns="91425" tIns="91425" rIns="91425" bIns="91425" anchor="t" anchorCtr="0">
            <a:noAutofit/>
          </a:bodyPr>
          <a:lstStyle/>
          <a:p>
            <a:pPr marL="0" lvl="0" indent="0">
              <a:buNone/>
            </a:pPr>
            <a:r>
              <a:rPr lang="es-ES" b="1" dirty="0">
                <a:latin typeface="Poppins" panose="020B0604020202020204" charset="0"/>
                <a:cs typeface="Poppins" panose="020B0604020202020204" charset="0"/>
              </a:rPr>
              <a:t>EQUIPO DE FONDEO </a:t>
            </a:r>
          </a:p>
          <a:p>
            <a:pPr marL="171450" indent="-171450"/>
            <a:r>
              <a:rPr lang="it-IT" dirty="0">
                <a:latin typeface="Poppins" panose="020B0604020202020204" charset="0"/>
                <a:cs typeface="Poppins" panose="020B0604020202020204" charset="0"/>
              </a:rPr>
              <a:t>Línea de fondeo</a:t>
            </a:r>
          </a:p>
          <a:p>
            <a:pPr marL="171450" indent="-171450"/>
            <a:r>
              <a:rPr lang="it-IT" dirty="0">
                <a:latin typeface="Poppins" panose="020B0604020202020204" charset="0"/>
                <a:cs typeface="Poppins" panose="020B0604020202020204" charset="0"/>
              </a:rPr>
              <a:t>Ancla</a:t>
            </a:r>
          </a:p>
        </p:txBody>
      </p:sp>
      <p:graphicFrame>
        <p:nvGraphicFramePr>
          <p:cNvPr id="27" name="Google Shape;292;p26">
            <a:extLst>
              <a:ext uri="{FF2B5EF4-FFF2-40B4-BE49-F238E27FC236}">
                <a16:creationId xmlns:a16="http://schemas.microsoft.com/office/drawing/2014/main" id="{7D883FA3-4420-47CD-AAA8-3C2D637E6327}"/>
              </a:ext>
            </a:extLst>
          </p:cNvPr>
          <p:cNvGraphicFramePr/>
          <p:nvPr>
            <p:extLst>
              <p:ext uri="{D42A27DB-BD31-4B8C-83A1-F6EECF244321}">
                <p14:modId xmlns:p14="http://schemas.microsoft.com/office/powerpoint/2010/main" val="2482728537"/>
              </p:ext>
            </p:extLst>
          </p:nvPr>
        </p:nvGraphicFramePr>
        <p:xfrm>
          <a:off x="267094" y="1839593"/>
          <a:ext cx="5334176" cy="3078380"/>
        </p:xfrm>
        <a:graphic>
          <a:graphicData uri="http://schemas.openxmlformats.org/drawingml/2006/table">
            <a:tbl>
              <a:tblPr>
                <a:noFill/>
                <a:tableStyleId>{D8DDDA71-EB4C-453B-83A3-0A26C3520B89}</a:tableStyleId>
              </a:tblPr>
              <a:tblGrid>
                <a:gridCol w="1333544">
                  <a:extLst>
                    <a:ext uri="{9D8B030D-6E8A-4147-A177-3AD203B41FA5}">
                      <a16:colId xmlns:a16="http://schemas.microsoft.com/office/drawing/2014/main" val="20000"/>
                    </a:ext>
                  </a:extLst>
                </a:gridCol>
                <a:gridCol w="1333544">
                  <a:extLst>
                    <a:ext uri="{9D8B030D-6E8A-4147-A177-3AD203B41FA5}">
                      <a16:colId xmlns:a16="http://schemas.microsoft.com/office/drawing/2014/main" val="3990765177"/>
                    </a:ext>
                  </a:extLst>
                </a:gridCol>
                <a:gridCol w="1333544">
                  <a:extLst>
                    <a:ext uri="{9D8B030D-6E8A-4147-A177-3AD203B41FA5}">
                      <a16:colId xmlns:a16="http://schemas.microsoft.com/office/drawing/2014/main" val="1957520273"/>
                    </a:ext>
                  </a:extLst>
                </a:gridCol>
                <a:gridCol w="1333544">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ESLORA (m)</a:t>
                      </a: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PESO DEL ANCLA (Kg)</a:t>
                      </a: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DIÁMETRO DE CADENA (mm)</a:t>
                      </a: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DIÁMETRO DE ESTACHA (mm)</a:t>
                      </a: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73249"/>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3</a:t>
                      </a: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3,5</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6</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1000" b="0" dirty="0">
                          <a:solidFill>
                            <a:srgbClr val="3A81BA"/>
                          </a:solidFill>
                          <a:latin typeface="Poppins" panose="00000800000000000000" charset="0"/>
                          <a:ea typeface="Poppins"/>
                          <a:cs typeface="Poppins" panose="00000800000000000000" charset="0"/>
                          <a:sym typeface="Poppins"/>
                        </a:rPr>
                        <a:t>10</a:t>
                      </a:r>
                      <a:endParaRPr sz="1000" b="0" dirty="0">
                        <a:solidFill>
                          <a:srgbClr val="3A81BA"/>
                        </a:solidFill>
                        <a:latin typeface="Poppins" panose="00000800000000000000" charset="0"/>
                        <a:ea typeface="Poppins"/>
                        <a:cs typeface="Poppins" panose="00000800000000000000" charset="0"/>
                        <a:sym typeface="Poppins"/>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5</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6</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6</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ES" sz="1000" b="0" dirty="0">
                          <a:solidFill>
                            <a:srgbClr val="3A81BA"/>
                          </a:solidFill>
                          <a:latin typeface="Poppins" panose="00000800000000000000" charset="0"/>
                          <a:ea typeface="Poppins"/>
                          <a:cs typeface="Poppins" panose="00000800000000000000" charset="0"/>
                          <a:sym typeface="Poppins"/>
                        </a:rPr>
                        <a:t>10</a:t>
                      </a: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7</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10</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6</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ES" sz="1000" b="0" dirty="0">
                          <a:solidFill>
                            <a:srgbClr val="3A81BA"/>
                          </a:solidFill>
                          <a:latin typeface="Poppins" panose="00000800000000000000" charset="0"/>
                          <a:ea typeface="Poppins"/>
                          <a:cs typeface="Poppins" panose="00000800000000000000" charset="0"/>
                          <a:sym typeface="Poppins"/>
                        </a:rPr>
                        <a:t>10</a:t>
                      </a: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3"/>
                  </a:ext>
                </a:extLst>
              </a:tr>
              <a:tr h="192796">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9</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14</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8</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1000" b="0" dirty="0">
                          <a:solidFill>
                            <a:srgbClr val="3A81BA"/>
                          </a:solidFill>
                          <a:latin typeface="Poppins" panose="00000800000000000000" charset="0"/>
                          <a:ea typeface="Poppins"/>
                          <a:cs typeface="Poppins" panose="00000800000000000000" charset="0"/>
                          <a:sym typeface="Poppins"/>
                        </a:rPr>
                        <a:t>12</a:t>
                      </a:r>
                      <a:endParaRPr sz="1000" b="0" dirty="0">
                        <a:solidFill>
                          <a:srgbClr val="3A81BA"/>
                        </a:solidFill>
                        <a:latin typeface="Poppins" panose="00000800000000000000" charset="0"/>
                        <a:ea typeface="Poppins"/>
                        <a:cs typeface="Poppins" panose="00000800000000000000" charset="0"/>
                        <a:sym typeface="Poppins"/>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419138847"/>
                  </a:ext>
                </a:extLst>
              </a:tr>
              <a:tr h="0">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12</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20</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8</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1000" b="0" dirty="0">
                          <a:solidFill>
                            <a:srgbClr val="3A81BA"/>
                          </a:solidFill>
                          <a:latin typeface="Poppins" panose="00000800000000000000" charset="0"/>
                          <a:ea typeface="Poppins"/>
                          <a:cs typeface="Poppins" panose="00000800000000000000" charset="0"/>
                          <a:sym typeface="Poppins"/>
                        </a:rPr>
                        <a:t>12</a:t>
                      </a:r>
                      <a:endParaRPr sz="1000" b="0" dirty="0">
                        <a:solidFill>
                          <a:srgbClr val="3A81BA"/>
                        </a:solidFill>
                        <a:latin typeface="Poppins" panose="00000800000000000000" charset="0"/>
                        <a:ea typeface="Poppins"/>
                        <a:cs typeface="Poppins" panose="00000800000000000000" charset="0"/>
                        <a:sym typeface="Poppins"/>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3770017660"/>
                  </a:ext>
                </a:extLst>
              </a:tr>
              <a:tr h="0">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15</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33</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10</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1000" b="0" dirty="0">
                          <a:solidFill>
                            <a:srgbClr val="3A81BA"/>
                          </a:solidFill>
                          <a:latin typeface="Poppins" panose="00000800000000000000" charset="0"/>
                          <a:ea typeface="Poppins"/>
                          <a:cs typeface="Poppins" panose="00000800000000000000" charset="0"/>
                          <a:sym typeface="Poppins"/>
                        </a:rPr>
                        <a:t>14</a:t>
                      </a:r>
                      <a:endParaRPr sz="1000" b="0" dirty="0">
                        <a:solidFill>
                          <a:srgbClr val="3A81BA"/>
                        </a:solidFill>
                        <a:latin typeface="Poppins" panose="00000800000000000000" charset="0"/>
                        <a:ea typeface="Poppins"/>
                        <a:cs typeface="Poppins" panose="00000800000000000000" charset="0"/>
                        <a:sym typeface="Poppins"/>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3272198419"/>
                  </a:ext>
                </a:extLst>
              </a:tr>
              <a:tr h="0">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18</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46</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10</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1000" b="0" dirty="0">
                          <a:solidFill>
                            <a:srgbClr val="3A81BA"/>
                          </a:solidFill>
                          <a:latin typeface="Poppins" panose="00000800000000000000" charset="0"/>
                          <a:ea typeface="Poppins"/>
                          <a:cs typeface="Poppins" panose="00000800000000000000" charset="0"/>
                          <a:sym typeface="Poppins"/>
                        </a:rPr>
                        <a:t>14</a:t>
                      </a:r>
                      <a:endParaRPr sz="1000" b="0" dirty="0">
                        <a:solidFill>
                          <a:srgbClr val="3A81BA"/>
                        </a:solidFill>
                        <a:latin typeface="Poppins" panose="00000800000000000000" charset="0"/>
                        <a:ea typeface="Poppins"/>
                        <a:cs typeface="Poppins" panose="00000800000000000000" charset="0"/>
                        <a:sym typeface="Poppins"/>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3040427922"/>
                  </a:ext>
                </a:extLst>
              </a:tr>
              <a:tr h="0">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21</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58</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12</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1000" b="0" dirty="0">
                          <a:solidFill>
                            <a:srgbClr val="3A81BA"/>
                          </a:solidFill>
                          <a:latin typeface="Poppins" panose="00000800000000000000" charset="0"/>
                          <a:ea typeface="Poppins"/>
                          <a:cs typeface="Poppins" panose="00000800000000000000" charset="0"/>
                          <a:sym typeface="Poppins"/>
                        </a:rPr>
                        <a:t>16</a:t>
                      </a:r>
                      <a:endParaRPr sz="1000" b="0" dirty="0">
                        <a:solidFill>
                          <a:srgbClr val="3A81BA"/>
                        </a:solidFill>
                        <a:latin typeface="Poppins" panose="00000800000000000000" charset="0"/>
                        <a:ea typeface="Poppins"/>
                        <a:cs typeface="Poppins" panose="00000800000000000000" charset="0"/>
                        <a:sym typeface="Poppins"/>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189060154"/>
                  </a:ext>
                </a:extLst>
              </a:tr>
              <a:tr h="0">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24</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75</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12</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1000" b="0" dirty="0">
                          <a:solidFill>
                            <a:srgbClr val="3A81BA"/>
                          </a:solidFill>
                          <a:latin typeface="Poppins" panose="00000800000000000000" charset="0"/>
                          <a:ea typeface="Poppins"/>
                          <a:cs typeface="Poppins" panose="00000800000000000000" charset="0"/>
                          <a:sym typeface="Poppins"/>
                        </a:rPr>
                        <a:t>16</a:t>
                      </a:r>
                      <a:endParaRPr sz="1000" b="0" dirty="0">
                        <a:solidFill>
                          <a:srgbClr val="3A81BA"/>
                        </a:solidFill>
                        <a:latin typeface="Poppins" panose="00000800000000000000" charset="0"/>
                        <a:ea typeface="Poppins"/>
                        <a:cs typeface="Poppins" panose="00000800000000000000" charset="0"/>
                        <a:sym typeface="Poppins"/>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815569129"/>
                  </a:ext>
                </a:extLst>
              </a:tr>
            </a:tbl>
          </a:graphicData>
        </a:graphic>
      </p:graphicFrame>
      <p:pic>
        <p:nvPicPr>
          <p:cNvPr id="7" name="Imagen 6">
            <a:extLst>
              <a:ext uri="{FF2B5EF4-FFF2-40B4-BE49-F238E27FC236}">
                <a16:creationId xmlns:a16="http://schemas.microsoft.com/office/drawing/2014/main" id="{EA0A7B41-3D0D-4277-94DD-AA293ED12A9F}"/>
              </a:ext>
            </a:extLst>
          </p:cNvPr>
          <p:cNvPicPr>
            <a:picLocks noChangeAspect="1"/>
          </p:cNvPicPr>
          <p:nvPr/>
        </p:nvPicPr>
        <p:blipFill>
          <a:blip r:embed="rId4"/>
          <a:stretch>
            <a:fillRect/>
          </a:stretch>
        </p:blipFill>
        <p:spPr>
          <a:xfrm>
            <a:off x="5594118" y="409921"/>
            <a:ext cx="1184383" cy="659757"/>
          </a:xfrm>
          <a:prstGeom prst="rect">
            <a:avLst/>
          </a:prstGeom>
        </p:spPr>
      </p:pic>
      <p:pic>
        <p:nvPicPr>
          <p:cNvPr id="9" name="Imagen 8">
            <a:extLst>
              <a:ext uri="{FF2B5EF4-FFF2-40B4-BE49-F238E27FC236}">
                <a16:creationId xmlns:a16="http://schemas.microsoft.com/office/drawing/2014/main" id="{00C87DB9-1C68-4C8A-ACA0-F184DA47D464}"/>
              </a:ext>
            </a:extLst>
          </p:cNvPr>
          <p:cNvPicPr>
            <a:picLocks noChangeAspect="1"/>
          </p:cNvPicPr>
          <p:nvPr/>
        </p:nvPicPr>
        <p:blipFill>
          <a:blip r:embed="rId5"/>
          <a:stretch>
            <a:fillRect/>
          </a:stretch>
        </p:blipFill>
        <p:spPr>
          <a:xfrm>
            <a:off x="2846953" y="481813"/>
            <a:ext cx="1265691" cy="514576"/>
          </a:xfrm>
          <a:prstGeom prst="rect">
            <a:avLst/>
          </a:prstGeom>
        </p:spPr>
      </p:pic>
      <p:pic>
        <p:nvPicPr>
          <p:cNvPr id="11" name="Imagen 10">
            <a:extLst>
              <a:ext uri="{FF2B5EF4-FFF2-40B4-BE49-F238E27FC236}">
                <a16:creationId xmlns:a16="http://schemas.microsoft.com/office/drawing/2014/main" id="{6EDE8495-148A-4E2C-BDED-581CAAF056B4}"/>
              </a:ext>
            </a:extLst>
          </p:cNvPr>
          <p:cNvPicPr>
            <a:picLocks noChangeAspect="1"/>
          </p:cNvPicPr>
          <p:nvPr/>
        </p:nvPicPr>
        <p:blipFill>
          <a:blip r:embed="rId6"/>
          <a:stretch>
            <a:fillRect/>
          </a:stretch>
        </p:blipFill>
        <p:spPr>
          <a:xfrm>
            <a:off x="4208573" y="350277"/>
            <a:ext cx="1217036" cy="885117"/>
          </a:xfrm>
          <a:prstGeom prst="rect">
            <a:avLst/>
          </a:prstGeom>
        </p:spPr>
      </p:pic>
    </p:spTree>
    <p:extLst>
      <p:ext uri="{BB962C8B-B14F-4D97-AF65-F5344CB8AC3E}">
        <p14:creationId xmlns:p14="http://schemas.microsoft.com/office/powerpoint/2010/main" val="997973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5707" y="724571"/>
            <a:ext cx="6337141" cy="659757"/>
          </a:xfrm>
          <a:prstGeom prst="rect">
            <a:avLst/>
          </a:prstGeom>
        </p:spPr>
        <p:txBody>
          <a:bodyPr spcFirstLastPara="1" wrap="square" lIns="91425" tIns="91425" rIns="91425" bIns="91425" anchor="b" anchorCtr="0">
            <a:noAutofit/>
          </a:bodyPr>
          <a:lstStyle/>
          <a:p>
            <a:pPr lvl="0"/>
            <a:r>
              <a:rPr lang="de-DE" dirty="0"/>
              <a:t>EQUIPO DE FONDEO</a:t>
            </a:r>
          </a:p>
        </p:txBody>
      </p:sp>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a:p>
        </p:txBody>
      </p:sp>
      <p:pic>
        <p:nvPicPr>
          <p:cNvPr id="361" name="Google Shape;361;p31"/>
          <p:cNvPicPr preferRelativeResize="0"/>
          <p:nvPr/>
        </p:nvPicPr>
        <p:blipFill>
          <a:blip r:embed="rId3"/>
          <a:stretch>
            <a:fillRect/>
          </a:stretch>
        </p:blipFill>
        <p:spPr>
          <a:xfrm>
            <a:off x="6372150" y="1054450"/>
            <a:ext cx="3034500" cy="3034500"/>
          </a:xfrm>
          <a:prstGeom prst="ellipse">
            <a:avLst/>
          </a:prstGeom>
          <a:noFill/>
          <a:ln>
            <a:noFill/>
          </a:ln>
        </p:spPr>
      </p:pic>
      <p:grpSp>
        <p:nvGrpSpPr>
          <p:cNvPr id="362" name="Google Shape;362;p31"/>
          <p:cNvGrpSpPr/>
          <p:nvPr/>
        </p:nvGrpSpPr>
        <p:grpSpPr>
          <a:xfrm>
            <a:off x="5853100" y="3068600"/>
            <a:ext cx="1539600" cy="1539600"/>
            <a:chOff x="6680825" y="2549350"/>
            <a:chExt cx="1539600" cy="1539600"/>
          </a:xfrm>
        </p:grpSpPr>
        <p:sp>
          <p:nvSpPr>
            <p:cNvPr id="363" name="Google Shape;363;p31"/>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Google Shape;364;p31"/>
            <p:cNvSpPr/>
            <p:nvPr/>
          </p:nvSpPr>
          <p:spPr>
            <a:xfrm>
              <a:off x="6894850" y="2763375"/>
              <a:ext cx="1111200" cy="1111200"/>
            </a:xfrm>
            <a:prstGeom prst="ellipse">
              <a:avLst/>
            </a:prstGeom>
            <a:solidFill>
              <a:schemeClr val="accent1">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5" name="Google Shape;365;p31"/>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2" name="Google Shape;854;p39">
            <a:extLst>
              <a:ext uri="{FF2B5EF4-FFF2-40B4-BE49-F238E27FC236}">
                <a16:creationId xmlns:a16="http://schemas.microsoft.com/office/drawing/2014/main" id="{BAB6D54F-6716-4778-99E5-494D92ECB38A}"/>
              </a:ext>
            </a:extLst>
          </p:cNvPr>
          <p:cNvGrpSpPr/>
          <p:nvPr/>
        </p:nvGrpSpPr>
        <p:grpSpPr>
          <a:xfrm>
            <a:off x="6461628" y="3629241"/>
            <a:ext cx="342882" cy="383835"/>
            <a:chOff x="6643075" y="4309650"/>
            <a:chExt cx="407950" cy="456675"/>
          </a:xfrm>
        </p:grpSpPr>
        <p:sp>
          <p:nvSpPr>
            <p:cNvPr id="33" name="Google Shape;855;p39">
              <a:extLst>
                <a:ext uri="{FF2B5EF4-FFF2-40B4-BE49-F238E27FC236}">
                  <a16:creationId xmlns:a16="http://schemas.microsoft.com/office/drawing/2014/main" id="{FEF8001C-B2C3-4D1D-8F29-4E913FAF5ADB}"/>
                </a:ext>
              </a:extLst>
            </p:cNvPr>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Google Shape;856;p39">
              <a:extLst>
                <a:ext uri="{FF2B5EF4-FFF2-40B4-BE49-F238E27FC236}">
                  <a16:creationId xmlns:a16="http://schemas.microsoft.com/office/drawing/2014/main" id="{975F7C28-F0BD-4C88-A66E-3B4E8A415FC6}"/>
                </a:ext>
              </a:extLst>
            </p:cNvPr>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Google Shape;857;p39">
              <a:extLst>
                <a:ext uri="{FF2B5EF4-FFF2-40B4-BE49-F238E27FC236}">
                  <a16:creationId xmlns:a16="http://schemas.microsoft.com/office/drawing/2014/main" id="{A4445967-2C05-48DF-960A-3F03F68032F8}"/>
                </a:ext>
              </a:extLst>
            </p:cNvPr>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Google Shape;858;p39">
              <a:extLst>
                <a:ext uri="{FF2B5EF4-FFF2-40B4-BE49-F238E27FC236}">
                  <a16:creationId xmlns:a16="http://schemas.microsoft.com/office/drawing/2014/main" id="{9D6A6E50-16ED-4312-AAAC-BFF988090F02}"/>
                </a:ext>
              </a:extLst>
            </p:cNvPr>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859;p39">
              <a:extLst>
                <a:ext uri="{FF2B5EF4-FFF2-40B4-BE49-F238E27FC236}">
                  <a16:creationId xmlns:a16="http://schemas.microsoft.com/office/drawing/2014/main" id="{7F617242-5F77-43CF-8892-612834F978B4}"/>
                </a:ext>
              </a:extLst>
            </p:cNvPr>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Google Shape;860;p39">
              <a:extLst>
                <a:ext uri="{FF2B5EF4-FFF2-40B4-BE49-F238E27FC236}">
                  <a16:creationId xmlns:a16="http://schemas.microsoft.com/office/drawing/2014/main" id="{C574A9C6-2FB6-40A0-AF30-6E77C3DC837B}"/>
                </a:ext>
              </a:extLst>
            </p:cNvPr>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Google Shape;861;p39">
              <a:extLst>
                <a:ext uri="{FF2B5EF4-FFF2-40B4-BE49-F238E27FC236}">
                  <a16:creationId xmlns:a16="http://schemas.microsoft.com/office/drawing/2014/main" id="{A02A9B09-2C73-465E-9D8F-F071BE79DDF7}"/>
                </a:ext>
              </a:extLst>
            </p:cNvPr>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Google Shape;862;p39">
              <a:extLst>
                <a:ext uri="{FF2B5EF4-FFF2-40B4-BE49-F238E27FC236}">
                  <a16:creationId xmlns:a16="http://schemas.microsoft.com/office/drawing/2014/main" id="{7EC18C06-08CC-4962-8E45-273712DE3197}"/>
                </a:ext>
              </a:extLst>
            </p:cNvPr>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Google Shape;863;p39">
              <a:extLst>
                <a:ext uri="{FF2B5EF4-FFF2-40B4-BE49-F238E27FC236}">
                  <a16:creationId xmlns:a16="http://schemas.microsoft.com/office/drawing/2014/main" id="{9BC06427-99EC-4174-89E2-3C1518C009AB}"/>
                </a:ext>
              </a:extLst>
            </p:cNvPr>
            <p:cNvSpPr/>
            <p:nvPr/>
          </p:nvSpPr>
          <p:spPr>
            <a:xfrm>
              <a:off x="6847025" y="4414975"/>
              <a:ext cx="25" cy="145550"/>
            </a:xfrm>
            <a:custGeom>
              <a:avLst/>
              <a:gdLst/>
              <a:ahLst/>
              <a:cxnLst/>
              <a:rect l="l" t="t" r="r" b="b"/>
              <a:pathLst>
                <a:path w="1" h="5822" fill="none" extrusionOk="0">
                  <a:moveTo>
                    <a:pt x="1" y="1"/>
                  </a:moveTo>
                  <a:lnTo>
                    <a:pt x="1" y="582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1"/>
          </p:nvPr>
        </p:nvSpPr>
        <p:spPr>
          <a:xfrm>
            <a:off x="1069624" y="1437032"/>
            <a:ext cx="1933880" cy="917851"/>
          </a:xfrm>
          <a:prstGeom prst="rect">
            <a:avLst/>
          </a:prstGeom>
        </p:spPr>
        <p:txBody>
          <a:bodyPr spcFirstLastPara="1" wrap="square" lIns="91425" tIns="91425" rIns="91425" bIns="91425" anchor="t" anchorCtr="0">
            <a:noAutofit/>
          </a:bodyPr>
          <a:lstStyle/>
          <a:p>
            <a:pPr marL="171450" indent="-171450"/>
            <a:r>
              <a:rPr lang="es-ES" dirty="0">
                <a:latin typeface="Poppins" panose="020B0604020202020204" charset="0"/>
                <a:cs typeface="Poppins" panose="020B0604020202020204" charset="0"/>
              </a:rPr>
              <a:t>Noray</a:t>
            </a:r>
          </a:p>
          <a:p>
            <a:pPr marL="171450" indent="-171450"/>
            <a:r>
              <a:rPr lang="es-ES" dirty="0">
                <a:latin typeface="Poppins" panose="020B0604020202020204" charset="0"/>
                <a:cs typeface="Poppins" panose="020B0604020202020204" charset="0"/>
              </a:rPr>
              <a:t>Cornamusas</a:t>
            </a:r>
          </a:p>
          <a:p>
            <a:pPr marL="171450" indent="-171450"/>
            <a:r>
              <a:rPr lang="es-ES" dirty="0">
                <a:latin typeface="Poppins" panose="020B0604020202020204" charset="0"/>
                <a:cs typeface="Poppins" panose="020B0604020202020204" charset="0"/>
              </a:rPr>
              <a:t>Bitas</a:t>
            </a:r>
          </a:p>
          <a:p>
            <a:pPr marL="171450" indent="-171450"/>
            <a:r>
              <a:rPr lang="es-ES" dirty="0">
                <a:latin typeface="Poppins" panose="020B0604020202020204" charset="0"/>
                <a:cs typeface="Poppins" panose="020B0604020202020204" charset="0"/>
              </a:rPr>
              <a:t>Guía-cabos</a:t>
            </a:r>
          </a:p>
          <a:p>
            <a:pPr marL="171450" indent="-171450"/>
            <a:r>
              <a:rPr lang="es-ES" dirty="0">
                <a:latin typeface="Poppins" panose="020B0604020202020204" charset="0"/>
                <a:cs typeface="Poppins" panose="020B0604020202020204" charset="0"/>
              </a:rPr>
              <a:t>Roldana</a:t>
            </a:r>
          </a:p>
          <a:p>
            <a:pPr marL="171450" indent="-171450"/>
            <a:r>
              <a:rPr lang="es-ES" dirty="0">
                <a:latin typeface="Poppins" panose="020B0604020202020204" charset="0"/>
                <a:cs typeface="Poppins" panose="020B0604020202020204" charset="0"/>
              </a:rPr>
              <a:t>Defensas</a:t>
            </a:r>
          </a:p>
          <a:p>
            <a:pPr marL="171450" indent="-171450"/>
            <a:r>
              <a:rPr lang="es-ES" dirty="0">
                <a:latin typeface="Poppins" panose="020B0604020202020204" charset="0"/>
                <a:cs typeface="Poppins" panose="020B0604020202020204" charset="0"/>
              </a:rPr>
              <a:t>Bichero</a:t>
            </a:r>
          </a:p>
          <a:p>
            <a:pPr marL="171450" indent="-171450"/>
            <a:r>
              <a:rPr lang="es-ES" dirty="0">
                <a:latin typeface="Poppins" panose="020B0604020202020204" charset="0"/>
                <a:cs typeface="Poppins" panose="020B0604020202020204" charset="0"/>
              </a:rPr>
              <a:t>Muertos</a:t>
            </a:r>
          </a:p>
        </p:txBody>
      </p:sp>
      <p:pic>
        <p:nvPicPr>
          <p:cNvPr id="3" name="Imagen 2">
            <a:extLst>
              <a:ext uri="{FF2B5EF4-FFF2-40B4-BE49-F238E27FC236}">
                <a16:creationId xmlns:a16="http://schemas.microsoft.com/office/drawing/2014/main" id="{3B3F60E7-B29B-4BC0-85C3-6751C50B1C1E}"/>
              </a:ext>
            </a:extLst>
          </p:cNvPr>
          <p:cNvPicPr>
            <a:picLocks noChangeAspect="1"/>
          </p:cNvPicPr>
          <p:nvPr/>
        </p:nvPicPr>
        <p:blipFill>
          <a:blip r:embed="rId4"/>
          <a:stretch>
            <a:fillRect/>
          </a:stretch>
        </p:blipFill>
        <p:spPr>
          <a:xfrm>
            <a:off x="0" y="3474702"/>
            <a:ext cx="5783681" cy="1657989"/>
          </a:xfrm>
          <a:prstGeom prst="rect">
            <a:avLst/>
          </a:prstGeom>
        </p:spPr>
      </p:pic>
    </p:spTree>
    <p:extLst>
      <p:ext uri="{BB962C8B-B14F-4D97-AF65-F5344CB8AC3E}">
        <p14:creationId xmlns:p14="http://schemas.microsoft.com/office/powerpoint/2010/main" val="4079469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5707" y="724571"/>
            <a:ext cx="6337141" cy="659757"/>
          </a:xfrm>
          <a:prstGeom prst="rect">
            <a:avLst/>
          </a:prstGeom>
        </p:spPr>
        <p:txBody>
          <a:bodyPr spcFirstLastPara="1" wrap="square" lIns="91425" tIns="91425" rIns="91425" bIns="91425" anchor="b" anchorCtr="0">
            <a:noAutofit/>
          </a:bodyPr>
          <a:lstStyle/>
          <a:p>
            <a:pPr lvl="0"/>
            <a:r>
              <a:rPr lang="de-DE" dirty="0"/>
              <a:t>ELEMENTOS DE</a:t>
            </a:r>
            <a:br>
              <a:rPr lang="de-DE" dirty="0"/>
            </a:br>
            <a:r>
              <a:rPr lang="de-DE" dirty="0"/>
              <a:t>AMARRE Y FONDEO</a:t>
            </a:r>
            <a:endParaRPr lang="es-ES" dirty="0"/>
          </a:p>
        </p:txBody>
      </p:sp>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a:p>
        </p:txBody>
      </p:sp>
      <p:pic>
        <p:nvPicPr>
          <p:cNvPr id="361" name="Google Shape;361;p31"/>
          <p:cNvPicPr preferRelativeResize="0"/>
          <p:nvPr/>
        </p:nvPicPr>
        <p:blipFill>
          <a:blip r:embed="rId3"/>
          <a:stretch>
            <a:fillRect/>
          </a:stretch>
        </p:blipFill>
        <p:spPr>
          <a:xfrm>
            <a:off x="6372150" y="1054450"/>
            <a:ext cx="3034500" cy="3034500"/>
          </a:xfrm>
          <a:prstGeom prst="ellipse">
            <a:avLst/>
          </a:prstGeom>
          <a:noFill/>
          <a:ln>
            <a:noFill/>
          </a:ln>
        </p:spPr>
      </p:pic>
      <p:grpSp>
        <p:nvGrpSpPr>
          <p:cNvPr id="362" name="Google Shape;362;p31"/>
          <p:cNvGrpSpPr/>
          <p:nvPr/>
        </p:nvGrpSpPr>
        <p:grpSpPr>
          <a:xfrm>
            <a:off x="5853100" y="3068600"/>
            <a:ext cx="1539600" cy="1539600"/>
            <a:chOff x="6680825" y="2549350"/>
            <a:chExt cx="1539600" cy="1539600"/>
          </a:xfrm>
        </p:grpSpPr>
        <p:sp>
          <p:nvSpPr>
            <p:cNvPr id="363" name="Google Shape;363;p31"/>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Google Shape;364;p31"/>
            <p:cNvSpPr/>
            <p:nvPr/>
          </p:nvSpPr>
          <p:spPr>
            <a:xfrm>
              <a:off x="6894850" y="2763375"/>
              <a:ext cx="1111200" cy="1111200"/>
            </a:xfrm>
            <a:prstGeom prst="ellipse">
              <a:avLst/>
            </a:prstGeom>
            <a:solidFill>
              <a:schemeClr val="accent1">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5" name="Google Shape;365;p31"/>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2" name="Google Shape;854;p39">
            <a:extLst>
              <a:ext uri="{FF2B5EF4-FFF2-40B4-BE49-F238E27FC236}">
                <a16:creationId xmlns:a16="http://schemas.microsoft.com/office/drawing/2014/main" id="{BAB6D54F-6716-4778-99E5-494D92ECB38A}"/>
              </a:ext>
            </a:extLst>
          </p:cNvPr>
          <p:cNvGrpSpPr/>
          <p:nvPr/>
        </p:nvGrpSpPr>
        <p:grpSpPr>
          <a:xfrm>
            <a:off x="6461628" y="3629241"/>
            <a:ext cx="342882" cy="383835"/>
            <a:chOff x="6643075" y="4309650"/>
            <a:chExt cx="407950" cy="456675"/>
          </a:xfrm>
        </p:grpSpPr>
        <p:sp>
          <p:nvSpPr>
            <p:cNvPr id="33" name="Google Shape;855;p39">
              <a:extLst>
                <a:ext uri="{FF2B5EF4-FFF2-40B4-BE49-F238E27FC236}">
                  <a16:creationId xmlns:a16="http://schemas.microsoft.com/office/drawing/2014/main" id="{FEF8001C-B2C3-4D1D-8F29-4E913FAF5ADB}"/>
                </a:ext>
              </a:extLst>
            </p:cNvPr>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Google Shape;856;p39">
              <a:extLst>
                <a:ext uri="{FF2B5EF4-FFF2-40B4-BE49-F238E27FC236}">
                  <a16:creationId xmlns:a16="http://schemas.microsoft.com/office/drawing/2014/main" id="{975F7C28-F0BD-4C88-A66E-3B4E8A415FC6}"/>
                </a:ext>
              </a:extLst>
            </p:cNvPr>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Google Shape;857;p39">
              <a:extLst>
                <a:ext uri="{FF2B5EF4-FFF2-40B4-BE49-F238E27FC236}">
                  <a16:creationId xmlns:a16="http://schemas.microsoft.com/office/drawing/2014/main" id="{A4445967-2C05-48DF-960A-3F03F68032F8}"/>
                </a:ext>
              </a:extLst>
            </p:cNvPr>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Google Shape;858;p39">
              <a:extLst>
                <a:ext uri="{FF2B5EF4-FFF2-40B4-BE49-F238E27FC236}">
                  <a16:creationId xmlns:a16="http://schemas.microsoft.com/office/drawing/2014/main" id="{9D6A6E50-16ED-4312-AAAC-BFF988090F02}"/>
                </a:ext>
              </a:extLst>
            </p:cNvPr>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859;p39">
              <a:extLst>
                <a:ext uri="{FF2B5EF4-FFF2-40B4-BE49-F238E27FC236}">
                  <a16:creationId xmlns:a16="http://schemas.microsoft.com/office/drawing/2014/main" id="{7F617242-5F77-43CF-8892-612834F978B4}"/>
                </a:ext>
              </a:extLst>
            </p:cNvPr>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Google Shape;860;p39">
              <a:extLst>
                <a:ext uri="{FF2B5EF4-FFF2-40B4-BE49-F238E27FC236}">
                  <a16:creationId xmlns:a16="http://schemas.microsoft.com/office/drawing/2014/main" id="{C574A9C6-2FB6-40A0-AF30-6E77C3DC837B}"/>
                </a:ext>
              </a:extLst>
            </p:cNvPr>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Google Shape;861;p39">
              <a:extLst>
                <a:ext uri="{FF2B5EF4-FFF2-40B4-BE49-F238E27FC236}">
                  <a16:creationId xmlns:a16="http://schemas.microsoft.com/office/drawing/2014/main" id="{A02A9B09-2C73-465E-9D8F-F071BE79DDF7}"/>
                </a:ext>
              </a:extLst>
            </p:cNvPr>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Google Shape;862;p39">
              <a:extLst>
                <a:ext uri="{FF2B5EF4-FFF2-40B4-BE49-F238E27FC236}">
                  <a16:creationId xmlns:a16="http://schemas.microsoft.com/office/drawing/2014/main" id="{7EC18C06-08CC-4962-8E45-273712DE3197}"/>
                </a:ext>
              </a:extLst>
            </p:cNvPr>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Google Shape;863;p39">
              <a:extLst>
                <a:ext uri="{FF2B5EF4-FFF2-40B4-BE49-F238E27FC236}">
                  <a16:creationId xmlns:a16="http://schemas.microsoft.com/office/drawing/2014/main" id="{9BC06427-99EC-4174-89E2-3C1518C009AB}"/>
                </a:ext>
              </a:extLst>
            </p:cNvPr>
            <p:cNvSpPr/>
            <p:nvPr/>
          </p:nvSpPr>
          <p:spPr>
            <a:xfrm>
              <a:off x="6847025" y="4414975"/>
              <a:ext cx="25" cy="145550"/>
            </a:xfrm>
            <a:custGeom>
              <a:avLst/>
              <a:gdLst/>
              <a:ahLst/>
              <a:cxnLst/>
              <a:rect l="l" t="t" r="r" b="b"/>
              <a:pathLst>
                <a:path w="1" h="5822" fill="none" extrusionOk="0">
                  <a:moveTo>
                    <a:pt x="1" y="1"/>
                  </a:moveTo>
                  <a:lnTo>
                    <a:pt x="1" y="582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1"/>
          </p:nvPr>
        </p:nvSpPr>
        <p:spPr>
          <a:xfrm>
            <a:off x="1212499" y="1437032"/>
            <a:ext cx="1933880" cy="917851"/>
          </a:xfrm>
          <a:prstGeom prst="rect">
            <a:avLst/>
          </a:prstGeom>
        </p:spPr>
        <p:txBody>
          <a:bodyPr spcFirstLastPara="1" wrap="square" lIns="91425" tIns="91425" rIns="91425" bIns="91425" anchor="t" anchorCtr="0">
            <a:noAutofit/>
          </a:bodyPr>
          <a:lstStyle/>
          <a:p>
            <a:pPr marL="0" indent="0">
              <a:buNone/>
            </a:pPr>
            <a:r>
              <a:rPr lang="de-DE" b="1" dirty="0">
                <a:latin typeface="Poppins" panose="020B0604020202020204" charset="0"/>
                <a:cs typeface="Poppins" panose="020B0604020202020204" charset="0"/>
              </a:rPr>
              <a:t>PARTES DEL CABO</a:t>
            </a:r>
          </a:p>
          <a:p>
            <a:pPr marL="171450" indent="-171450"/>
            <a:r>
              <a:rPr lang="de-DE" dirty="0">
                <a:latin typeface="Poppins" panose="020B0604020202020204" charset="0"/>
                <a:cs typeface="Poppins" panose="020B0604020202020204" charset="0"/>
              </a:rPr>
              <a:t>Cabo</a:t>
            </a:r>
          </a:p>
          <a:p>
            <a:pPr marL="171450" indent="-171450"/>
            <a:r>
              <a:rPr lang="de-DE" dirty="0">
                <a:latin typeface="Poppins" panose="020B0604020202020204" charset="0"/>
                <a:cs typeface="Poppins" panose="020B0604020202020204" charset="0"/>
              </a:rPr>
              <a:t>Chicote</a:t>
            </a:r>
          </a:p>
          <a:p>
            <a:pPr marL="171450" indent="-171450"/>
            <a:r>
              <a:rPr lang="de-DE" dirty="0">
                <a:latin typeface="Poppins" panose="020B0604020202020204" charset="0"/>
                <a:cs typeface="Poppins" panose="020B0604020202020204" charset="0"/>
              </a:rPr>
              <a:t>Seno</a:t>
            </a:r>
          </a:p>
          <a:p>
            <a:pPr marL="171450" indent="-171450"/>
            <a:r>
              <a:rPr lang="de-DE" dirty="0">
                <a:latin typeface="Poppins" panose="020B0604020202020204" charset="0"/>
                <a:cs typeface="Poppins" panose="020B0604020202020204" charset="0"/>
              </a:rPr>
              <a:t>Gaza</a:t>
            </a:r>
          </a:p>
          <a:p>
            <a:pPr marL="171450" indent="-171450"/>
            <a:r>
              <a:rPr lang="de-DE" dirty="0">
                <a:latin typeface="Poppins" panose="020B0604020202020204" charset="0"/>
                <a:cs typeface="Poppins" panose="020B0604020202020204" charset="0"/>
              </a:rPr>
              <a:t>Firme</a:t>
            </a:r>
          </a:p>
          <a:p>
            <a:pPr marL="171450" indent="-171450"/>
            <a:endParaRPr lang="es-ES" dirty="0"/>
          </a:p>
        </p:txBody>
      </p:sp>
    </p:spTree>
    <p:extLst>
      <p:ext uri="{BB962C8B-B14F-4D97-AF65-F5344CB8AC3E}">
        <p14:creationId xmlns:p14="http://schemas.microsoft.com/office/powerpoint/2010/main" val="2510678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227E84D-2A1A-40F8-AD92-0859ACBD6C2F}"/>
              </a:ext>
            </a:extLst>
          </p:cNvPr>
          <p:cNvPicPr>
            <a:picLocks noChangeAspect="1"/>
          </p:cNvPicPr>
          <p:nvPr/>
        </p:nvPicPr>
        <p:blipFill>
          <a:blip r:embed="rId2"/>
          <a:stretch>
            <a:fillRect/>
          </a:stretch>
        </p:blipFill>
        <p:spPr>
          <a:xfrm>
            <a:off x="3691527" y="1"/>
            <a:ext cx="5452473" cy="5143500"/>
          </a:xfrm>
          <a:prstGeom prst="rect">
            <a:avLst/>
          </a:prstGeom>
        </p:spPr>
      </p:pic>
      <p:sp>
        <p:nvSpPr>
          <p:cNvPr id="2" name="Marcador de número de diapositiva 1">
            <a:extLst>
              <a:ext uri="{FF2B5EF4-FFF2-40B4-BE49-F238E27FC236}">
                <a16:creationId xmlns:a16="http://schemas.microsoft.com/office/drawing/2014/main" id="{757B70AB-8EAC-49BB-B91A-E97C1610E9A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16</a:t>
            </a:fld>
            <a:endParaRPr lang="es-ES"/>
          </a:p>
        </p:txBody>
      </p:sp>
      <p:sp>
        <p:nvSpPr>
          <p:cNvPr id="6" name="Google Shape;356;p31">
            <a:extLst>
              <a:ext uri="{FF2B5EF4-FFF2-40B4-BE49-F238E27FC236}">
                <a16:creationId xmlns:a16="http://schemas.microsoft.com/office/drawing/2014/main" id="{082DC83B-5E0B-48A7-93DA-935E321669FA}"/>
              </a:ext>
            </a:extLst>
          </p:cNvPr>
          <p:cNvSpPr txBox="1">
            <a:spLocks/>
          </p:cNvSpPr>
          <p:nvPr/>
        </p:nvSpPr>
        <p:spPr>
          <a:xfrm>
            <a:off x="608107" y="1118837"/>
            <a:ext cx="3381089" cy="65975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3200" b="1" dirty="0">
                <a:latin typeface="Poppins" panose="020B0604020202020204" charset="0"/>
                <a:cs typeface="Poppins" panose="020B0604020202020204" charset="0"/>
              </a:rPr>
              <a:t>ELEMENTOS</a:t>
            </a:r>
          </a:p>
          <a:p>
            <a:r>
              <a:rPr lang="es-ES" sz="3200" b="1" dirty="0">
                <a:latin typeface="Poppins" panose="020B0604020202020204" charset="0"/>
                <a:cs typeface="Poppins" panose="020B0604020202020204" charset="0"/>
              </a:rPr>
              <a:t>DE AMARRE</a:t>
            </a:r>
          </a:p>
          <a:p>
            <a:r>
              <a:rPr lang="es-ES" sz="3200" b="1" dirty="0">
                <a:latin typeface="Poppins" panose="020B0604020202020204" charset="0"/>
                <a:cs typeface="Poppins" panose="020B0604020202020204" charset="0"/>
              </a:rPr>
              <a:t>Y FONDEO</a:t>
            </a:r>
            <a:endParaRPr lang="es-ES" sz="2400" b="1" dirty="0">
              <a:latin typeface="Poppins" panose="020B0604020202020204" charset="0"/>
              <a:cs typeface="Poppins" panose="020B0604020202020204" charset="0"/>
            </a:endParaRPr>
          </a:p>
        </p:txBody>
      </p:sp>
      <p:sp>
        <p:nvSpPr>
          <p:cNvPr id="7" name="Google Shape;357;p31">
            <a:extLst>
              <a:ext uri="{FF2B5EF4-FFF2-40B4-BE49-F238E27FC236}">
                <a16:creationId xmlns:a16="http://schemas.microsoft.com/office/drawing/2014/main" id="{C38DEB70-ACF8-451D-A7CB-0934F0CEF0FE}"/>
              </a:ext>
            </a:extLst>
          </p:cNvPr>
          <p:cNvSpPr txBox="1">
            <a:spLocks/>
          </p:cNvSpPr>
          <p:nvPr/>
        </p:nvSpPr>
        <p:spPr>
          <a:xfrm>
            <a:off x="960594" y="1695715"/>
            <a:ext cx="2676113" cy="90888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b="1" dirty="0">
                <a:latin typeface="Poppins" panose="020B0604020202020204" charset="0"/>
                <a:cs typeface="Poppins" panose="020B0604020202020204" charset="0"/>
              </a:rPr>
              <a:t>NUDOS</a:t>
            </a:r>
          </a:p>
          <a:p>
            <a:pPr marL="285750" indent="-285750">
              <a:buFont typeface="Arial" panose="020B0604020202020204" pitchFamily="34" charset="0"/>
              <a:buChar char="•"/>
            </a:pPr>
            <a:r>
              <a:rPr lang="es-ES" dirty="0">
                <a:latin typeface="Poppins" panose="020B0604020202020204" charset="0"/>
                <a:cs typeface="Poppins" panose="020B0604020202020204" charset="0"/>
              </a:rPr>
              <a:t>As de guía</a:t>
            </a:r>
          </a:p>
          <a:p>
            <a:pPr marL="285750" indent="-285750">
              <a:buFont typeface="Arial" panose="020B0604020202020204" pitchFamily="34" charset="0"/>
              <a:buChar char="•"/>
            </a:pPr>
            <a:r>
              <a:rPr lang="es-ES" dirty="0">
                <a:latin typeface="Poppins" panose="020B0604020202020204" charset="0"/>
                <a:cs typeface="Poppins" panose="020B0604020202020204" charset="0"/>
              </a:rPr>
              <a:t>Ballestrinque</a:t>
            </a:r>
          </a:p>
          <a:p>
            <a:pPr marL="285750" indent="-285750">
              <a:buFont typeface="Arial" panose="020B0604020202020204" pitchFamily="34" charset="0"/>
              <a:buChar char="•"/>
            </a:pPr>
            <a:r>
              <a:rPr lang="es-ES" dirty="0">
                <a:latin typeface="Poppins" panose="020B0604020202020204" charset="0"/>
                <a:cs typeface="Poppins" panose="020B0604020202020204" charset="0"/>
              </a:rPr>
              <a:t>Nudo llano</a:t>
            </a:r>
          </a:p>
          <a:p>
            <a:pPr marL="285750" indent="-285750">
              <a:buFont typeface="Arial" panose="020B0604020202020204" pitchFamily="34" charset="0"/>
              <a:buChar char="•"/>
            </a:pPr>
            <a:r>
              <a:rPr lang="es-ES" dirty="0">
                <a:latin typeface="Poppins" panose="020B0604020202020204" charset="0"/>
                <a:cs typeface="Poppins" panose="020B0604020202020204" charset="0"/>
              </a:rPr>
              <a:t>Vuelta de rezón</a:t>
            </a:r>
          </a:p>
        </p:txBody>
      </p:sp>
    </p:spTree>
    <p:extLst>
      <p:ext uri="{BB962C8B-B14F-4D97-AF65-F5344CB8AC3E}">
        <p14:creationId xmlns:p14="http://schemas.microsoft.com/office/powerpoint/2010/main" val="1173264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5707" y="1446497"/>
            <a:ext cx="6337141" cy="659757"/>
          </a:xfrm>
          <a:prstGeom prst="rect">
            <a:avLst/>
          </a:prstGeom>
        </p:spPr>
        <p:txBody>
          <a:bodyPr spcFirstLastPara="1" wrap="square" lIns="91425" tIns="91425" rIns="91425" bIns="91425" anchor="b" anchorCtr="0">
            <a:noAutofit/>
          </a:bodyPr>
          <a:lstStyle/>
          <a:p>
            <a:pPr lvl="0"/>
            <a:r>
              <a:rPr lang="es-ES" dirty="0"/>
              <a:t>FONDEO</a:t>
            </a:r>
            <a:br>
              <a:rPr lang="es-ES" dirty="0"/>
            </a:br>
            <a:br>
              <a:rPr lang="es-ES" dirty="0"/>
            </a:br>
            <a:endParaRPr lang="es-ES" dirty="0"/>
          </a:p>
        </p:txBody>
      </p:sp>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17</a:t>
            </a:fld>
            <a:endParaRPr/>
          </a:p>
        </p:txBody>
      </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1"/>
          </p:nvPr>
        </p:nvSpPr>
        <p:spPr>
          <a:xfrm>
            <a:off x="469561" y="976853"/>
            <a:ext cx="2647712" cy="917851"/>
          </a:xfrm>
          <a:prstGeom prst="rect">
            <a:avLst/>
          </a:prstGeom>
        </p:spPr>
        <p:txBody>
          <a:bodyPr spcFirstLastPara="1" wrap="square" lIns="91425" tIns="91425" rIns="91425" bIns="91425" anchor="t" anchorCtr="0">
            <a:noAutofit/>
          </a:bodyPr>
          <a:lstStyle/>
          <a:p>
            <a:pPr marL="0" lvl="0" indent="0">
              <a:buNone/>
            </a:pPr>
            <a:r>
              <a:rPr lang="es-ES" sz="1600" b="1" dirty="0">
                <a:latin typeface="Poppins" panose="020B0604020202020204" charset="0"/>
                <a:cs typeface="Poppins" panose="020B0604020202020204" charset="0"/>
              </a:rPr>
              <a:t>MANIOBRA DE FONDEO </a:t>
            </a:r>
          </a:p>
          <a:p>
            <a:pPr marL="171450" indent="-171450"/>
            <a:r>
              <a:rPr lang="it-IT" sz="1600" dirty="0"/>
              <a:t>Comprobaciones antes de fondear.</a:t>
            </a:r>
          </a:p>
          <a:p>
            <a:pPr marL="171450" indent="-171450"/>
            <a:r>
              <a:rPr lang="it-IT" sz="1600" dirty="0"/>
              <a:t>Maniobra de fondeo.</a:t>
            </a:r>
          </a:p>
        </p:txBody>
      </p:sp>
      <p:pic>
        <p:nvPicPr>
          <p:cNvPr id="3" name="Imagen 2">
            <a:extLst>
              <a:ext uri="{FF2B5EF4-FFF2-40B4-BE49-F238E27FC236}">
                <a16:creationId xmlns:a16="http://schemas.microsoft.com/office/drawing/2014/main" id="{A567CE29-6236-4BFC-90A9-A2C614993722}"/>
              </a:ext>
            </a:extLst>
          </p:cNvPr>
          <p:cNvPicPr>
            <a:picLocks noChangeAspect="1"/>
          </p:cNvPicPr>
          <p:nvPr/>
        </p:nvPicPr>
        <p:blipFill>
          <a:blip r:embed="rId3"/>
          <a:stretch>
            <a:fillRect/>
          </a:stretch>
        </p:blipFill>
        <p:spPr>
          <a:xfrm>
            <a:off x="0" y="3234881"/>
            <a:ext cx="6631684" cy="1931478"/>
          </a:xfrm>
          <a:prstGeom prst="rect">
            <a:avLst/>
          </a:prstGeom>
        </p:spPr>
      </p:pic>
      <p:pic>
        <p:nvPicPr>
          <p:cNvPr id="4" name="Imagen 3">
            <a:extLst>
              <a:ext uri="{FF2B5EF4-FFF2-40B4-BE49-F238E27FC236}">
                <a16:creationId xmlns:a16="http://schemas.microsoft.com/office/drawing/2014/main" id="{AAD4D80C-6665-4179-9506-92919DC364FE}"/>
              </a:ext>
            </a:extLst>
          </p:cNvPr>
          <p:cNvPicPr>
            <a:picLocks noChangeAspect="1"/>
          </p:cNvPicPr>
          <p:nvPr/>
        </p:nvPicPr>
        <p:blipFill rotWithShape="1">
          <a:blip r:embed="rId4"/>
          <a:srcRect r="5168" b="4713"/>
          <a:stretch/>
        </p:blipFill>
        <p:spPr>
          <a:xfrm>
            <a:off x="4382582" y="1564914"/>
            <a:ext cx="2145769" cy="1978799"/>
          </a:xfrm>
          <a:prstGeom prst="rect">
            <a:avLst/>
          </a:prstGeom>
        </p:spPr>
      </p:pic>
      <p:pic>
        <p:nvPicPr>
          <p:cNvPr id="361" name="Google Shape;361;p31"/>
          <p:cNvPicPr preferRelativeResize="0"/>
          <p:nvPr/>
        </p:nvPicPr>
        <p:blipFill>
          <a:blip r:embed="rId5"/>
          <a:stretch>
            <a:fillRect/>
          </a:stretch>
        </p:blipFill>
        <p:spPr>
          <a:xfrm>
            <a:off x="6374675" y="1056975"/>
            <a:ext cx="3029450" cy="3029450"/>
          </a:xfrm>
          <a:prstGeom prst="ellipse">
            <a:avLst/>
          </a:prstGeom>
          <a:noFill/>
          <a:ln>
            <a:noFill/>
          </a:ln>
        </p:spPr>
      </p:pic>
      <p:grpSp>
        <p:nvGrpSpPr>
          <p:cNvPr id="362" name="Google Shape;362;p31"/>
          <p:cNvGrpSpPr/>
          <p:nvPr/>
        </p:nvGrpSpPr>
        <p:grpSpPr>
          <a:xfrm>
            <a:off x="5853100" y="3068600"/>
            <a:ext cx="1539600" cy="1539600"/>
            <a:chOff x="6680825" y="2549350"/>
            <a:chExt cx="1539600" cy="1539600"/>
          </a:xfrm>
        </p:grpSpPr>
        <p:sp>
          <p:nvSpPr>
            <p:cNvPr id="363" name="Google Shape;363;p31"/>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Google Shape;364;p31"/>
            <p:cNvSpPr/>
            <p:nvPr/>
          </p:nvSpPr>
          <p:spPr>
            <a:xfrm>
              <a:off x="6894850" y="2763375"/>
              <a:ext cx="1111200" cy="1111200"/>
            </a:xfrm>
            <a:prstGeom prst="ellipse">
              <a:avLst/>
            </a:prstGeom>
            <a:solidFill>
              <a:schemeClr val="accent1">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5" name="Google Shape;365;p31"/>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2" name="Google Shape;854;p39">
            <a:extLst>
              <a:ext uri="{FF2B5EF4-FFF2-40B4-BE49-F238E27FC236}">
                <a16:creationId xmlns:a16="http://schemas.microsoft.com/office/drawing/2014/main" id="{BAB6D54F-6716-4778-99E5-494D92ECB38A}"/>
              </a:ext>
            </a:extLst>
          </p:cNvPr>
          <p:cNvGrpSpPr/>
          <p:nvPr/>
        </p:nvGrpSpPr>
        <p:grpSpPr>
          <a:xfrm>
            <a:off x="6438768" y="3636861"/>
            <a:ext cx="342882" cy="383835"/>
            <a:chOff x="6643075" y="4309650"/>
            <a:chExt cx="407950" cy="456675"/>
          </a:xfrm>
        </p:grpSpPr>
        <p:sp>
          <p:nvSpPr>
            <p:cNvPr id="33" name="Google Shape;855;p39">
              <a:extLst>
                <a:ext uri="{FF2B5EF4-FFF2-40B4-BE49-F238E27FC236}">
                  <a16:creationId xmlns:a16="http://schemas.microsoft.com/office/drawing/2014/main" id="{FEF8001C-B2C3-4D1D-8F29-4E913FAF5ADB}"/>
                </a:ext>
              </a:extLst>
            </p:cNvPr>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Google Shape;856;p39">
              <a:extLst>
                <a:ext uri="{FF2B5EF4-FFF2-40B4-BE49-F238E27FC236}">
                  <a16:creationId xmlns:a16="http://schemas.microsoft.com/office/drawing/2014/main" id="{975F7C28-F0BD-4C88-A66E-3B4E8A415FC6}"/>
                </a:ext>
              </a:extLst>
            </p:cNvPr>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Google Shape;857;p39">
              <a:extLst>
                <a:ext uri="{FF2B5EF4-FFF2-40B4-BE49-F238E27FC236}">
                  <a16:creationId xmlns:a16="http://schemas.microsoft.com/office/drawing/2014/main" id="{A4445967-2C05-48DF-960A-3F03F68032F8}"/>
                </a:ext>
              </a:extLst>
            </p:cNvPr>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Google Shape;858;p39">
              <a:extLst>
                <a:ext uri="{FF2B5EF4-FFF2-40B4-BE49-F238E27FC236}">
                  <a16:creationId xmlns:a16="http://schemas.microsoft.com/office/drawing/2014/main" id="{9D6A6E50-16ED-4312-AAAC-BFF988090F02}"/>
                </a:ext>
              </a:extLst>
            </p:cNvPr>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859;p39">
              <a:extLst>
                <a:ext uri="{FF2B5EF4-FFF2-40B4-BE49-F238E27FC236}">
                  <a16:creationId xmlns:a16="http://schemas.microsoft.com/office/drawing/2014/main" id="{7F617242-5F77-43CF-8892-612834F978B4}"/>
                </a:ext>
              </a:extLst>
            </p:cNvPr>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Google Shape;860;p39">
              <a:extLst>
                <a:ext uri="{FF2B5EF4-FFF2-40B4-BE49-F238E27FC236}">
                  <a16:creationId xmlns:a16="http://schemas.microsoft.com/office/drawing/2014/main" id="{C574A9C6-2FB6-40A0-AF30-6E77C3DC837B}"/>
                </a:ext>
              </a:extLst>
            </p:cNvPr>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Google Shape;861;p39">
              <a:extLst>
                <a:ext uri="{FF2B5EF4-FFF2-40B4-BE49-F238E27FC236}">
                  <a16:creationId xmlns:a16="http://schemas.microsoft.com/office/drawing/2014/main" id="{A02A9B09-2C73-465E-9D8F-F071BE79DDF7}"/>
                </a:ext>
              </a:extLst>
            </p:cNvPr>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Google Shape;862;p39">
              <a:extLst>
                <a:ext uri="{FF2B5EF4-FFF2-40B4-BE49-F238E27FC236}">
                  <a16:creationId xmlns:a16="http://schemas.microsoft.com/office/drawing/2014/main" id="{7EC18C06-08CC-4962-8E45-273712DE3197}"/>
                </a:ext>
              </a:extLst>
            </p:cNvPr>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Google Shape;863;p39">
              <a:extLst>
                <a:ext uri="{FF2B5EF4-FFF2-40B4-BE49-F238E27FC236}">
                  <a16:creationId xmlns:a16="http://schemas.microsoft.com/office/drawing/2014/main" id="{9BC06427-99EC-4174-89E2-3C1518C009AB}"/>
                </a:ext>
              </a:extLst>
            </p:cNvPr>
            <p:cNvSpPr/>
            <p:nvPr/>
          </p:nvSpPr>
          <p:spPr>
            <a:xfrm>
              <a:off x="6847025" y="4414975"/>
              <a:ext cx="25" cy="145550"/>
            </a:xfrm>
            <a:custGeom>
              <a:avLst/>
              <a:gdLst/>
              <a:ahLst/>
              <a:cxnLst/>
              <a:rect l="l" t="t" r="r" b="b"/>
              <a:pathLst>
                <a:path w="1" h="5822" fill="none" extrusionOk="0">
                  <a:moveTo>
                    <a:pt x="1" y="1"/>
                  </a:moveTo>
                  <a:lnTo>
                    <a:pt x="1" y="582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3950773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7200" y="1457071"/>
            <a:ext cx="5220300" cy="683100"/>
          </a:xfrm>
          <a:prstGeom prst="rect">
            <a:avLst/>
          </a:prstGeom>
        </p:spPr>
        <p:txBody>
          <a:bodyPr spcFirstLastPara="1" wrap="square" lIns="91425" tIns="91425" rIns="91425" bIns="91425" anchor="b" anchorCtr="0">
            <a:noAutofit/>
          </a:bodyPr>
          <a:lstStyle/>
          <a:p>
            <a:pPr lvl="0"/>
            <a:r>
              <a:rPr lang="es-ES" dirty="0"/>
              <a:t>FONDEO</a:t>
            </a:r>
            <a:br>
              <a:rPr lang="es-ES" dirty="0"/>
            </a:br>
            <a:br>
              <a:rPr lang="es-ES" dirty="0"/>
            </a:br>
            <a:endParaRPr lang="es-ES" dirty="0"/>
          </a:p>
        </p:txBody>
      </p:sp>
      <p:sp>
        <p:nvSpPr>
          <p:cNvPr id="360" name="Google Shape;360;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4294967295"/>
          </p:nvPr>
        </p:nvSpPr>
        <p:spPr>
          <a:xfrm>
            <a:off x="457200" y="1035484"/>
            <a:ext cx="2701636" cy="917575"/>
          </a:xfrm>
          <a:prstGeom prst="rect">
            <a:avLst/>
          </a:prstGeom>
        </p:spPr>
        <p:txBody>
          <a:bodyPr spcFirstLastPara="1" wrap="square" lIns="91425" tIns="91425" rIns="91425" bIns="91425" anchor="t" anchorCtr="0">
            <a:noAutofit/>
          </a:bodyPr>
          <a:lstStyle/>
          <a:p>
            <a:pPr marL="0" lvl="0" indent="0">
              <a:buNone/>
            </a:pPr>
            <a:r>
              <a:rPr lang="es-ES" b="1" dirty="0">
                <a:latin typeface="Poppins" panose="020B0604020202020204" charset="0"/>
                <a:cs typeface="Poppins" panose="020B0604020202020204" charset="0"/>
              </a:rPr>
              <a:t>MANIOBRA DE FONDEO </a:t>
            </a:r>
          </a:p>
          <a:p>
            <a:pPr marL="171450" indent="-171450"/>
            <a:r>
              <a:rPr lang="es-ES" dirty="0"/>
              <a:t>Maniobra de levar anclas.</a:t>
            </a:r>
          </a:p>
          <a:p>
            <a:pPr marL="171450" indent="-171450"/>
            <a:r>
              <a:rPr lang="es-ES" dirty="0"/>
              <a:t>Precauciones en la maniobra de fondeo.</a:t>
            </a:r>
          </a:p>
          <a:p>
            <a:pPr marL="171450" indent="-171450"/>
            <a:r>
              <a:rPr lang="es-ES" dirty="0"/>
              <a:t>Garreo.</a:t>
            </a:r>
          </a:p>
          <a:p>
            <a:pPr marL="171450" indent="-171450"/>
            <a:r>
              <a:rPr lang="es-ES" dirty="0"/>
              <a:t>Círculo de borneo.</a:t>
            </a:r>
          </a:p>
          <a:p>
            <a:pPr marL="171450" indent="-171450"/>
            <a:r>
              <a:rPr lang="es-ES" dirty="0"/>
              <a:t>Maniobra de fondeo en boya.</a:t>
            </a:r>
          </a:p>
        </p:txBody>
      </p:sp>
    </p:spTree>
    <p:extLst>
      <p:ext uri="{BB962C8B-B14F-4D97-AF65-F5344CB8AC3E}">
        <p14:creationId xmlns:p14="http://schemas.microsoft.com/office/powerpoint/2010/main" val="885224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ES" sz="3600" dirty="0"/>
              <a:t>SEGURIDAD</a:t>
            </a:r>
            <a:endParaRPr dirty="0"/>
          </a:p>
        </p:txBody>
      </p:sp>
      <p:sp>
        <p:nvSpPr>
          <p:cNvPr id="176" name="Google Shape;176;p17"/>
          <p:cNvSpPr txBox="1">
            <a:spLocks noGrp="1"/>
          </p:cNvSpPr>
          <p:nvPr>
            <p:ph type="subTitle" idx="1"/>
          </p:nvPr>
        </p:nvSpPr>
        <p:spPr>
          <a:xfrm>
            <a:off x="2569800" y="3188701"/>
            <a:ext cx="4004400" cy="784800"/>
          </a:xfrm>
          <a:prstGeom prst="rect">
            <a:avLst/>
          </a:prstGeom>
        </p:spPr>
        <p:txBody>
          <a:bodyPr spcFirstLastPara="1" wrap="square" lIns="91425" tIns="91425" rIns="91425" bIns="91425" anchor="t" anchorCtr="0">
            <a:noAutofit/>
          </a:bodyPr>
          <a:lstStyle/>
          <a:p>
            <a:pPr marL="0" lvl="0" indent="0"/>
            <a:r>
              <a:rPr lang="es-ES" dirty="0">
                <a:latin typeface="Poppins" panose="020B0604020202020204" charset="0"/>
                <a:cs typeface="Poppins" panose="020B0604020202020204" charset="0"/>
              </a:rPr>
              <a:t>Seguridad en la mar</a:t>
            </a:r>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6000" b="1" dirty="0">
                <a:solidFill>
                  <a:srgbClr val="FFFFFF"/>
                </a:solidFill>
                <a:latin typeface="Poppins"/>
                <a:ea typeface="Poppins"/>
                <a:cs typeface="Poppins"/>
                <a:sym typeface="Poppins"/>
              </a:rPr>
              <a:t>3</a:t>
            </a:r>
            <a:endParaRPr sz="6000" dirty="0">
              <a:solidFill>
                <a:srgbClr val="FFFFFF"/>
              </a:solidFill>
            </a:endParaRPr>
          </a:p>
        </p:txBody>
      </p:sp>
      <p:pic>
        <p:nvPicPr>
          <p:cNvPr id="5" name="Imagen 4">
            <a:extLst>
              <a:ext uri="{FF2B5EF4-FFF2-40B4-BE49-F238E27FC236}">
                <a16:creationId xmlns:a16="http://schemas.microsoft.com/office/drawing/2014/main" id="{072C51FC-B53B-4242-8BA7-083A25229359}"/>
              </a:ext>
            </a:extLst>
          </p:cNvPr>
          <p:cNvPicPr>
            <a:picLocks noChangeAspect="1"/>
          </p:cNvPicPr>
          <p:nvPr/>
        </p:nvPicPr>
        <p:blipFill>
          <a:blip r:embed="rId3"/>
          <a:stretch>
            <a:fillRect/>
          </a:stretch>
        </p:blipFill>
        <p:spPr>
          <a:xfrm>
            <a:off x="6763412" y="2831729"/>
            <a:ext cx="1674840" cy="1674840"/>
          </a:xfrm>
          <a:prstGeom prst="rect">
            <a:avLst/>
          </a:prstGeom>
        </p:spPr>
      </p:pic>
    </p:spTree>
    <p:extLst>
      <p:ext uri="{BB962C8B-B14F-4D97-AF65-F5344CB8AC3E}">
        <p14:creationId xmlns:p14="http://schemas.microsoft.com/office/powerpoint/2010/main" val="248030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5707" y="1446497"/>
            <a:ext cx="6337141" cy="659757"/>
          </a:xfrm>
          <a:prstGeom prst="rect">
            <a:avLst/>
          </a:prstGeom>
        </p:spPr>
        <p:txBody>
          <a:bodyPr spcFirstLastPara="1" wrap="square" lIns="91425" tIns="91425" rIns="91425" bIns="91425" anchor="b" anchorCtr="0">
            <a:noAutofit/>
          </a:bodyPr>
          <a:lstStyle/>
          <a:p>
            <a:pPr lvl="0"/>
            <a:r>
              <a:rPr lang="es-ES" dirty="0"/>
              <a:t>PNB</a:t>
            </a:r>
            <a:br>
              <a:rPr lang="es-ES" dirty="0"/>
            </a:br>
            <a:r>
              <a:rPr lang="es-ES" sz="2800" dirty="0"/>
              <a:t>Patrón de Navegación Básica</a:t>
            </a:r>
            <a:endParaRPr lang="es-ES" dirty="0"/>
          </a:p>
        </p:txBody>
      </p:sp>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dirty="0"/>
          </a:p>
        </p:txBody>
      </p:sp>
      <p:pic>
        <p:nvPicPr>
          <p:cNvPr id="361" name="Google Shape;361;p31"/>
          <p:cNvPicPr preferRelativeResize="0"/>
          <p:nvPr/>
        </p:nvPicPr>
        <p:blipFill>
          <a:blip r:embed="rId3"/>
          <a:stretch>
            <a:fillRect/>
          </a:stretch>
        </p:blipFill>
        <p:spPr>
          <a:xfrm>
            <a:off x="6372150" y="1054450"/>
            <a:ext cx="3034500" cy="3034500"/>
          </a:xfrm>
          <a:prstGeom prst="ellipse">
            <a:avLst/>
          </a:prstGeom>
          <a:noFill/>
          <a:ln>
            <a:noFill/>
          </a:ln>
        </p:spPr>
      </p:pic>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1"/>
          </p:nvPr>
        </p:nvSpPr>
        <p:spPr>
          <a:xfrm>
            <a:off x="1069624" y="2027729"/>
            <a:ext cx="5332097" cy="1721766"/>
          </a:xfrm>
          <a:prstGeom prst="rect">
            <a:avLst/>
          </a:prstGeom>
        </p:spPr>
        <p:txBody>
          <a:bodyPr spcFirstLastPara="1" wrap="square" lIns="91425" tIns="91425" rIns="91425" bIns="91425" anchor="t" anchorCtr="0">
            <a:noAutofit/>
          </a:bodyPr>
          <a:lstStyle/>
          <a:p>
            <a:pPr marL="0" lvl="0" indent="0">
              <a:buNone/>
            </a:pPr>
            <a:r>
              <a:rPr lang="es-ES" b="1" dirty="0">
                <a:latin typeface="Poppins" panose="020B0604020202020204" charset="0"/>
                <a:cs typeface="Poppins" panose="020B0604020202020204" charset="0"/>
              </a:rPr>
              <a:t>ATRIBUCIONES</a:t>
            </a:r>
          </a:p>
          <a:p>
            <a:pPr marL="171450" indent="-171450"/>
            <a:r>
              <a:rPr lang="es-ES" dirty="0"/>
              <a:t>Embarcaciones a motor </a:t>
            </a:r>
            <a:r>
              <a:rPr lang="es-ES" dirty="0">
                <a:solidFill>
                  <a:schemeClr val="accent1">
                    <a:lumMod val="60000"/>
                    <a:lumOff val="40000"/>
                  </a:schemeClr>
                </a:solidFill>
              </a:rPr>
              <a:t>y/o vela </a:t>
            </a:r>
            <a:r>
              <a:rPr lang="es-ES" dirty="0"/>
              <a:t>hasta 8 metros.</a:t>
            </a:r>
          </a:p>
          <a:p>
            <a:pPr marL="171450" indent="-171450"/>
            <a:r>
              <a:rPr lang="es-ES" dirty="0"/>
              <a:t>Motos náuticas sin límite de potencia.</a:t>
            </a:r>
          </a:p>
          <a:p>
            <a:pPr marL="171450" indent="-171450"/>
            <a:r>
              <a:rPr lang="es-ES" dirty="0"/>
              <a:t>Navegación de día y noche.</a:t>
            </a:r>
          </a:p>
          <a:p>
            <a:pPr marL="171450" indent="-171450"/>
            <a:r>
              <a:rPr lang="es-ES" dirty="0"/>
              <a:t>5 Mn en cualquier dirección de un puerto, marina o lugar de abrigo.</a:t>
            </a:r>
            <a:endParaRPr dirty="0"/>
          </a:p>
        </p:txBody>
      </p:sp>
      <p:pic>
        <p:nvPicPr>
          <p:cNvPr id="7" name="Imagen 6">
            <a:extLst>
              <a:ext uri="{FF2B5EF4-FFF2-40B4-BE49-F238E27FC236}">
                <a16:creationId xmlns:a16="http://schemas.microsoft.com/office/drawing/2014/main" id="{BF12486E-1E92-4DDC-8953-3EBC74665798}"/>
              </a:ext>
            </a:extLst>
          </p:cNvPr>
          <p:cNvPicPr>
            <a:picLocks noChangeAspect="1"/>
          </p:cNvPicPr>
          <p:nvPr/>
        </p:nvPicPr>
        <p:blipFill>
          <a:blip r:embed="rId4"/>
          <a:stretch>
            <a:fillRect/>
          </a:stretch>
        </p:blipFill>
        <p:spPr>
          <a:xfrm>
            <a:off x="-73733" y="3572218"/>
            <a:ext cx="6435946" cy="1504403"/>
          </a:xfrm>
          <a:prstGeom prst="rect">
            <a:avLst/>
          </a:prstGeom>
        </p:spPr>
      </p:pic>
      <p:grpSp>
        <p:nvGrpSpPr>
          <p:cNvPr id="362" name="Google Shape;362;p31"/>
          <p:cNvGrpSpPr/>
          <p:nvPr/>
        </p:nvGrpSpPr>
        <p:grpSpPr>
          <a:xfrm>
            <a:off x="5853100" y="3068600"/>
            <a:ext cx="1539600" cy="1539600"/>
            <a:chOff x="6680825" y="2549350"/>
            <a:chExt cx="1539600" cy="1539600"/>
          </a:xfrm>
        </p:grpSpPr>
        <p:sp>
          <p:nvSpPr>
            <p:cNvPr id="363" name="Google Shape;363;p31"/>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4" name="Google Shape;364;p31"/>
            <p:cNvSpPr/>
            <p:nvPr/>
          </p:nvSpPr>
          <p:spPr>
            <a:xfrm>
              <a:off x="6894850" y="2763375"/>
              <a:ext cx="1111200" cy="1111200"/>
            </a:xfrm>
            <a:prstGeom prst="ellipse">
              <a:avLst/>
            </a:prstGeom>
            <a:solidFill>
              <a:schemeClr val="accent1">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5" name="Google Shape;365;p31"/>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32" name="Google Shape;854;p39">
            <a:extLst>
              <a:ext uri="{FF2B5EF4-FFF2-40B4-BE49-F238E27FC236}">
                <a16:creationId xmlns:a16="http://schemas.microsoft.com/office/drawing/2014/main" id="{BAB6D54F-6716-4778-99E5-494D92ECB38A}"/>
              </a:ext>
            </a:extLst>
          </p:cNvPr>
          <p:cNvGrpSpPr/>
          <p:nvPr/>
        </p:nvGrpSpPr>
        <p:grpSpPr>
          <a:xfrm>
            <a:off x="6461628" y="3629241"/>
            <a:ext cx="342882" cy="383835"/>
            <a:chOff x="6643075" y="4309650"/>
            <a:chExt cx="407950" cy="456675"/>
          </a:xfrm>
        </p:grpSpPr>
        <p:sp>
          <p:nvSpPr>
            <p:cNvPr id="33" name="Google Shape;855;p39">
              <a:extLst>
                <a:ext uri="{FF2B5EF4-FFF2-40B4-BE49-F238E27FC236}">
                  <a16:creationId xmlns:a16="http://schemas.microsoft.com/office/drawing/2014/main" id="{FEF8001C-B2C3-4D1D-8F29-4E913FAF5ADB}"/>
                </a:ext>
              </a:extLst>
            </p:cNvPr>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4" name="Google Shape;856;p39">
              <a:extLst>
                <a:ext uri="{FF2B5EF4-FFF2-40B4-BE49-F238E27FC236}">
                  <a16:creationId xmlns:a16="http://schemas.microsoft.com/office/drawing/2014/main" id="{975F7C28-F0BD-4C88-A66E-3B4E8A415FC6}"/>
                </a:ext>
              </a:extLst>
            </p:cNvPr>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5" name="Google Shape;857;p39">
              <a:extLst>
                <a:ext uri="{FF2B5EF4-FFF2-40B4-BE49-F238E27FC236}">
                  <a16:creationId xmlns:a16="http://schemas.microsoft.com/office/drawing/2014/main" id="{A4445967-2C05-48DF-960A-3F03F68032F8}"/>
                </a:ext>
              </a:extLst>
            </p:cNvPr>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 name="Google Shape;858;p39">
              <a:extLst>
                <a:ext uri="{FF2B5EF4-FFF2-40B4-BE49-F238E27FC236}">
                  <a16:creationId xmlns:a16="http://schemas.microsoft.com/office/drawing/2014/main" id="{9D6A6E50-16ED-4312-AAAC-BFF988090F02}"/>
                </a:ext>
              </a:extLst>
            </p:cNvPr>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7" name="Google Shape;859;p39">
              <a:extLst>
                <a:ext uri="{FF2B5EF4-FFF2-40B4-BE49-F238E27FC236}">
                  <a16:creationId xmlns:a16="http://schemas.microsoft.com/office/drawing/2014/main" id="{7F617242-5F77-43CF-8892-612834F978B4}"/>
                </a:ext>
              </a:extLst>
            </p:cNvPr>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8" name="Google Shape;860;p39">
              <a:extLst>
                <a:ext uri="{FF2B5EF4-FFF2-40B4-BE49-F238E27FC236}">
                  <a16:creationId xmlns:a16="http://schemas.microsoft.com/office/drawing/2014/main" id="{C574A9C6-2FB6-40A0-AF30-6E77C3DC837B}"/>
                </a:ext>
              </a:extLst>
            </p:cNvPr>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9" name="Google Shape;861;p39">
              <a:extLst>
                <a:ext uri="{FF2B5EF4-FFF2-40B4-BE49-F238E27FC236}">
                  <a16:creationId xmlns:a16="http://schemas.microsoft.com/office/drawing/2014/main" id="{A02A9B09-2C73-465E-9D8F-F071BE79DDF7}"/>
                </a:ext>
              </a:extLst>
            </p:cNvPr>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0" name="Google Shape;862;p39">
              <a:extLst>
                <a:ext uri="{FF2B5EF4-FFF2-40B4-BE49-F238E27FC236}">
                  <a16:creationId xmlns:a16="http://schemas.microsoft.com/office/drawing/2014/main" id="{7EC18C06-08CC-4962-8E45-273712DE3197}"/>
                </a:ext>
              </a:extLst>
            </p:cNvPr>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1" name="Google Shape;863;p39">
              <a:extLst>
                <a:ext uri="{FF2B5EF4-FFF2-40B4-BE49-F238E27FC236}">
                  <a16:creationId xmlns:a16="http://schemas.microsoft.com/office/drawing/2014/main" id="{9BC06427-99EC-4174-89E2-3C1518C009AB}"/>
                </a:ext>
              </a:extLst>
            </p:cNvPr>
            <p:cNvSpPr/>
            <p:nvPr/>
          </p:nvSpPr>
          <p:spPr>
            <a:xfrm>
              <a:off x="6847025" y="4414975"/>
              <a:ext cx="25" cy="145550"/>
            </a:xfrm>
            <a:custGeom>
              <a:avLst/>
              <a:gdLst/>
              <a:ahLst/>
              <a:cxnLst/>
              <a:rect l="l" t="t" r="r" b="b"/>
              <a:pathLst>
                <a:path w="1" h="5822" fill="none" extrusionOk="0">
                  <a:moveTo>
                    <a:pt x="1" y="1"/>
                  </a:moveTo>
                  <a:lnTo>
                    <a:pt x="1" y="582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Tree>
    <p:extLst>
      <p:ext uri="{BB962C8B-B14F-4D97-AF65-F5344CB8AC3E}">
        <p14:creationId xmlns:p14="http://schemas.microsoft.com/office/powerpoint/2010/main" val="3884154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7199" y="1457071"/>
            <a:ext cx="5472545" cy="683100"/>
          </a:xfrm>
          <a:prstGeom prst="rect">
            <a:avLst/>
          </a:prstGeom>
        </p:spPr>
        <p:txBody>
          <a:bodyPr spcFirstLastPara="1" wrap="square" lIns="91425" tIns="91425" rIns="91425" bIns="91425" anchor="b" anchorCtr="0">
            <a:noAutofit/>
          </a:bodyPr>
          <a:lstStyle/>
          <a:p>
            <a:pPr lvl="0"/>
            <a:r>
              <a:rPr lang="es-ES" dirty="0"/>
              <a:t>SEGURIDAD EN LA MAR</a:t>
            </a:r>
            <a:br>
              <a:rPr lang="es-ES" dirty="0"/>
            </a:br>
            <a:br>
              <a:rPr lang="es-ES" dirty="0"/>
            </a:br>
            <a:endParaRPr lang="es-ES" dirty="0"/>
          </a:p>
        </p:txBody>
      </p:sp>
      <p:sp>
        <p:nvSpPr>
          <p:cNvPr id="360" name="Google Shape;360;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20</a:t>
            </a:fld>
            <a:endParaRPr/>
          </a:p>
        </p:txBody>
      </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4294967295"/>
          </p:nvPr>
        </p:nvSpPr>
        <p:spPr>
          <a:xfrm>
            <a:off x="457200" y="1035484"/>
            <a:ext cx="2701636" cy="917575"/>
          </a:xfrm>
          <a:prstGeom prst="rect">
            <a:avLst/>
          </a:prstGeom>
        </p:spPr>
        <p:txBody>
          <a:bodyPr spcFirstLastPara="1" wrap="square" lIns="91425" tIns="91425" rIns="91425" bIns="91425" anchor="t" anchorCtr="0">
            <a:noAutofit/>
          </a:bodyPr>
          <a:lstStyle/>
          <a:p>
            <a:pPr marL="171450" indent="-171450"/>
            <a:r>
              <a:rPr lang="es-ES" dirty="0"/>
              <a:t>Estabilidad.</a:t>
            </a:r>
          </a:p>
          <a:p>
            <a:pPr marL="171450" indent="-171450"/>
            <a:r>
              <a:rPr lang="es-ES" dirty="0"/>
              <a:t>Balance.</a:t>
            </a:r>
          </a:p>
          <a:p>
            <a:pPr marL="171450" indent="-171450"/>
            <a:r>
              <a:rPr lang="es-ES" dirty="0"/>
              <a:t>Cabezada.</a:t>
            </a:r>
          </a:p>
          <a:p>
            <a:pPr marL="171450" indent="-171450"/>
            <a:r>
              <a:rPr lang="es-ES" dirty="0"/>
              <a:t>Sincronismo.</a:t>
            </a:r>
          </a:p>
        </p:txBody>
      </p:sp>
    </p:spTree>
    <p:extLst>
      <p:ext uri="{BB962C8B-B14F-4D97-AF65-F5344CB8AC3E}">
        <p14:creationId xmlns:p14="http://schemas.microsoft.com/office/powerpoint/2010/main" val="3489121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7199" y="1457071"/>
            <a:ext cx="5472545" cy="683100"/>
          </a:xfrm>
          <a:prstGeom prst="rect">
            <a:avLst/>
          </a:prstGeom>
        </p:spPr>
        <p:txBody>
          <a:bodyPr spcFirstLastPara="1" wrap="square" lIns="91425" tIns="91425" rIns="91425" bIns="91425" anchor="b" anchorCtr="0">
            <a:noAutofit/>
          </a:bodyPr>
          <a:lstStyle/>
          <a:p>
            <a:pPr lvl="0"/>
            <a:r>
              <a:rPr lang="es-ES" dirty="0"/>
              <a:t>SEGURIDAD EN LA MAR</a:t>
            </a:r>
            <a:br>
              <a:rPr lang="es-ES" dirty="0"/>
            </a:br>
            <a:br>
              <a:rPr lang="es-ES" dirty="0"/>
            </a:br>
            <a:endParaRPr lang="es-ES" dirty="0"/>
          </a:p>
        </p:txBody>
      </p:sp>
      <p:sp>
        <p:nvSpPr>
          <p:cNvPr id="360" name="Google Shape;360;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21</a:t>
            </a:fld>
            <a:endParaRPr/>
          </a:p>
        </p:txBody>
      </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4294967295"/>
          </p:nvPr>
        </p:nvSpPr>
        <p:spPr>
          <a:xfrm>
            <a:off x="457199" y="1035484"/>
            <a:ext cx="4662056" cy="917575"/>
          </a:xfrm>
          <a:prstGeom prst="rect">
            <a:avLst/>
          </a:prstGeom>
        </p:spPr>
        <p:txBody>
          <a:bodyPr spcFirstLastPara="1" wrap="square" lIns="91425" tIns="91425" rIns="91425" bIns="91425" anchor="t" anchorCtr="0">
            <a:noAutofit/>
          </a:bodyPr>
          <a:lstStyle/>
          <a:p>
            <a:pPr marL="108000" indent="0">
              <a:spcBef>
                <a:spcPts val="300"/>
              </a:spcBef>
              <a:buNone/>
            </a:pPr>
            <a:r>
              <a:rPr lang="ca-ES" altLang="es-ES" sz="1000" b="1" dirty="0">
                <a:latin typeface="Poppins" panose="020B0604020202020204" charset="0"/>
                <a:cs typeface="Poppins" panose="020B0604020202020204" charset="0"/>
              </a:rPr>
              <a:t>COMPROBACIONES ANTES DE SALIR A LA MAR</a:t>
            </a:r>
            <a:r>
              <a:rPr lang="es-ES" sz="1000" b="1" dirty="0">
                <a:latin typeface="Poppins" panose="020B0604020202020204" charset="0"/>
                <a:cs typeface="Poppins" panose="020B0604020202020204" charset="0"/>
              </a:rPr>
              <a:t> </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Predicción meteorológica.</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Equipos de navegación y gobierno.</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Combustible y agua potable.</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Equipos de comunicaciones y radiobaliza.</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Cartas de navegación e información sobre la zona a navegar.</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Comprobaciones de motor.</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Aceite.</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Refrigerante.</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Grifos de fondo.</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Bocina.</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Correa de distribución.</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Sentina del motor.</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Estanqueidad de la embarcación.</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Estado de las baterías.</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Funcionamiento de las luces de navegación.</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Material de seguridad.</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Sistema contraincendios.</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Documentos del barco y titulación del patrón.</a:t>
            </a:r>
          </a:p>
          <a:p>
            <a:pPr marL="279450" indent="-171450">
              <a:spcBef>
                <a:spcPts val="300"/>
              </a:spcBef>
              <a:buSzPct val="100000"/>
              <a:buFont typeface="Courier New" panose="02070309020205020404" pitchFamily="49" charset="0"/>
              <a:buChar char="o"/>
            </a:pPr>
            <a:r>
              <a:rPr lang="es-ES" sz="1000" dirty="0">
                <a:latin typeface="Poppins" panose="020B0604020202020204" charset="0"/>
                <a:cs typeface="Poppins" panose="020B0604020202020204" charset="0"/>
              </a:rPr>
              <a:t>Armamento diverso.</a:t>
            </a:r>
            <a:endParaRPr lang="es-ES" sz="1400" dirty="0">
              <a:latin typeface="Poppins" panose="020B0604020202020204" charset="0"/>
              <a:cs typeface="Poppins" panose="020B0604020202020204" charset="0"/>
            </a:endParaRPr>
          </a:p>
        </p:txBody>
      </p:sp>
    </p:spTree>
    <p:extLst>
      <p:ext uri="{BB962C8B-B14F-4D97-AF65-F5344CB8AC3E}">
        <p14:creationId xmlns:p14="http://schemas.microsoft.com/office/powerpoint/2010/main" val="250957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7199" y="1457071"/>
            <a:ext cx="5472545" cy="683100"/>
          </a:xfrm>
          <a:prstGeom prst="rect">
            <a:avLst/>
          </a:prstGeom>
        </p:spPr>
        <p:txBody>
          <a:bodyPr spcFirstLastPara="1" wrap="square" lIns="91425" tIns="91425" rIns="91425" bIns="91425" anchor="b" anchorCtr="0">
            <a:noAutofit/>
          </a:bodyPr>
          <a:lstStyle/>
          <a:p>
            <a:pPr lvl="0"/>
            <a:r>
              <a:rPr lang="es-ES" dirty="0"/>
              <a:t>SEGURIDAD EN LA MAR</a:t>
            </a:r>
            <a:br>
              <a:rPr lang="es-ES" dirty="0"/>
            </a:br>
            <a:br>
              <a:rPr lang="es-ES" dirty="0"/>
            </a:br>
            <a:endParaRPr lang="es-ES" dirty="0"/>
          </a:p>
        </p:txBody>
      </p:sp>
      <p:sp>
        <p:nvSpPr>
          <p:cNvPr id="360" name="Google Shape;360;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22</a:t>
            </a:fld>
            <a:endParaRPr/>
          </a:p>
        </p:txBody>
      </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4294967295"/>
          </p:nvPr>
        </p:nvSpPr>
        <p:spPr>
          <a:xfrm>
            <a:off x="457199" y="1035484"/>
            <a:ext cx="4662056" cy="917575"/>
          </a:xfrm>
          <a:prstGeom prst="rect">
            <a:avLst/>
          </a:prstGeom>
        </p:spPr>
        <p:txBody>
          <a:bodyPr spcFirstLastPara="1" wrap="square" lIns="91425" tIns="91425" rIns="91425" bIns="91425" anchor="t" anchorCtr="0">
            <a:noAutofit/>
          </a:bodyPr>
          <a:lstStyle/>
          <a:p>
            <a:pPr marL="108000" indent="0">
              <a:spcBef>
                <a:spcPts val="300"/>
              </a:spcBef>
              <a:buNone/>
            </a:pPr>
            <a:r>
              <a:rPr lang="es-ES" altLang="es-ES" sz="1000" b="1" dirty="0">
                <a:latin typeface="Poppins" panose="020B0604020202020204" charset="0"/>
                <a:cs typeface="Poppins" panose="020B0604020202020204" charset="0"/>
              </a:rPr>
              <a:t>MEDIDAS A TOMAR A BORDO CON MAL TIEMPO</a:t>
            </a:r>
            <a:r>
              <a:rPr lang="es-ES" sz="1000" b="1" dirty="0">
                <a:latin typeface="Poppins" panose="020B0604020202020204" charset="0"/>
                <a:cs typeface="Poppins" panose="020B0604020202020204" charset="0"/>
              </a:rPr>
              <a:t> </a:t>
            </a:r>
          </a:p>
          <a:p>
            <a:pPr marL="108000" indent="0">
              <a:spcBef>
                <a:spcPts val="300"/>
              </a:spcBef>
              <a:buSzPct val="100000"/>
            </a:pPr>
            <a:r>
              <a:rPr lang="es-ES" sz="1000" dirty="0"/>
              <a:t> </a:t>
            </a:r>
            <a:r>
              <a:rPr lang="es-ES" sz="1000" dirty="0">
                <a:latin typeface="Poppins" panose="020B0604020202020204" charset="0"/>
                <a:cs typeface="Poppins" panose="020B0604020202020204" charset="0"/>
              </a:rPr>
              <a:t>Informarse sobre el temporal, evolución y dirección.</a:t>
            </a:r>
          </a:p>
          <a:p>
            <a:pPr marL="108000" indent="0">
              <a:spcBef>
                <a:spcPts val="300"/>
              </a:spcBef>
              <a:buSzPct val="100000"/>
            </a:pPr>
            <a:r>
              <a:rPr lang="es-ES" sz="1000" dirty="0">
                <a:latin typeface="Poppins" panose="020B0604020202020204" charset="0"/>
                <a:cs typeface="Poppins" panose="020B0604020202020204" charset="0"/>
              </a:rPr>
              <a:t> Estiba y trinca a son de mar.</a:t>
            </a:r>
          </a:p>
          <a:p>
            <a:pPr marL="108000" indent="0">
              <a:spcBef>
                <a:spcPts val="300"/>
              </a:spcBef>
              <a:buSzPct val="100000"/>
            </a:pPr>
            <a:r>
              <a:rPr lang="es-ES" sz="1000" dirty="0">
                <a:latin typeface="Poppins" panose="020B0604020202020204" charset="0"/>
                <a:cs typeface="Poppins" panose="020B0604020202020204" charset="0"/>
              </a:rPr>
              <a:t> Despejar cubierta.</a:t>
            </a:r>
          </a:p>
          <a:p>
            <a:pPr marL="108000" indent="0">
              <a:spcBef>
                <a:spcPts val="300"/>
              </a:spcBef>
              <a:buSzPct val="100000"/>
            </a:pPr>
            <a:r>
              <a:rPr lang="es-ES" sz="1000" dirty="0">
                <a:latin typeface="Poppins" panose="020B0604020202020204" charset="0"/>
                <a:cs typeface="Poppins" panose="020B0604020202020204" charset="0"/>
              </a:rPr>
              <a:t> Revisar </a:t>
            </a:r>
            <a:r>
              <a:rPr lang="es-ES" sz="1000" dirty="0" err="1">
                <a:latin typeface="Poppins" panose="020B0604020202020204" charset="0"/>
                <a:cs typeface="Poppins" panose="020B0604020202020204" charset="0"/>
              </a:rPr>
              <a:t>manguerotes</a:t>
            </a:r>
            <a:r>
              <a:rPr lang="es-ES" sz="1000" dirty="0">
                <a:latin typeface="Poppins" panose="020B0604020202020204" charset="0"/>
                <a:cs typeface="Poppins" panose="020B0604020202020204" charset="0"/>
              </a:rPr>
              <a:t>.</a:t>
            </a:r>
          </a:p>
          <a:p>
            <a:pPr marL="108000" indent="0">
              <a:spcBef>
                <a:spcPts val="300"/>
              </a:spcBef>
              <a:buSzPct val="100000"/>
            </a:pPr>
            <a:r>
              <a:rPr lang="es-ES" sz="1000" dirty="0">
                <a:latin typeface="Poppins" panose="020B0604020202020204" charset="0"/>
                <a:cs typeface="Poppins" panose="020B0604020202020204" charset="0"/>
              </a:rPr>
              <a:t> Asegurar línea de vida y preparar arneses.</a:t>
            </a:r>
          </a:p>
          <a:p>
            <a:pPr marL="108000" indent="0">
              <a:spcBef>
                <a:spcPts val="300"/>
              </a:spcBef>
              <a:buSzPct val="100000"/>
            </a:pPr>
            <a:r>
              <a:rPr lang="es-ES" sz="1000" dirty="0">
                <a:latin typeface="Poppins" panose="020B0604020202020204" charset="0"/>
                <a:cs typeface="Poppins" panose="020B0604020202020204" charset="0"/>
              </a:rPr>
              <a:t> Revisar y cerrar aperturas.</a:t>
            </a:r>
          </a:p>
          <a:p>
            <a:pPr marL="108000" indent="0">
              <a:spcBef>
                <a:spcPts val="300"/>
              </a:spcBef>
              <a:buSzPct val="100000"/>
            </a:pPr>
            <a:r>
              <a:rPr lang="es-ES" sz="1000" dirty="0">
                <a:latin typeface="Poppins" panose="020B0604020202020204" charset="0"/>
                <a:cs typeface="Poppins" panose="020B0604020202020204" charset="0"/>
              </a:rPr>
              <a:t> Cerrar grifos de fondo.</a:t>
            </a:r>
          </a:p>
          <a:p>
            <a:pPr marL="108000" indent="0">
              <a:spcBef>
                <a:spcPts val="300"/>
              </a:spcBef>
              <a:buSzPct val="100000"/>
            </a:pPr>
            <a:r>
              <a:rPr lang="es-ES" sz="1000" dirty="0">
                <a:latin typeface="Poppins" panose="020B0604020202020204" charset="0"/>
                <a:cs typeface="Poppins" panose="020B0604020202020204" charset="0"/>
              </a:rPr>
              <a:t> Protección contra la intemperie.</a:t>
            </a:r>
          </a:p>
          <a:p>
            <a:pPr marL="108000" indent="0">
              <a:spcBef>
                <a:spcPts val="300"/>
              </a:spcBef>
              <a:buSzPct val="100000"/>
            </a:pPr>
            <a:r>
              <a:rPr lang="es-ES" sz="1000" dirty="0">
                <a:latin typeface="Poppins" panose="020B0604020202020204" charset="0"/>
                <a:cs typeface="Poppins" panose="020B0604020202020204" charset="0"/>
              </a:rPr>
              <a:t> Preparar algo de comer caliente.</a:t>
            </a:r>
          </a:p>
          <a:p>
            <a:pPr marL="108000" indent="0">
              <a:spcBef>
                <a:spcPts val="300"/>
              </a:spcBef>
              <a:buSzPct val="100000"/>
            </a:pPr>
            <a:r>
              <a:rPr lang="es-ES" sz="1000" dirty="0">
                <a:latin typeface="Poppins" panose="020B0604020202020204" charset="0"/>
                <a:cs typeface="Poppins" panose="020B0604020202020204" charset="0"/>
              </a:rPr>
              <a:t> Planificar la derrota a seguir.</a:t>
            </a:r>
          </a:p>
          <a:p>
            <a:pPr marL="108000" indent="0">
              <a:spcBef>
                <a:spcPts val="300"/>
              </a:spcBef>
              <a:buSzPct val="100000"/>
            </a:pPr>
            <a:r>
              <a:rPr lang="es-ES" sz="1000" dirty="0">
                <a:latin typeface="Poppins" panose="020B0604020202020204" charset="0"/>
                <a:cs typeface="Poppins" panose="020B0604020202020204" charset="0"/>
              </a:rPr>
              <a:t> Capear el temporal.</a:t>
            </a:r>
          </a:p>
          <a:p>
            <a:pPr marL="108000" indent="0">
              <a:spcBef>
                <a:spcPts val="300"/>
              </a:spcBef>
              <a:buSzPct val="100000"/>
            </a:pPr>
            <a:r>
              <a:rPr lang="es-ES" sz="1000" dirty="0">
                <a:latin typeface="Poppins" panose="020B0604020202020204" charset="0"/>
                <a:cs typeface="Poppins" panose="020B0604020202020204" charset="0"/>
              </a:rPr>
              <a:t> Correr el temporal.</a:t>
            </a:r>
          </a:p>
          <a:p>
            <a:pPr marL="108000" indent="0">
              <a:spcBef>
                <a:spcPts val="300"/>
              </a:spcBef>
              <a:buSzPct val="100000"/>
            </a:pPr>
            <a:r>
              <a:rPr lang="es-ES" sz="1000" dirty="0">
                <a:latin typeface="Poppins" panose="020B0604020202020204" charset="0"/>
                <a:cs typeface="Poppins" panose="020B0604020202020204" charset="0"/>
              </a:rPr>
              <a:t> Ancla de capa.</a:t>
            </a:r>
          </a:p>
        </p:txBody>
      </p:sp>
    </p:spTree>
    <p:extLst>
      <p:ext uri="{BB962C8B-B14F-4D97-AF65-F5344CB8AC3E}">
        <p14:creationId xmlns:p14="http://schemas.microsoft.com/office/powerpoint/2010/main" val="3296386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7199" y="1457071"/>
            <a:ext cx="5472545" cy="683100"/>
          </a:xfrm>
          <a:prstGeom prst="rect">
            <a:avLst/>
          </a:prstGeom>
        </p:spPr>
        <p:txBody>
          <a:bodyPr spcFirstLastPara="1" wrap="square" lIns="91425" tIns="91425" rIns="91425" bIns="91425" anchor="b" anchorCtr="0">
            <a:noAutofit/>
          </a:bodyPr>
          <a:lstStyle/>
          <a:p>
            <a:pPr lvl="0"/>
            <a:r>
              <a:rPr lang="es-ES" dirty="0"/>
              <a:t>SEGURIDAD EN LA MAR</a:t>
            </a:r>
            <a:br>
              <a:rPr lang="es-ES" dirty="0"/>
            </a:br>
            <a:br>
              <a:rPr lang="es-ES" dirty="0"/>
            </a:br>
            <a:endParaRPr lang="es-ES" dirty="0"/>
          </a:p>
        </p:txBody>
      </p:sp>
      <p:sp>
        <p:nvSpPr>
          <p:cNvPr id="360" name="Google Shape;360;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23</a:t>
            </a:fld>
            <a:endParaRPr/>
          </a:p>
        </p:txBody>
      </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4294967295"/>
          </p:nvPr>
        </p:nvSpPr>
        <p:spPr>
          <a:xfrm>
            <a:off x="457200" y="1035484"/>
            <a:ext cx="3124200" cy="917575"/>
          </a:xfrm>
          <a:prstGeom prst="rect">
            <a:avLst/>
          </a:prstGeom>
        </p:spPr>
        <p:txBody>
          <a:bodyPr spcFirstLastPara="1" wrap="square" lIns="91425" tIns="91425" rIns="91425" bIns="91425" anchor="t" anchorCtr="0">
            <a:noAutofit/>
          </a:bodyPr>
          <a:lstStyle/>
          <a:p>
            <a:pPr marL="0" indent="0">
              <a:buNone/>
            </a:pPr>
            <a:r>
              <a:rPr lang="es-ES" b="1" dirty="0">
                <a:latin typeface="Poppins" panose="020B0604020202020204" charset="0"/>
                <a:cs typeface="Poppins" panose="020B0604020202020204" charset="0"/>
              </a:rPr>
              <a:t>RIESGOS Y CONSEJOS</a:t>
            </a:r>
          </a:p>
          <a:p>
            <a:pPr marL="171450" indent="-171450"/>
            <a:r>
              <a:rPr lang="es-ES" dirty="0">
                <a:latin typeface="Poppins" panose="020B0604020202020204" charset="0"/>
                <a:cs typeface="Poppins" panose="020B0604020202020204" charset="0"/>
              </a:rPr>
              <a:t>Costa a sotavento.</a:t>
            </a:r>
          </a:p>
          <a:p>
            <a:pPr marL="171450" indent="-171450"/>
            <a:r>
              <a:rPr lang="es-ES" dirty="0">
                <a:latin typeface="Poppins" panose="020B0604020202020204" charset="0"/>
                <a:cs typeface="Poppins" panose="020B0604020202020204" charset="0"/>
              </a:rPr>
              <a:t>No dejar cabos sueltos.</a:t>
            </a:r>
          </a:p>
          <a:p>
            <a:pPr marL="171450" indent="-171450"/>
            <a:r>
              <a:rPr lang="es-ES" dirty="0">
                <a:latin typeface="Poppins" panose="020B0604020202020204" charset="0"/>
                <a:cs typeface="Poppins" panose="020B0604020202020204" charset="0"/>
              </a:rPr>
              <a:t>Prevención para el mareo.</a:t>
            </a:r>
          </a:p>
          <a:p>
            <a:pPr marL="171450" indent="-171450"/>
            <a:endParaRPr lang="es-ES" dirty="0"/>
          </a:p>
          <a:p>
            <a:pPr marL="0" indent="0">
              <a:buNone/>
            </a:pPr>
            <a:r>
              <a:rPr lang="es-ES" b="1" dirty="0">
                <a:latin typeface="Poppins" panose="020B0604020202020204" charset="0"/>
                <a:cs typeface="Poppins" panose="020B0604020202020204" charset="0"/>
              </a:rPr>
              <a:t>BAJA VISIBILIDAD</a:t>
            </a:r>
          </a:p>
          <a:p>
            <a:pPr marL="171450" indent="-171450"/>
            <a:r>
              <a:rPr lang="es-ES" dirty="0">
                <a:latin typeface="Poppins" panose="020B0604020202020204" charset="0"/>
                <a:cs typeface="Poppins" panose="020B0604020202020204" charset="0"/>
              </a:rPr>
              <a:t>Precauciones.</a:t>
            </a:r>
          </a:p>
          <a:p>
            <a:pPr marL="171450" indent="-171450"/>
            <a:r>
              <a:rPr lang="es-ES" dirty="0">
                <a:latin typeface="Poppins" panose="020B0604020202020204" charset="0"/>
                <a:cs typeface="Poppins" panose="020B0604020202020204" charset="0"/>
              </a:rPr>
              <a:t>Reflector de radar.</a:t>
            </a:r>
          </a:p>
          <a:p>
            <a:pPr marL="171450" indent="-171450"/>
            <a:r>
              <a:rPr lang="es-ES" dirty="0">
                <a:latin typeface="Poppins" panose="020B0604020202020204" charset="0"/>
                <a:cs typeface="Poppins" panose="020B0604020202020204" charset="0"/>
              </a:rPr>
              <a:t>Evitar el tráfico marítimo.</a:t>
            </a:r>
          </a:p>
          <a:p>
            <a:pPr marL="171450" indent="-171450"/>
            <a:r>
              <a:rPr lang="es-ES" dirty="0">
                <a:latin typeface="Poppins" panose="020B0604020202020204" charset="0"/>
                <a:cs typeface="Poppins" panose="020B0604020202020204" charset="0"/>
              </a:rPr>
              <a:t>Precauciones para la navegación nocturna.</a:t>
            </a:r>
          </a:p>
        </p:txBody>
      </p:sp>
    </p:spTree>
    <p:extLst>
      <p:ext uri="{BB962C8B-B14F-4D97-AF65-F5344CB8AC3E}">
        <p14:creationId xmlns:p14="http://schemas.microsoft.com/office/powerpoint/2010/main" val="207422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7199" y="1457071"/>
            <a:ext cx="5472545" cy="683100"/>
          </a:xfrm>
          <a:prstGeom prst="rect">
            <a:avLst/>
          </a:prstGeom>
        </p:spPr>
        <p:txBody>
          <a:bodyPr spcFirstLastPara="1" wrap="square" lIns="91425" tIns="91425" rIns="91425" bIns="91425" anchor="b" anchorCtr="0">
            <a:noAutofit/>
          </a:bodyPr>
          <a:lstStyle/>
          <a:p>
            <a:pPr lvl="0"/>
            <a:r>
              <a:rPr lang="es-ES" dirty="0"/>
              <a:t>SEGURIDAD EN LA MAR</a:t>
            </a:r>
            <a:br>
              <a:rPr lang="es-ES" dirty="0"/>
            </a:br>
            <a:br>
              <a:rPr lang="es-ES" dirty="0"/>
            </a:br>
            <a:endParaRPr lang="es-ES" dirty="0"/>
          </a:p>
        </p:txBody>
      </p:sp>
      <p:sp>
        <p:nvSpPr>
          <p:cNvPr id="360" name="Google Shape;360;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24</a:t>
            </a:fld>
            <a:endParaRPr/>
          </a:p>
        </p:txBody>
      </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4294967295"/>
          </p:nvPr>
        </p:nvSpPr>
        <p:spPr>
          <a:xfrm>
            <a:off x="457200" y="1035484"/>
            <a:ext cx="3124200" cy="917575"/>
          </a:xfrm>
          <a:prstGeom prst="rect">
            <a:avLst/>
          </a:prstGeom>
        </p:spPr>
        <p:txBody>
          <a:bodyPr spcFirstLastPara="1" wrap="square" lIns="91425" tIns="91425" rIns="91425" bIns="91425" anchor="t" anchorCtr="0">
            <a:noAutofit/>
          </a:bodyPr>
          <a:lstStyle/>
          <a:p>
            <a:pPr marL="0" indent="0">
              <a:buNone/>
            </a:pPr>
            <a:r>
              <a:rPr lang="es-ES" b="1" dirty="0">
                <a:latin typeface="Poppins" panose="020B0604020202020204" charset="0"/>
                <a:cs typeface="Poppins" panose="020B0604020202020204" charset="0"/>
              </a:rPr>
              <a:t>TORMENTA ELÉCTRICA</a:t>
            </a:r>
          </a:p>
        </p:txBody>
      </p:sp>
    </p:spTree>
    <p:extLst>
      <p:ext uri="{BB962C8B-B14F-4D97-AF65-F5344CB8AC3E}">
        <p14:creationId xmlns:p14="http://schemas.microsoft.com/office/powerpoint/2010/main" val="1700330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7199" y="1457071"/>
            <a:ext cx="5472545" cy="683100"/>
          </a:xfrm>
          <a:prstGeom prst="rect">
            <a:avLst/>
          </a:prstGeom>
        </p:spPr>
        <p:txBody>
          <a:bodyPr spcFirstLastPara="1" wrap="square" lIns="91425" tIns="91425" rIns="91425" bIns="91425" anchor="b" anchorCtr="0">
            <a:noAutofit/>
          </a:bodyPr>
          <a:lstStyle/>
          <a:p>
            <a:pPr lvl="0"/>
            <a:r>
              <a:rPr lang="es-ES" dirty="0"/>
              <a:t>SEGURIDAD EN LA MAR</a:t>
            </a:r>
            <a:br>
              <a:rPr lang="es-ES" dirty="0"/>
            </a:br>
            <a:br>
              <a:rPr lang="es-ES" dirty="0"/>
            </a:br>
            <a:endParaRPr lang="es-ES" dirty="0"/>
          </a:p>
        </p:txBody>
      </p:sp>
      <p:sp>
        <p:nvSpPr>
          <p:cNvPr id="360" name="Google Shape;360;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a:p>
        </p:txBody>
      </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4294967295"/>
          </p:nvPr>
        </p:nvSpPr>
        <p:spPr>
          <a:xfrm>
            <a:off x="457200" y="1035484"/>
            <a:ext cx="3983182" cy="917575"/>
          </a:xfrm>
          <a:prstGeom prst="rect">
            <a:avLst/>
          </a:prstGeom>
        </p:spPr>
        <p:txBody>
          <a:bodyPr spcFirstLastPara="1" wrap="square" lIns="91425" tIns="91425" rIns="91425" bIns="91425" anchor="t" anchorCtr="0">
            <a:noAutofit/>
          </a:bodyPr>
          <a:lstStyle/>
          <a:p>
            <a:pPr>
              <a:buFontTx/>
              <a:buNone/>
            </a:pPr>
            <a:r>
              <a:rPr lang="ca-ES" altLang="es-ES" b="1" dirty="0">
                <a:latin typeface="Poppins" panose="020B0604020202020204" charset="0"/>
                <a:cs typeface="Poppins" panose="020B0604020202020204" charset="0"/>
              </a:rPr>
              <a:t>NAVEGACIÓN EN AGUAS SOMERAS</a:t>
            </a:r>
          </a:p>
        </p:txBody>
      </p:sp>
    </p:spTree>
    <p:extLst>
      <p:ext uri="{BB962C8B-B14F-4D97-AF65-F5344CB8AC3E}">
        <p14:creationId xmlns:p14="http://schemas.microsoft.com/office/powerpoint/2010/main" val="1763933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227E84D-2A1A-40F8-AD92-0859ACBD6C2F}"/>
              </a:ext>
            </a:extLst>
          </p:cNvPr>
          <p:cNvPicPr>
            <a:picLocks noChangeAspect="1"/>
          </p:cNvPicPr>
          <p:nvPr/>
        </p:nvPicPr>
        <p:blipFill>
          <a:blip r:embed="rId2"/>
          <a:stretch>
            <a:fillRect/>
          </a:stretch>
        </p:blipFill>
        <p:spPr>
          <a:xfrm>
            <a:off x="0" y="1565911"/>
            <a:ext cx="9144000" cy="3588966"/>
          </a:xfrm>
          <a:prstGeom prst="rect">
            <a:avLst/>
          </a:prstGeom>
        </p:spPr>
      </p:pic>
      <p:graphicFrame>
        <p:nvGraphicFramePr>
          <p:cNvPr id="6" name="Google Shape;292;p26">
            <a:extLst>
              <a:ext uri="{FF2B5EF4-FFF2-40B4-BE49-F238E27FC236}">
                <a16:creationId xmlns:a16="http://schemas.microsoft.com/office/drawing/2014/main" id="{B08CB3B5-0DB8-435D-9988-5321A861FCC7}"/>
              </a:ext>
            </a:extLst>
          </p:cNvPr>
          <p:cNvGraphicFramePr/>
          <p:nvPr>
            <p:extLst>
              <p:ext uri="{D42A27DB-BD31-4B8C-83A1-F6EECF244321}">
                <p14:modId xmlns:p14="http://schemas.microsoft.com/office/powerpoint/2010/main" val="1078478980"/>
              </p:ext>
            </p:extLst>
          </p:nvPr>
        </p:nvGraphicFramePr>
        <p:xfrm>
          <a:off x="4725951" y="131450"/>
          <a:ext cx="4282944" cy="1341080"/>
        </p:xfrm>
        <a:graphic>
          <a:graphicData uri="http://schemas.openxmlformats.org/drawingml/2006/table">
            <a:tbl>
              <a:tblPr>
                <a:noFill/>
                <a:tableStyleId>{D8DDDA71-EB4C-453B-83A3-0A26C3520B89}</a:tableStyleId>
              </a:tblPr>
              <a:tblGrid>
                <a:gridCol w="1427648">
                  <a:extLst>
                    <a:ext uri="{9D8B030D-6E8A-4147-A177-3AD203B41FA5}">
                      <a16:colId xmlns:a16="http://schemas.microsoft.com/office/drawing/2014/main" val="20000"/>
                    </a:ext>
                  </a:extLst>
                </a:gridCol>
                <a:gridCol w="1427648">
                  <a:extLst>
                    <a:ext uri="{9D8B030D-6E8A-4147-A177-3AD203B41FA5}">
                      <a16:colId xmlns:a16="http://schemas.microsoft.com/office/drawing/2014/main" val="3990765177"/>
                    </a:ext>
                  </a:extLst>
                </a:gridCol>
                <a:gridCol w="1427648">
                  <a:extLst>
                    <a:ext uri="{9D8B030D-6E8A-4147-A177-3AD203B41FA5}">
                      <a16:colId xmlns:a16="http://schemas.microsoft.com/office/drawing/2014/main" val="1957520273"/>
                    </a:ext>
                  </a:extLst>
                </a:gridCol>
              </a:tblGrid>
              <a:tr h="0">
                <a:tc>
                  <a:txBody>
                    <a:bodyPr/>
                    <a:lstStyle/>
                    <a:p>
                      <a:pPr marL="0" lvl="0" indent="0" algn="ctr" rtl="0">
                        <a:spcBef>
                          <a:spcPts val="0"/>
                        </a:spcBef>
                        <a:spcAft>
                          <a:spcPts val="0"/>
                        </a:spcAft>
                        <a:buNone/>
                      </a:pPr>
                      <a:endParaRPr lang="es-ES" sz="1100" b="1" dirty="0">
                        <a:solidFill>
                          <a:schemeClr val="bg1"/>
                        </a:solidFill>
                        <a:latin typeface="Poppins" panose="020B0604020202020204" charset="0"/>
                        <a:ea typeface="Poppins Light"/>
                        <a:cs typeface="Poppins" panose="020B0604020202020204"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Zona de navegación</a:t>
                      </a: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Distancia de navegación</a:t>
                      </a: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Oceánica</a:t>
                      </a: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1</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Ilimitada</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Alta mar</a:t>
                      </a: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2-3</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60’ – 25’</a:t>
                      </a: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Aguas costeras</a:t>
                      </a: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4-5-6</a:t>
                      </a:r>
                      <a:endParaRPr sz="1000" dirty="0">
                        <a:solidFill>
                          <a:srgbClr val="3A81BA"/>
                        </a:solidFill>
                        <a:latin typeface="Poppins" panose="00000800000000000000" charset="0"/>
                        <a:ea typeface="Poppins Light"/>
                        <a:cs typeface="Poppins" panose="00000800000000000000"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None/>
                      </a:pPr>
                      <a:r>
                        <a:rPr lang="es-ES" sz="1000" dirty="0">
                          <a:solidFill>
                            <a:srgbClr val="3A81BA"/>
                          </a:solidFill>
                          <a:latin typeface="Poppins" panose="00000800000000000000" charset="0"/>
                          <a:ea typeface="Poppins Light"/>
                          <a:cs typeface="Poppins" panose="00000800000000000000" charset="0"/>
                          <a:sym typeface="Poppins Light"/>
                        </a:rPr>
                        <a:t>12’ – 5’ – 2’</a:t>
                      </a: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extLst>
                  <a:ext uri="{0D108BD9-81ED-4DB2-BD59-A6C34878D82A}">
                    <a16:rowId xmlns:a16="http://schemas.microsoft.com/office/drawing/2014/main" val="10003"/>
                  </a:ext>
                </a:extLst>
              </a:tr>
            </a:tbl>
          </a:graphicData>
        </a:graphic>
      </p:graphicFrame>
      <p:sp>
        <p:nvSpPr>
          <p:cNvPr id="7" name="Google Shape;357;p31">
            <a:extLst>
              <a:ext uri="{FF2B5EF4-FFF2-40B4-BE49-F238E27FC236}">
                <a16:creationId xmlns:a16="http://schemas.microsoft.com/office/drawing/2014/main" id="{FD072996-B331-45F6-B3CC-6F121A509E46}"/>
              </a:ext>
            </a:extLst>
          </p:cNvPr>
          <p:cNvSpPr txBox="1">
            <a:spLocks/>
          </p:cNvSpPr>
          <p:nvPr/>
        </p:nvSpPr>
        <p:spPr>
          <a:xfrm>
            <a:off x="278406" y="80141"/>
            <a:ext cx="3983182" cy="9175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1pPr>
            <a:lvl2pPr marL="914400" marR="0" lvl="1"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2pPr>
            <a:lvl3pPr marL="1371600" marR="0" lvl="2"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3pPr>
            <a:lvl4pPr marL="1828800" marR="0" lvl="3"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4pPr>
            <a:lvl5pPr marL="2286000" marR="0" lvl="4"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5pPr>
            <a:lvl6pPr marL="2743200" marR="0" lvl="5"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6pPr>
            <a:lvl7pPr marL="3200400" marR="0" lvl="6"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7pPr>
            <a:lvl8pPr marL="3657600" marR="0" lvl="7"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8pPr>
            <a:lvl9pPr marL="4114800" marR="0" lvl="8" indent="-330200" algn="l" rtl="0">
              <a:lnSpc>
                <a:spcPct val="100000"/>
              </a:lnSpc>
              <a:spcBef>
                <a:spcPts val="0"/>
              </a:spcBef>
              <a:spcAft>
                <a:spcPts val="0"/>
              </a:spcAft>
              <a:buClr>
                <a:srgbClr val="CCCCCC"/>
              </a:buClr>
              <a:buSzPts val="1600"/>
              <a:buFont typeface="Poppins Light"/>
              <a:buChar char="■"/>
              <a:defRPr sz="1600" b="0" i="0" u="none" strike="noStrike" cap="none">
                <a:solidFill>
                  <a:schemeClr val="dk1"/>
                </a:solidFill>
                <a:latin typeface="Poppins Light"/>
                <a:ea typeface="Poppins Light"/>
                <a:cs typeface="Poppins Light"/>
                <a:sym typeface="Poppins Light"/>
              </a:defRPr>
            </a:lvl9pPr>
          </a:lstStyle>
          <a:p>
            <a:pPr>
              <a:buNone/>
            </a:pPr>
            <a:r>
              <a:rPr lang="ca-ES" altLang="es-ES" sz="1800" b="1" dirty="0">
                <a:latin typeface="Poppins" panose="020B0604020202020204" charset="0"/>
                <a:cs typeface="Poppins" panose="020B0604020202020204" charset="0"/>
              </a:rPr>
              <a:t>ZONAS DE NAVEGACIÓN</a:t>
            </a:r>
          </a:p>
        </p:txBody>
      </p:sp>
    </p:spTree>
    <p:extLst>
      <p:ext uri="{BB962C8B-B14F-4D97-AF65-F5344CB8AC3E}">
        <p14:creationId xmlns:p14="http://schemas.microsoft.com/office/powerpoint/2010/main" val="859983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aphicFrame>
        <p:nvGraphicFramePr>
          <p:cNvPr id="38" name="Google Shape;292;p26">
            <a:extLst>
              <a:ext uri="{FF2B5EF4-FFF2-40B4-BE49-F238E27FC236}">
                <a16:creationId xmlns:a16="http://schemas.microsoft.com/office/drawing/2014/main" id="{45AEF0DD-0AA9-45CF-91DC-678026176E14}"/>
              </a:ext>
            </a:extLst>
          </p:cNvPr>
          <p:cNvGraphicFramePr/>
          <p:nvPr>
            <p:extLst>
              <p:ext uri="{D42A27DB-BD31-4B8C-83A1-F6EECF244321}">
                <p14:modId xmlns:p14="http://schemas.microsoft.com/office/powerpoint/2010/main" val="2775378346"/>
              </p:ext>
            </p:extLst>
          </p:nvPr>
        </p:nvGraphicFramePr>
        <p:xfrm>
          <a:off x="209334" y="982230"/>
          <a:ext cx="5759014" cy="3947150"/>
        </p:xfrm>
        <a:graphic>
          <a:graphicData uri="http://schemas.openxmlformats.org/drawingml/2006/table">
            <a:tbl>
              <a:tblPr>
                <a:noFill/>
                <a:tableStyleId>{D8DDDA71-EB4C-453B-83A3-0A26C3520B89}</a:tableStyleId>
              </a:tblPr>
              <a:tblGrid>
                <a:gridCol w="1293988">
                  <a:extLst>
                    <a:ext uri="{9D8B030D-6E8A-4147-A177-3AD203B41FA5}">
                      <a16:colId xmlns:a16="http://schemas.microsoft.com/office/drawing/2014/main" val="20000"/>
                    </a:ext>
                  </a:extLst>
                </a:gridCol>
                <a:gridCol w="978193">
                  <a:extLst>
                    <a:ext uri="{9D8B030D-6E8A-4147-A177-3AD203B41FA5}">
                      <a16:colId xmlns:a16="http://schemas.microsoft.com/office/drawing/2014/main" val="20001"/>
                    </a:ext>
                  </a:extLst>
                </a:gridCol>
                <a:gridCol w="978193">
                  <a:extLst>
                    <a:ext uri="{9D8B030D-6E8A-4147-A177-3AD203B41FA5}">
                      <a16:colId xmlns:a16="http://schemas.microsoft.com/office/drawing/2014/main" val="3689818001"/>
                    </a:ext>
                  </a:extLst>
                </a:gridCol>
                <a:gridCol w="2508640">
                  <a:extLst>
                    <a:ext uri="{9D8B030D-6E8A-4147-A177-3AD203B41FA5}">
                      <a16:colId xmlns:a16="http://schemas.microsoft.com/office/drawing/2014/main" val="1294613166"/>
                    </a:ext>
                  </a:extLst>
                </a:gridCol>
              </a:tblGrid>
              <a:tr h="463943">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MATERIAL</a:t>
                      </a: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noProof="0" dirty="0">
                          <a:solidFill>
                            <a:schemeClr val="bg1"/>
                          </a:solidFill>
                          <a:latin typeface="Poppins" panose="020B0604020202020204" charset="0"/>
                          <a:ea typeface="Poppins Light"/>
                          <a:cs typeface="Poppins" panose="020B0604020202020204" charset="0"/>
                          <a:sym typeface="Poppins Light"/>
                        </a:rPr>
                        <a:t>ZONA 5 / </a:t>
                      </a:r>
                      <a:r>
                        <a:rPr lang="es-ES" sz="1100" b="1" noProof="0" dirty="0" err="1">
                          <a:solidFill>
                            <a:schemeClr val="bg1"/>
                          </a:solidFill>
                          <a:latin typeface="Poppins" panose="020B0604020202020204" charset="0"/>
                          <a:ea typeface="Poppins Light"/>
                          <a:cs typeface="Poppins" panose="020B0604020202020204" charset="0"/>
                          <a:sym typeface="Poppins Light"/>
                        </a:rPr>
                        <a:t>Cant</a:t>
                      </a:r>
                      <a:r>
                        <a:rPr lang="es-ES" sz="1100" b="1" noProof="0" dirty="0">
                          <a:solidFill>
                            <a:schemeClr val="bg1"/>
                          </a:solidFill>
                          <a:latin typeface="Poppins" panose="020B0604020202020204" charset="0"/>
                          <a:ea typeface="Poppins Light"/>
                          <a:cs typeface="Poppins" panose="020B0604020202020204" charset="0"/>
                          <a:sym typeface="Poppins Light"/>
                        </a:rPr>
                        <a:t>.</a:t>
                      </a: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a:solidFill>
                            <a:schemeClr val="bg1"/>
                          </a:solidFill>
                          <a:latin typeface="Poppins" panose="020B0604020202020204" charset="0"/>
                          <a:ea typeface="Poppins Light"/>
                          <a:cs typeface="Poppins" panose="020B0604020202020204" charset="0"/>
                          <a:sym typeface="Poppins Light"/>
                        </a:rPr>
                        <a:t>ZONA 4 / Cant.</a:t>
                      </a:r>
                      <a:endParaRPr lang="es-ES" sz="1100" b="1" dirty="0">
                        <a:solidFill>
                          <a:schemeClr val="bg1"/>
                        </a:solidFill>
                        <a:latin typeface="Poppins" panose="020B0604020202020204" charset="0"/>
                        <a:ea typeface="Poppins Light"/>
                        <a:cs typeface="Poppins" panose="020B0604020202020204"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Observaciones</a:t>
                      </a:r>
                      <a:endParaRPr sz="1100" b="1" dirty="0">
                        <a:solidFill>
                          <a:schemeClr val="bg1"/>
                        </a:solidFill>
                        <a:latin typeface="Poppins" panose="020B0604020202020204" charset="0"/>
                        <a:ea typeface="Poppins Light"/>
                        <a:cs typeface="Poppins" panose="020B0604020202020204"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extLst>
                  <a:ext uri="{0D108BD9-81ED-4DB2-BD59-A6C34878D82A}">
                    <a16:rowId xmlns:a16="http://schemas.microsoft.com/office/drawing/2014/main" val="10000"/>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Chaleco salvavidas</a:t>
                      </a:r>
                      <a:endParaRPr sz="700"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100%</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a:latin typeface="Poppins"/>
                          <a:ea typeface="Poppins"/>
                          <a:cs typeface="Poppins"/>
                          <a:sym typeface="Poppins"/>
                        </a:rPr>
                        <a:t>100%</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l" rtl="0">
                        <a:spcBef>
                          <a:spcPts val="0"/>
                        </a:spcBef>
                        <a:spcAft>
                          <a:spcPts val="0"/>
                        </a:spcAft>
                        <a:buFont typeface="Arial" panose="020B0604020202020204" pitchFamily="34" charset="0"/>
                        <a:buNone/>
                      </a:pPr>
                      <a:r>
                        <a:rPr lang="es-ES" sz="700" b="0" dirty="0">
                          <a:latin typeface="Poppins"/>
                          <a:ea typeface="Poppins"/>
                          <a:cs typeface="Poppins"/>
                          <a:sym typeface="Poppins"/>
                        </a:rPr>
                        <a:t>Uno por tripulante, más tallas para niños. CE (100N)</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1"/>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Aro salvavidas</a:t>
                      </a:r>
                      <a:endParaRPr sz="700"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NO</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l" rtl="0">
                        <a:spcBef>
                          <a:spcPts val="0"/>
                        </a:spcBef>
                        <a:spcAft>
                          <a:spcPts val="0"/>
                        </a:spcAft>
                        <a:buFont typeface="Arial" panose="020B0604020202020204" pitchFamily="34" charset="0"/>
                        <a:buNone/>
                      </a:pPr>
                      <a:r>
                        <a:rPr lang="es-ES" sz="700" b="0" dirty="0">
                          <a:latin typeface="Poppins"/>
                          <a:ea typeface="Poppins"/>
                          <a:cs typeface="Poppins"/>
                          <a:sym typeface="Poppins"/>
                        </a:rPr>
                        <a:t>Con rabiza y luz.</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2"/>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Bengalas de mano</a:t>
                      </a:r>
                      <a:endParaRPr sz="700"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3</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a:latin typeface="Poppins"/>
                          <a:ea typeface="Poppins"/>
                          <a:cs typeface="Poppins"/>
                          <a:sym typeface="Poppins"/>
                        </a:rPr>
                        <a:t>6</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l" rtl="0">
                        <a:spcBef>
                          <a:spcPts val="0"/>
                        </a:spcBef>
                        <a:spcAft>
                          <a:spcPts val="0"/>
                        </a:spcAft>
                        <a:buFont typeface="Arial" panose="020B0604020202020204" pitchFamily="34" charset="0"/>
                        <a:buNone/>
                      </a:pPr>
                      <a:r>
                        <a:rPr lang="es-ES" sz="700" b="0" dirty="0">
                          <a:latin typeface="Poppins"/>
                          <a:ea typeface="Poppins"/>
                          <a:cs typeface="Poppins"/>
                          <a:sym typeface="Poppins"/>
                        </a:rPr>
                        <a:t>Activación a sotavento.</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3"/>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Cohetes con paracaídas</a:t>
                      </a:r>
                      <a:endParaRPr sz="700"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NO</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a:latin typeface="Poppins"/>
                          <a:ea typeface="Poppins"/>
                          <a:cs typeface="Poppins"/>
                          <a:sym typeface="Poppins"/>
                        </a:rPr>
                        <a:t>6</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l" rtl="0">
                        <a:spcBef>
                          <a:spcPts val="0"/>
                        </a:spcBef>
                        <a:spcAft>
                          <a:spcPts val="0"/>
                        </a:spcAft>
                        <a:buFont typeface="Arial" panose="020B0604020202020204" pitchFamily="34" charset="0"/>
                        <a:buNone/>
                      </a:pP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804376650"/>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Bocina de niebla</a:t>
                      </a:r>
                      <a:endParaRPr sz="700"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l" rtl="0">
                        <a:spcBef>
                          <a:spcPts val="0"/>
                        </a:spcBef>
                        <a:spcAft>
                          <a:spcPts val="0"/>
                        </a:spcAft>
                        <a:buFont typeface="Arial" panose="020B0604020202020204" pitchFamily="34" charset="0"/>
                        <a:buNone/>
                      </a:pPr>
                      <a:r>
                        <a:rPr lang="es-ES" sz="700" b="0" dirty="0">
                          <a:latin typeface="Poppins"/>
                          <a:ea typeface="Poppins"/>
                          <a:cs typeface="Poppins"/>
                          <a:sym typeface="Poppins"/>
                        </a:rPr>
                        <a:t>Si es de gas con recipiente y membrana de respeto.</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608200383"/>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Balde contra incendios</a:t>
                      </a:r>
                      <a:endParaRPr sz="700"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l" rtl="0">
                        <a:spcBef>
                          <a:spcPts val="0"/>
                        </a:spcBef>
                        <a:spcAft>
                          <a:spcPts val="0"/>
                        </a:spcAft>
                        <a:buFont typeface="Arial" panose="020B0604020202020204" pitchFamily="34" charset="0"/>
                        <a:buNone/>
                      </a:pPr>
                      <a:r>
                        <a:rPr lang="es-ES" sz="700" b="0" dirty="0">
                          <a:latin typeface="Poppins"/>
                          <a:ea typeface="Poppins"/>
                          <a:cs typeface="Poppins"/>
                          <a:sym typeface="Poppins"/>
                        </a:rPr>
                        <a:t>Rabiza. Achique. Robustos (plástico). Min. de 7L.</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416483287"/>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Espejo de señales</a:t>
                      </a:r>
                      <a:endParaRPr sz="700"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l" rtl="0">
                        <a:spcBef>
                          <a:spcPts val="0"/>
                        </a:spcBef>
                        <a:spcAft>
                          <a:spcPts val="0"/>
                        </a:spcAft>
                        <a:buFont typeface="Arial" panose="020B0604020202020204" pitchFamily="34" charset="0"/>
                        <a:buNone/>
                      </a:pPr>
                      <a:r>
                        <a:rPr lang="es-ES" sz="700" b="0" dirty="0">
                          <a:latin typeface="Poppins"/>
                          <a:ea typeface="Poppins"/>
                          <a:cs typeface="Poppins"/>
                          <a:sym typeface="Poppins"/>
                        </a:rPr>
                        <a:t>También conocido como heliógrafo.</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328350821"/>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Código de señales</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l" rtl="0">
                        <a:spcBef>
                          <a:spcPts val="0"/>
                        </a:spcBef>
                        <a:spcAft>
                          <a:spcPts val="0"/>
                        </a:spcAft>
                        <a:buFont typeface="Arial" panose="020B0604020202020204" pitchFamily="34" charset="0"/>
                        <a:buNone/>
                      </a:pPr>
                      <a:r>
                        <a:rPr lang="es-ES" sz="700" b="0" dirty="0">
                          <a:latin typeface="Poppins"/>
                          <a:ea typeface="Poppins"/>
                          <a:cs typeface="Poppins"/>
                          <a:sym typeface="Poppins"/>
                        </a:rPr>
                        <a:t>Si montan aparatos de radiocomunicaciones.</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538293364"/>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Extintor</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gridSpan="2">
                  <a:txBody>
                    <a:bodyPr/>
                    <a:lstStyle/>
                    <a:p>
                      <a:pPr marL="0" lvl="0" indent="0" algn="ctr" rtl="0">
                        <a:spcBef>
                          <a:spcPts val="0"/>
                        </a:spcBef>
                        <a:spcAft>
                          <a:spcPts val="0"/>
                        </a:spcAft>
                        <a:buFont typeface="Arial" panose="020B0604020202020204" pitchFamily="34" charset="0"/>
                        <a:buNone/>
                      </a:pPr>
                      <a:r>
                        <a:rPr lang="es-ES" sz="700" b="1" noProof="0" dirty="0">
                          <a:latin typeface="Poppins"/>
                          <a:ea typeface="Poppins"/>
                          <a:cs typeface="Poppins"/>
                          <a:sym typeface="Poppins"/>
                        </a:rPr>
                        <a:t>Según potencia , eslora y </a:t>
                      </a:r>
                      <a:r>
                        <a:rPr lang="es-ES" sz="700" b="1" noProof="0" dirty="0" err="1">
                          <a:latin typeface="Poppins"/>
                          <a:ea typeface="Poppins"/>
                          <a:cs typeface="Poppins"/>
                          <a:sym typeface="Poppins"/>
                        </a:rPr>
                        <a:t>nº</a:t>
                      </a:r>
                      <a:r>
                        <a:rPr lang="es-ES" sz="700" b="1" noProof="0" dirty="0">
                          <a:latin typeface="Poppins"/>
                          <a:ea typeface="Poppins"/>
                          <a:cs typeface="Poppins"/>
                          <a:sym typeface="Poppins"/>
                        </a:rPr>
                        <a:t> de motores.</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hMerge="1">
                  <a:txBody>
                    <a:bodyPr/>
                    <a:lstStyle/>
                    <a:p>
                      <a:endParaRPr lang="es-ES"/>
                    </a:p>
                  </a:txBody>
                  <a:tcPr/>
                </a:tc>
                <a:tc>
                  <a:txBody>
                    <a:bodyPr/>
                    <a:lstStyle/>
                    <a:p>
                      <a:pPr marL="0" lvl="0" indent="0" algn="l" rtl="0">
                        <a:spcBef>
                          <a:spcPts val="0"/>
                        </a:spcBef>
                        <a:spcAft>
                          <a:spcPts val="0"/>
                        </a:spcAft>
                        <a:buFont typeface="Arial" panose="020B0604020202020204" pitchFamily="34" charset="0"/>
                        <a:buNone/>
                      </a:pPr>
                      <a:r>
                        <a:rPr lang="es-ES" sz="700" b="0" dirty="0">
                          <a:latin typeface="Poppins"/>
                          <a:ea typeface="Poppins"/>
                          <a:cs typeface="Poppins"/>
                          <a:sym typeface="Poppins"/>
                        </a:rPr>
                        <a:t>Instalados en un lugar de fácil acceso.</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636947327"/>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Botiquín</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l" rtl="0">
                        <a:spcBef>
                          <a:spcPts val="0"/>
                        </a:spcBef>
                        <a:spcAft>
                          <a:spcPts val="0"/>
                        </a:spcAft>
                        <a:buFont typeface="Arial" panose="020B0604020202020204" pitchFamily="34" charset="0"/>
                        <a:buNone/>
                      </a:pPr>
                      <a:r>
                        <a:rPr lang="es-ES" sz="700" b="0" dirty="0">
                          <a:latin typeface="Poppins"/>
                          <a:ea typeface="Poppins"/>
                          <a:cs typeface="Poppins"/>
                          <a:sym typeface="Poppins"/>
                        </a:rPr>
                        <a:t>Según zona de navegación. </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3858483289"/>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Bomba de achique</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Min. 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Min. 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l" rtl="0">
                        <a:spcBef>
                          <a:spcPts val="0"/>
                        </a:spcBef>
                        <a:spcAft>
                          <a:spcPts val="0"/>
                        </a:spcAft>
                        <a:buFont typeface="Arial" panose="020B0604020202020204" pitchFamily="34" charset="0"/>
                        <a:buNone/>
                      </a:pPr>
                      <a:r>
                        <a:rPr lang="es-ES" sz="700" b="0" dirty="0">
                          <a:latin typeface="Poppins"/>
                          <a:ea typeface="Poppins"/>
                          <a:cs typeface="Poppins"/>
                          <a:sym typeface="Poppins"/>
                        </a:rPr>
                        <a:t>Manual y/o eléctrica. Veleros (1 manual y fija).</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655081968"/>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Detector de gas</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l" rtl="0">
                        <a:spcBef>
                          <a:spcPts val="0"/>
                        </a:spcBef>
                        <a:spcAft>
                          <a:spcPts val="0"/>
                        </a:spcAft>
                        <a:buFont typeface="Arial" panose="020B0604020202020204" pitchFamily="34" charset="0"/>
                        <a:buNone/>
                      </a:pPr>
                      <a:r>
                        <a:rPr lang="es-ES" sz="700" b="0" dirty="0">
                          <a:latin typeface="Poppins"/>
                          <a:ea typeface="Poppins"/>
                          <a:cs typeface="Poppins"/>
                          <a:sym typeface="Poppins"/>
                        </a:rPr>
                        <a:t>Si hay instalación de gas a bordo.</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837322953"/>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Timón de respeto</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l" rtl="0">
                        <a:spcBef>
                          <a:spcPts val="0"/>
                        </a:spcBef>
                        <a:spcAft>
                          <a:spcPts val="0"/>
                        </a:spcAft>
                        <a:buFont typeface="Arial" panose="020B0604020202020204" pitchFamily="34" charset="0"/>
                        <a:buNone/>
                      </a:pPr>
                      <a:r>
                        <a:rPr lang="es-ES" sz="700" b="0" dirty="0">
                          <a:latin typeface="Poppins"/>
                          <a:ea typeface="Poppins"/>
                          <a:cs typeface="Poppins"/>
                          <a:sym typeface="Poppins"/>
                        </a:rPr>
                        <a:t>Veleros.</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454751861"/>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Kit de reparación pinchazos</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l" rtl="0">
                        <a:spcBef>
                          <a:spcPts val="0"/>
                        </a:spcBef>
                        <a:spcAft>
                          <a:spcPts val="0"/>
                        </a:spcAft>
                        <a:buFont typeface="Arial" panose="020B0604020202020204" pitchFamily="34" charset="0"/>
                        <a:buNone/>
                      </a:pPr>
                      <a:r>
                        <a:rPr lang="es-ES" sz="700" b="0" dirty="0">
                          <a:latin typeface="Poppins"/>
                          <a:ea typeface="Poppins"/>
                          <a:cs typeface="Poppins"/>
                          <a:sym typeface="Poppins"/>
                        </a:rPr>
                        <a:t>Neumáticas.</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3454863761"/>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Reflector RADAR</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NO</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l" rtl="0">
                        <a:spcBef>
                          <a:spcPts val="0"/>
                        </a:spcBef>
                        <a:spcAft>
                          <a:spcPts val="0"/>
                        </a:spcAft>
                        <a:buFont typeface="Arial" panose="020B0604020202020204" pitchFamily="34" charset="0"/>
                        <a:buNone/>
                      </a:pP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423428187"/>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Linterna estanca</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l" rtl="0">
                        <a:spcBef>
                          <a:spcPts val="0"/>
                        </a:spcBef>
                        <a:spcAft>
                          <a:spcPts val="0"/>
                        </a:spcAft>
                        <a:buFont typeface="Arial" panose="020B0604020202020204" pitchFamily="34" charset="0"/>
                        <a:buNone/>
                      </a:pPr>
                      <a:r>
                        <a:rPr lang="es-ES" sz="700" b="0" dirty="0">
                          <a:latin typeface="Poppins"/>
                          <a:ea typeface="Poppins"/>
                          <a:cs typeface="Poppins"/>
                          <a:sym typeface="Poppins"/>
                        </a:rPr>
                        <a:t>Bombillas y pilas de recambio.</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680748339"/>
                  </a:ext>
                </a:extLst>
              </a:tr>
              <a:tr h="180000">
                <a:tc>
                  <a:txBody>
                    <a:bodyPr/>
                    <a:lstStyle/>
                    <a:p>
                      <a:pPr marL="0" lvl="0" indent="0" algn="l" rtl="0">
                        <a:spcBef>
                          <a:spcPts val="0"/>
                        </a:spcBef>
                        <a:spcAft>
                          <a:spcPts val="0"/>
                        </a:spcAft>
                        <a:buNone/>
                      </a:pPr>
                      <a:r>
                        <a:rPr lang="es-ES" sz="700" dirty="0">
                          <a:latin typeface="Poppins Light"/>
                          <a:ea typeface="Poppins Light"/>
                          <a:cs typeface="Poppins Light"/>
                          <a:sym typeface="Poppins Light"/>
                        </a:rPr>
                        <a:t>Línea de fondeo</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l" rtl="0">
                        <a:spcBef>
                          <a:spcPts val="0"/>
                        </a:spcBef>
                        <a:spcAft>
                          <a:spcPts val="0"/>
                        </a:spcAft>
                        <a:buFont typeface="Arial" panose="020B0604020202020204" pitchFamily="34" charset="0"/>
                        <a:buNone/>
                      </a:pPr>
                      <a:r>
                        <a:rPr lang="es-ES" sz="700" b="0" dirty="0">
                          <a:latin typeface="Poppins"/>
                          <a:ea typeface="Poppins"/>
                          <a:cs typeface="Poppins"/>
                          <a:sym typeface="Poppins"/>
                        </a:rPr>
                        <a:t>Mínimo de 5 veces la eslora.</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945867369"/>
                  </a:ext>
                </a:extLst>
              </a:tr>
            </a:tbl>
          </a:graphicData>
        </a:graphic>
      </p:graphicFrame>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27</a:t>
            </a:fld>
            <a:endParaRPr/>
          </a:p>
        </p:txBody>
      </p:sp>
      <p:pic>
        <p:nvPicPr>
          <p:cNvPr id="361" name="Google Shape;361;p31"/>
          <p:cNvPicPr preferRelativeResize="0"/>
          <p:nvPr/>
        </p:nvPicPr>
        <p:blipFill>
          <a:blip r:embed="rId3"/>
          <a:stretch>
            <a:fillRect/>
          </a:stretch>
        </p:blipFill>
        <p:spPr>
          <a:xfrm>
            <a:off x="6530987" y="1213287"/>
            <a:ext cx="2716825" cy="2716825"/>
          </a:xfrm>
          <a:prstGeom prst="ellipse">
            <a:avLst/>
          </a:prstGeom>
          <a:noFill/>
          <a:ln>
            <a:noFill/>
          </a:ln>
        </p:spPr>
      </p:pic>
      <p:grpSp>
        <p:nvGrpSpPr>
          <p:cNvPr id="362" name="Google Shape;362;p31"/>
          <p:cNvGrpSpPr/>
          <p:nvPr/>
        </p:nvGrpSpPr>
        <p:grpSpPr>
          <a:xfrm>
            <a:off x="5853100" y="3068600"/>
            <a:ext cx="1539600" cy="1539600"/>
            <a:chOff x="6680825" y="2549350"/>
            <a:chExt cx="1539600" cy="1539600"/>
          </a:xfrm>
        </p:grpSpPr>
        <p:sp>
          <p:nvSpPr>
            <p:cNvPr id="363" name="Google Shape;363;p31"/>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Google Shape;364;p31"/>
            <p:cNvSpPr/>
            <p:nvPr/>
          </p:nvSpPr>
          <p:spPr>
            <a:xfrm>
              <a:off x="6894850" y="2763375"/>
              <a:ext cx="1111200" cy="1111200"/>
            </a:xfrm>
            <a:prstGeom prst="ellipse">
              <a:avLst/>
            </a:prstGeom>
            <a:solidFill>
              <a:schemeClr val="accent1">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5" name="Google Shape;365;p31"/>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Google Shape;742;p39">
            <a:extLst>
              <a:ext uri="{FF2B5EF4-FFF2-40B4-BE49-F238E27FC236}">
                <a16:creationId xmlns:a16="http://schemas.microsoft.com/office/drawing/2014/main" id="{5EB14103-C70F-469C-9A32-FB0E2C2E8D16}"/>
              </a:ext>
            </a:extLst>
          </p:cNvPr>
          <p:cNvGrpSpPr/>
          <p:nvPr/>
        </p:nvGrpSpPr>
        <p:grpSpPr>
          <a:xfrm>
            <a:off x="6428758" y="3685261"/>
            <a:ext cx="387933" cy="345971"/>
            <a:chOff x="3927500" y="301425"/>
            <a:chExt cx="461550" cy="411625"/>
          </a:xfrm>
        </p:grpSpPr>
        <p:sp>
          <p:nvSpPr>
            <p:cNvPr id="24" name="Google Shape;743;p39">
              <a:extLst>
                <a:ext uri="{FF2B5EF4-FFF2-40B4-BE49-F238E27FC236}">
                  <a16:creationId xmlns:a16="http://schemas.microsoft.com/office/drawing/2014/main" id="{52AAE267-79FF-46C9-B4ED-B10615FABEB6}"/>
                </a:ext>
              </a:extLst>
            </p:cNvPr>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Google Shape;744;p39">
              <a:extLst>
                <a:ext uri="{FF2B5EF4-FFF2-40B4-BE49-F238E27FC236}">
                  <a16:creationId xmlns:a16="http://schemas.microsoft.com/office/drawing/2014/main" id="{48C50312-3391-4F78-96EA-0B50396B454B}"/>
                </a:ext>
              </a:extLst>
            </p:cNvPr>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Google Shape;745;p39">
              <a:extLst>
                <a:ext uri="{FF2B5EF4-FFF2-40B4-BE49-F238E27FC236}">
                  <a16:creationId xmlns:a16="http://schemas.microsoft.com/office/drawing/2014/main" id="{4B09F3C0-08C0-4046-A2FF-89DE35DBD440}"/>
                </a:ext>
              </a:extLst>
            </p:cNvPr>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746;p39">
              <a:extLst>
                <a:ext uri="{FF2B5EF4-FFF2-40B4-BE49-F238E27FC236}">
                  <a16:creationId xmlns:a16="http://schemas.microsoft.com/office/drawing/2014/main" id="{81DFB610-AF59-433C-AE0D-934E33B25665}"/>
                </a:ext>
              </a:extLst>
            </p:cNvPr>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747;p39">
              <a:extLst>
                <a:ext uri="{FF2B5EF4-FFF2-40B4-BE49-F238E27FC236}">
                  <a16:creationId xmlns:a16="http://schemas.microsoft.com/office/drawing/2014/main" id="{4573F766-557D-48E9-A45B-C46D2AAFF3A6}"/>
                </a:ext>
              </a:extLst>
            </p:cNvPr>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Google Shape;748;p39">
              <a:extLst>
                <a:ext uri="{FF2B5EF4-FFF2-40B4-BE49-F238E27FC236}">
                  <a16:creationId xmlns:a16="http://schemas.microsoft.com/office/drawing/2014/main" id="{BB036005-13F7-4AE9-952E-7A67A57BB8B9}"/>
                </a:ext>
              </a:extLst>
            </p:cNvPr>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Google Shape;749;p39">
              <a:extLst>
                <a:ext uri="{FF2B5EF4-FFF2-40B4-BE49-F238E27FC236}">
                  <a16:creationId xmlns:a16="http://schemas.microsoft.com/office/drawing/2014/main" id="{BC59D5D3-8A89-4F4A-8844-9786753C5E76}"/>
                </a:ext>
              </a:extLst>
            </p:cNvPr>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Google Shape;750;p39">
              <a:extLst>
                <a:ext uri="{FF2B5EF4-FFF2-40B4-BE49-F238E27FC236}">
                  <a16:creationId xmlns:a16="http://schemas.microsoft.com/office/drawing/2014/main" id="{54C0B778-6E6E-44C5-8D63-865478B58345}"/>
                </a:ext>
              </a:extLst>
            </p:cNvPr>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Google Shape;751;p39">
              <a:extLst>
                <a:ext uri="{FF2B5EF4-FFF2-40B4-BE49-F238E27FC236}">
                  <a16:creationId xmlns:a16="http://schemas.microsoft.com/office/drawing/2014/main" id="{18A1514A-97B5-4341-9F27-6A52720E9C95}"/>
                </a:ext>
              </a:extLst>
            </p:cNvPr>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Google Shape;752;p39">
              <a:extLst>
                <a:ext uri="{FF2B5EF4-FFF2-40B4-BE49-F238E27FC236}">
                  <a16:creationId xmlns:a16="http://schemas.microsoft.com/office/drawing/2014/main" id="{149E80DA-EACD-4A08-84AD-C8624B75D8F0}"/>
                </a:ext>
              </a:extLst>
            </p:cNvPr>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Google Shape;753;p39">
              <a:extLst>
                <a:ext uri="{FF2B5EF4-FFF2-40B4-BE49-F238E27FC236}">
                  <a16:creationId xmlns:a16="http://schemas.microsoft.com/office/drawing/2014/main" id="{4BEE7ABB-30DA-43A2-A0E1-F169B814474F}"/>
                </a:ext>
              </a:extLst>
            </p:cNvPr>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Google Shape;754;p39">
              <a:extLst>
                <a:ext uri="{FF2B5EF4-FFF2-40B4-BE49-F238E27FC236}">
                  <a16:creationId xmlns:a16="http://schemas.microsoft.com/office/drawing/2014/main" id="{BA479FA7-0352-4198-B185-63579CBC3F74}"/>
                </a:ext>
              </a:extLst>
            </p:cNvPr>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Google Shape;755;p39">
              <a:extLst>
                <a:ext uri="{FF2B5EF4-FFF2-40B4-BE49-F238E27FC236}">
                  <a16:creationId xmlns:a16="http://schemas.microsoft.com/office/drawing/2014/main" id="{8D3B7FF8-A3F5-4188-895E-0E103EE3DDC2}"/>
                </a:ext>
              </a:extLst>
            </p:cNvPr>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Google Shape;756;p39">
              <a:extLst>
                <a:ext uri="{FF2B5EF4-FFF2-40B4-BE49-F238E27FC236}">
                  <a16:creationId xmlns:a16="http://schemas.microsoft.com/office/drawing/2014/main" id="{22C48EA9-0A32-46D2-A1CF-7E2BA65ABF38}"/>
                </a:ext>
              </a:extLst>
            </p:cNvPr>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Google Shape;757;p39">
              <a:extLst>
                <a:ext uri="{FF2B5EF4-FFF2-40B4-BE49-F238E27FC236}">
                  <a16:creationId xmlns:a16="http://schemas.microsoft.com/office/drawing/2014/main" id="{343C4726-BCD7-4138-BECD-43D2ECA5771D}"/>
                </a:ext>
              </a:extLst>
            </p:cNvPr>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Google Shape;758;p39">
              <a:extLst>
                <a:ext uri="{FF2B5EF4-FFF2-40B4-BE49-F238E27FC236}">
                  <a16:creationId xmlns:a16="http://schemas.microsoft.com/office/drawing/2014/main" id="{ABD9BD5A-796A-40CD-AAB7-83A6ED3D7187}"/>
                </a:ext>
              </a:extLst>
            </p:cNvPr>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Google Shape;759;p39">
              <a:extLst>
                <a:ext uri="{FF2B5EF4-FFF2-40B4-BE49-F238E27FC236}">
                  <a16:creationId xmlns:a16="http://schemas.microsoft.com/office/drawing/2014/main" id="{F4C726F6-480F-483A-A5B4-1C0B5F83398F}"/>
                </a:ext>
              </a:extLst>
            </p:cNvPr>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Google Shape;760;p39">
              <a:extLst>
                <a:ext uri="{FF2B5EF4-FFF2-40B4-BE49-F238E27FC236}">
                  <a16:creationId xmlns:a16="http://schemas.microsoft.com/office/drawing/2014/main" id="{66090B47-E5C9-4CB5-85C7-6120CD9CBCAF}"/>
                </a:ext>
              </a:extLst>
            </p:cNvPr>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Google Shape;761;p39">
              <a:extLst>
                <a:ext uri="{FF2B5EF4-FFF2-40B4-BE49-F238E27FC236}">
                  <a16:creationId xmlns:a16="http://schemas.microsoft.com/office/drawing/2014/main" id="{97B6A15A-E38C-42F7-963B-834B2EADEA9F}"/>
                </a:ext>
              </a:extLst>
            </p:cNvPr>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Google Shape;762;p39">
              <a:extLst>
                <a:ext uri="{FF2B5EF4-FFF2-40B4-BE49-F238E27FC236}">
                  <a16:creationId xmlns:a16="http://schemas.microsoft.com/office/drawing/2014/main" id="{5D71E445-D79E-4131-8E78-448F80990DC0}"/>
                </a:ext>
              </a:extLst>
            </p:cNvPr>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Google Shape;763;p39">
              <a:extLst>
                <a:ext uri="{FF2B5EF4-FFF2-40B4-BE49-F238E27FC236}">
                  <a16:creationId xmlns:a16="http://schemas.microsoft.com/office/drawing/2014/main" id="{F2074148-3965-454A-A450-80F87F4EA659}"/>
                </a:ext>
              </a:extLst>
            </p:cNvPr>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Google Shape;764;p39">
              <a:extLst>
                <a:ext uri="{FF2B5EF4-FFF2-40B4-BE49-F238E27FC236}">
                  <a16:creationId xmlns:a16="http://schemas.microsoft.com/office/drawing/2014/main" id="{3EF6727B-CCFD-41FE-A333-C89241BDBC08}"/>
                </a:ext>
              </a:extLst>
            </p:cNvPr>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Google Shape;765;p39">
              <a:extLst>
                <a:ext uri="{FF2B5EF4-FFF2-40B4-BE49-F238E27FC236}">
                  <a16:creationId xmlns:a16="http://schemas.microsoft.com/office/drawing/2014/main" id="{EBA23791-C07F-4B17-BFEE-5A8B6019D398}"/>
                </a:ext>
              </a:extLst>
            </p:cNvPr>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Google Shape;766;p39">
              <a:extLst>
                <a:ext uri="{FF2B5EF4-FFF2-40B4-BE49-F238E27FC236}">
                  <a16:creationId xmlns:a16="http://schemas.microsoft.com/office/drawing/2014/main" id="{94069852-D562-41E2-9C2E-E20655A10C55}"/>
                </a:ext>
              </a:extLst>
            </p:cNvPr>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Google Shape;767;p39">
              <a:extLst>
                <a:ext uri="{FF2B5EF4-FFF2-40B4-BE49-F238E27FC236}">
                  <a16:creationId xmlns:a16="http://schemas.microsoft.com/office/drawing/2014/main" id="{91C75F6F-44AF-44C4-8E03-B92EF0CEA5EA}"/>
                </a:ext>
              </a:extLst>
            </p:cNvPr>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Google Shape;768;p39">
              <a:extLst>
                <a:ext uri="{FF2B5EF4-FFF2-40B4-BE49-F238E27FC236}">
                  <a16:creationId xmlns:a16="http://schemas.microsoft.com/office/drawing/2014/main" id="{294EEAF8-2170-4085-B18B-BE91D1DCBA34}"/>
                </a:ext>
              </a:extLst>
            </p:cNvPr>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Google Shape;769;p39">
              <a:extLst>
                <a:ext uri="{FF2B5EF4-FFF2-40B4-BE49-F238E27FC236}">
                  <a16:creationId xmlns:a16="http://schemas.microsoft.com/office/drawing/2014/main" id="{A4A69A2F-79C3-4335-8626-67A98C992CD1}"/>
                </a:ext>
              </a:extLst>
            </p:cNvPr>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1" name="Rectángulo 60">
            <a:extLst>
              <a:ext uri="{FF2B5EF4-FFF2-40B4-BE49-F238E27FC236}">
                <a16:creationId xmlns:a16="http://schemas.microsoft.com/office/drawing/2014/main" id="{B4CBCDB3-9D69-4B96-8B21-38E9D5047102}"/>
              </a:ext>
            </a:extLst>
          </p:cNvPr>
          <p:cNvSpPr/>
          <p:nvPr/>
        </p:nvSpPr>
        <p:spPr>
          <a:xfrm>
            <a:off x="7060033" y="4186818"/>
            <a:ext cx="1769017" cy="830997"/>
          </a:xfrm>
          <a:prstGeom prst="rect">
            <a:avLst/>
          </a:prstGeom>
        </p:spPr>
        <p:txBody>
          <a:bodyPr wrap="square">
            <a:spAutoFit/>
          </a:bodyPr>
          <a:lstStyle/>
          <a:p>
            <a:r>
              <a:rPr lang="es-ES" sz="800" b="1" dirty="0">
                <a:latin typeface="Poppins" panose="020B0604020202020204" charset="0"/>
                <a:cs typeface="Poppins" panose="020B0604020202020204" charset="0"/>
              </a:rPr>
              <a:t>Material recomendable</a:t>
            </a:r>
          </a:p>
          <a:p>
            <a:r>
              <a:rPr lang="es-ES" sz="800" b="1" dirty="0">
                <a:latin typeface="Poppins" panose="020B0604020202020204" charset="0"/>
                <a:cs typeface="Poppins" panose="020B0604020202020204" charset="0"/>
              </a:rPr>
              <a:t>pero no obligatorio</a:t>
            </a:r>
          </a:p>
          <a:p>
            <a:pPr marL="171450" indent="-171450">
              <a:buFont typeface="Arial" panose="020B0604020202020204" pitchFamily="34" charset="0"/>
              <a:buChar char="•"/>
            </a:pPr>
            <a:r>
              <a:rPr lang="es-ES" sz="800" dirty="0">
                <a:latin typeface="Poppins" panose="020B0604020202020204" charset="0"/>
                <a:cs typeface="Poppins" panose="020B0604020202020204" charset="0"/>
              </a:rPr>
              <a:t>Línea de vida y arneses.</a:t>
            </a:r>
          </a:p>
          <a:p>
            <a:pPr marL="171450" indent="-171450">
              <a:buFont typeface="Arial" panose="020B0604020202020204" pitchFamily="34" charset="0"/>
              <a:buChar char="•"/>
            </a:pPr>
            <a:r>
              <a:rPr lang="es-ES" sz="800" dirty="0">
                <a:latin typeface="Poppins" panose="020B0604020202020204" charset="0"/>
                <a:cs typeface="Poppins" panose="020B0604020202020204" charset="0"/>
              </a:rPr>
              <a:t>Remo.</a:t>
            </a:r>
          </a:p>
          <a:p>
            <a:pPr marL="171450" indent="-171450">
              <a:buFont typeface="Arial" panose="020B0604020202020204" pitchFamily="34" charset="0"/>
              <a:buChar char="•"/>
            </a:pPr>
            <a:r>
              <a:rPr lang="es-ES" sz="800" dirty="0">
                <a:latin typeface="Poppins" panose="020B0604020202020204" charset="0"/>
                <a:cs typeface="Poppins" panose="020B0604020202020204" charset="0"/>
              </a:rPr>
              <a:t>Estachas de amarre.</a:t>
            </a:r>
          </a:p>
          <a:p>
            <a:pPr marL="171450" indent="-171450">
              <a:buFont typeface="Arial" panose="020B0604020202020204" pitchFamily="34" charset="0"/>
              <a:buChar char="•"/>
            </a:pPr>
            <a:r>
              <a:rPr lang="es-ES" sz="800" dirty="0">
                <a:latin typeface="Poppins" panose="020B0604020202020204" charset="0"/>
                <a:cs typeface="Poppins" panose="020B0604020202020204" charset="0"/>
              </a:rPr>
              <a:t>Bichero.</a:t>
            </a:r>
            <a:endParaRPr lang="es-ES" sz="1600" dirty="0">
              <a:latin typeface="Poppins" panose="020B0604020202020204" charset="0"/>
              <a:cs typeface="Poppins" panose="020B0604020202020204" charset="0"/>
            </a:endParaRPr>
          </a:p>
        </p:txBody>
      </p:sp>
      <p:sp>
        <p:nvSpPr>
          <p:cNvPr id="62" name="Google Shape;290;p26">
            <a:extLst>
              <a:ext uri="{FF2B5EF4-FFF2-40B4-BE49-F238E27FC236}">
                <a16:creationId xmlns:a16="http://schemas.microsoft.com/office/drawing/2014/main" id="{F5621024-9CA3-4E9E-9CF7-78E96B1A61E1}"/>
              </a:ext>
            </a:extLst>
          </p:cNvPr>
          <p:cNvSpPr txBox="1">
            <a:spLocks noGrp="1"/>
          </p:cNvSpPr>
          <p:nvPr>
            <p:ph type="title"/>
          </p:nvPr>
        </p:nvSpPr>
        <p:spPr>
          <a:xfrm>
            <a:off x="677117" y="193648"/>
            <a:ext cx="4693277" cy="683100"/>
          </a:xfrm>
          <a:prstGeom prst="rect">
            <a:avLst/>
          </a:prstGeom>
        </p:spPr>
        <p:txBody>
          <a:bodyPr spcFirstLastPara="1" wrap="square" lIns="91425" tIns="91425" rIns="91425" bIns="91425" anchor="b" anchorCtr="0">
            <a:noAutofit/>
          </a:bodyPr>
          <a:lstStyle/>
          <a:p>
            <a:pPr lvl="0"/>
            <a:r>
              <a:rPr lang="es-ES" sz="1800" dirty="0"/>
              <a:t>MATERIAL DE SEGURIDAD Y OBLIGATORIO</a:t>
            </a:r>
          </a:p>
        </p:txBody>
      </p:sp>
      <p:sp>
        <p:nvSpPr>
          <p:cNvPr id="6" name="Rectángulo 5">
            <a:extLst>
              <a:ext uri="{FF2B5EF4-FFF2-40B4-BE49-F238E27FC236}">
                <a16:creationId xmlns:a16="http://schemas.microsoft.com/office/drawing/2014/main" id="{BFB59CAC-3811-4DF1-BAE2-96AAD1348B85}"/>
              </a:ext>
            </a:extLst>
          </p:cNvPr>
          <p:cNvSpPr/>
          <p:nvPr/>
        </p:nvSpPr>
        <p:spPr>
          <a:xfrm>
            <a:off x="6125500" y="55550"/>
            <a:ext cx="3122312" cy="954107"/>
          </a:xfrm>
          <a:prstGeom prst="rect">
            <a:avLst/>
          </a:prstGeom>
        </p:spPr>
        <p:txBody>
          <a:bodyPr wrap="square">
            <a:spAutoFit/>
          </a:bodyPr>
          <a:lstStyle/>
          <a:p>
            <a:pPr marL="285750" indent="-285750">
              <a:buFont typeface="Arial" panose="020B0604020202020204" pitchFamily="34" charset="0"/>
              <a:buChar char="•"/>
            </a:pPr>
            <a:r>
              <a:rPr lang="es-ES" altLang="es-ES" b="1" dirty="0">
                <a:solidFill>
                  <a:srgbClr val="FF0000"/>
                </a:solidFill>
                <a:latin typeface="Poppins" panose="020B0604020202020204" charset="0"/>
                <a:cs typeface="Poppins" panose="020B0604020202020204" charset="0"/>
              </a:rPr>
              <a:t>Extintores</a:t>
            </a:r>
          </a:p>
          <a:p>
            <a:pPr marL="285750" indent="-285750">
              <a:buFont typeface="Arial" panose="020B0604020202020204" pitchFamily="34" charset="0"/>
              <a:buChar char="•"/>
            </a:pPr>
            <a:r>
              <a:rPr lang="es-ES" altLang="es-ES" b="1" dirty="0">
                <a:solidFill>
                  <a:srgbClr val="FF0000"/>
                </a:solidFill>
                <a:latin typeface="Poppins" panose="020B0604020202020204" charset="0"/>
                <a:cs typeface="Poppins" panose="020B0604020202020204" charset="0"/>
              </a:rPr>
              <a:t>Chalecos salvavidas</a:t>
            </a:r>
          </a:p>
          <a:p>
            <a:pPr marL="285750" indent="-285750">
              <a:buFont typeface="Arial" panose="020B0604020202020204" pitchFamily="34" charset="0"/>
              <a:buChar char="•"/>
            </a:pPr>
            <a:r>
              <a:rPr lang="es-ES" altLang="es-ES" b="1" dirty="0">
                <a:solidFill>
                  <a:srgbClr val="FF0000"/>
                </a:solidFill>
                <a:latin typeface="Poppins" panose="020B0604020202020204" charset="0"/>
                <a:cs typeface="Poppins" panose="020B0604020202020204" charset="0"/>
              </a:rPr>
              <a:t>Arneses y líneas de vida</a:t>
            </a:r>
          </a:p>
          <a:p>
            <a:pPr marL="285750" indent="-285750">
              <a:buFont typeface="Arial" panose="020B0604020202020204" pitchFamily="34" charset="0"/>
              <a:buChar char="•"/>
            </a:pPr>
            <a:r>
              <a:rPr lang="es-ES" altLang="es-ES" b="1" dirty="0">
                <a:solidFill>
                  <a:srgbClr val="FF0000"/>
                </a:solidFill>
                <a:latin typeface="Poppins" panose="020B0604020202020204" charset="0"/>
                <a:cs typeface="Poppins" panose="020B0604020202020204" charset="0"/>
              </a:rPr>
              <a:t>Señales pirotécnicas</a:t>
            </a:r>
          </a:p>
        </p:txBody>
      </p:sp>
    </p:spTree>
    <p:extLst>
      <p:ext uri="{BB962C8B-B14F-4D97-AF65-F5344CB8AC3E}">
        <p14:creationId xmlns:p14="http://schemas.microsoft.com/office/powerpoint/2010/main" val="2980136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28</a:t>
            </a:fld>
            <a:endParaRPr/>
          </a:p>
        </p:txBody>
      </p:sp>
      <p:pic>
        <p:nvPicPr>
          <p:cNvPr id="361" name="Google Shape;361;p31"/>
          <p:cNvPicPr preferRelativeResize="0"/>
          <p:nvPr/>
        </p:nvPicPr>
        <p:blipFill>
          <a:blip r:embed="rId3"/>
          <a:stretch>
            <a:fillRect/>
          </a:stretch>
        </p:blipFill>
        <p:spPr>
          <a:xfrm>
            <a:off x="6530987" y="1213287"/>
            <a:ext cx="2716825" cy="2716825"/>
          </a:xfrm>
          <a:prstGeom prst="ellipse">
            <a:avLst/>
          </a:prstGeom>
          <a:noFill/>
          <a:ln>
            <a:noFill/>
          </a:ln>
        </p:spPr>
      </p:pic>
      <p:grpSp>
        <p:nvGrpSpPr>
          <p:cNvPr id="362" name="Google Shape;362;p31"/>
          <p:cNvGrpSpPr/>
          <p:nvPr/>
        </p:nvGrpSpPr>
        <p:grpSpPr>
          <a:xfrm>
            <a:off x="5853100" y="3068600"/>
            <a:ext cx="1539600" cy="1539600"/>
            <a:chOff x="6680825" y="2549350"/>
            <a:chExt cx="1539600" cy="1539600"/>
          </a:xfrm>
        </p:grpSpPr>
        <p:sp>
          <p:nvSpPr>
            <p:cNvPr id="363" name="Google Shape;363;p31"/>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Google Shape;364;p31"/>
            <p:cNvSpPr/>
            <p:nvPr/>
          </p:nvSpPr>
          <p:spPr>
            <a:xfrm>
              <a:off x="6894850" y="2763375"/>
              <a:ext cx="1111200" cy="1111200"/>
            </a:xfrm>
            <a:prstGeom prst="ellipse">
              <a:avLst/>
            </a:prstGeom>
            <a:solidFill>
              <a:schemeClr val="accent1">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5" name="Google Shape;365;p31"/>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Google Shape;742;p39">
            <a:extLst>
              <a:ext uri="{FF2B5EF4-FFF2-40B4-BE49-F238E27FC236}">
                <a16:creationId xmlns:a16="http://schemas.microsoft.com/office/drawing/2014/main" id="{5EB14103-C70F-469C-9A32-FB0E2C2E8D16}"/>
              </a:ext>
            </a:extLst>
          </p:cNvPr>
          <p:cNvGrpSpPr/>
          <p:nvPr/>
        </p:nvGrpSpPr>
        <p:grpSpPr>
          <a:xfrm>
            <a:off x="6428758" y="3685261"/>
            <a:ext cx="387933" cy="345971"/>
            <a:chOff x="3927500" y="301425"/>
            <a:chExt cx="461550" cy="411625"/>
          </a:xfrm>
        </p:grpSpPr>
        <p:sp>
          <p:nvSpPr>
            <p:cNvPr id="24" name="Google Shape;743;p39">
              <a:extLst>
                <a:ext uri="{FF2B5EF4-FFF2-40B4-BE49-F238E27FC236}">
                  <a16:creationId xmlns:a16="http://schemas.microsoft.com/office/drawing/2014/main" id="{52AAE267-79FF-46C9-B4ED-B10615FABEB6}"/>
                </a:ext>
              </a:extLst>
            </p:cNvPr>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Google Shape;744;p39">
              <a:extLst>
                <a:ext uri="{FF2B5EF4-FFF2-40B4-BE49-F238E27FC236}">
                  <a16:creationId xmlns:a16="http://schemas.microsoft.com/office/drawing/2014/main" id="{48C50312-3391-4F78-96EA-0B50396B454B}"/>
                </a:ext>
              </a:extLst>
            </p:cNvPr>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Google Shape;745;p39">
              <a:extLst>
                <a:ext uri="{FF2B5EF4-FFF2-40B4-BE49-F238E27FC236}">
                  <a16:creationId xmlns:a16="http://schemas.microsoft.com/office/drawing/2014/main" id="{4B09F3C0-08C0-4046-A2FF-89DE35DBD440}"/>
                </a:ext>
              </a:extLst>
            </p:cNvPr>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746;p39">
              <a:extLst>
                <a:ext uri="{FF2B5EF4-FFF2-40B4-BE49-F238E27FC236}">
                  <a16:creationId xmlns:a16="http://schemas.microsoft.com/office/drawing/2014/main" id="{81DFB610-AF59-433C-AE0D-934E33B25665}"/>
                </a:ext>
              </a:extLst>
            </p:cNvPr>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747;p39">
              <a:extLst>
                <a:ext uri="{FF2B5EF4-FFF2-40B4-BE49-F238E27FC236}">
                  <a16:creationId xmlns:a16="http://schemas.microsoft.com/office/drawing/2014/main" id="{4573F766-557D-48E9-A45B-C46D2AAFF3A6}"/>
                </a:ext>
              </a:extLst>
            </p:cNvPr>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Google Shape;748;p39">
              <a:extLst>
                <a:ext uri="{FF2B5EF4-FFF2-40B4-BE49-F238E27FC236}">
                  <a16:creationId xmlns:a16="http://schemas.microsoft.com/office/drawing/2014/main" id="{BB036005-13F7-4AE9-952E-7A67A57BB8B9}"/>
                </a:ext>
              </a:extLst>
            </p:cNvPr>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Google Shape;749;p39">
              <a:extLst>
                <a:ext uri="{FF2B5EF4-FFF2-40B4-BE49-F238E27FC236}">
                  <a16:creationId xmlns:a16="http://schemas.microsoft.com/office/drawing/2014/main" id="{BC59D5D3-8A89-4F4A-8844-9786753C5E76}"/>
                </a:ext>
              </a:extLst>
            </p:cNvPr>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Google Shape;750;p39">
              <a:extLst>
                <a:ext uri="{FF2B5EF4-FFF2-40B4-BE49-F238E27FC236}">
                  <a16:creationId xmlns:a16="http://schemas.microsoft.com/office/drawing/2014/main" id="{54C0B778-6E6E-44C5-8D63-865478B58345}"/>
                </a:ext>
              </a:extLst>
            </p:cNvPr>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Google Shape;751;p39">
              <a:extLst>
                <a:ext uri="{FF2B5EF4-FFF2-40B4-BE49-F238E27FC236}">
                  <a16:creationId xmlns:a16="http://schemas.microsoft.com/office/drawing/2014/main" id="{18A1514A-97B5-4341-9F27-6A52720E9C95}"/>
                </a:ext>
              </a:extLst>
            </p:cNvPr>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Google Shape;752;p39">
              <a:extLst>
                <a:ext uri="{FF2B5EF4-FFF2-40B4-BE49-F238E27FC236}">
                  <a16:creationId xmlns:a16="http://schemas.microsoft.com/office/drawing/2014/main" id="{149E80DA-EACD-4A08-84AD-C8624B75D8F0}"/>
                </a:ext>
              </a:extLst>
            </p:cNvPr>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Google Shape;753;p39">
              <a:extLst>
                <a:ext uri="{FF2B5EF4-FFF2-40B4-BE49-F238E27FC236}">
                  <a16:creationId xmlns:a16="http://schemas.microsoft.com/office/drawing/2014/main" id="{4BEE7ABB-30DA-43A2-A0E1-F169B814474F}"/>
                </a:ext>
              </a:extLst>
            </p:cNvPr>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Google Shape;754;p39">
              <a:extLst>
                <a:ext uri="{FF2B5EF4-FFF2-40B4-BE49-F238E27FC236}">
                  <a16:creationId xmlns:a16="http://schemas.microsoft.com/office/drawing/2014/main" id="{BA479FA7-0352-4198-B185-63579CBC3F74}"/>
                </a:ext>
              </a:extLst>
            </p:cNvPr>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Google Shape;755;p39">
              <a:extLst>
                <a:ext uri="{FF2B5EF4-FFF2-40B4-BE49-F238E27FC236}">
                  <a16:creationId xmlns:a16="http://schemas.microsoft.com/office/drawing/2014/main" id="{8D3B7FF8-A3F5-4188-895E-0E103EE3DDC2}"/>
                </a:ext>
              </a:extLst>
            </p:cNvPr>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Google Shape;756;p39">
              <a:extLst>
                <a:ext uri="{FF2B5EF4-FFF2-40B4-BE49-F238E27FC236}">
                  <a16:creationId xmlns:a16="http://schemas.microsoft.com/office/drawing/2014/main" id="{22C48EA9-0A32-46D2-A1CF-7E2BA65ABF38}"/>
                </a:ext>
              </a:extLst>
            </p:cNvPr>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Google Shape;757;p39">
              <a:extLst>
                <a:ext uri="{FF2B5EF4-FFF2-40B4-BE49-F238E27FC236}">
                  <a16:creationId xmlns:a16="http://schemas.microsoft.com/office/drawing/2014/main" id="{343C4726-BCD7-4138-BECD-43D2ECA5771D}"/>
                </a:ext>
              </a:extLst>
            </p:cNvPr>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Google Shape;758;p39">
              <a:extLst>
                <a:ext uri="{FF2B5EF4-FFF2-40B4-BE49-F238E27FC236}">
                  <a16:creationId xmlns:a16="http://schemas.microsoft.com/office/drawing/2014/main" id="{ABD9BD5A-796A-40CD-AAB7-83A6ED3D7187}"/>
                </a:ext>
              </a:extLst>
            </p:cNvPr>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Google Shape;759;p39">
              <a:extLst>
                <a:ext uri="{FF2B5EF4-FFF2-40B4-BE49-F238E27FC236}">
                  <a16:creationId xmlns:a16="http://schemas.microsoft.com/office/drawing/2014/main" id="{F4C726F6-480F-483A-A5B4-1C0B5F83398F}"/>
                </a:ext>
              </a:extLst>
            </p:cNvPr>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Google Shape;760;p39">
              <a:extLst>
                <a:ext uri="{FF2B5EF4-FFF2-40B4-BE49-F238E27FC236}">
                  <a16:creationId xmlns:a16="http://schemas.microsoft.com/office/drawing/2014/main" id="{66090B47-E5C9-4CB5-85C7-6120CD9CBCAF}"/>
                </a:ext>
              </a:extLst>
            </p:cNvPr>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Google Shape;761;p39">
              <a:extLst>
                <a:ext uri="{FF2B5EF4-FFF2-40B4-BE49-F238E27FC236}">
                  <a16:creationId xmlns:a16="http://schemas.microsoft.com/office/drawing/2014/main" id="{97B6A15A-E38C-42F7-963B-834B2EADEA9F}"/>
                </a:ext>
              </a:extLst>
            </p:cNvPr>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Google Shape;762;p39">
              <a:extLst>
                <a:ext uri="{FF2B5EF4-FFF2-40B4-BE49-F238E27FC236}">
                  <a16:creationId xmlns:a16="http://schemas.microsoft.com/office/drawing/2014/main" id="{5D71E445-D79E-4131-8E78-448F80990DC0}"/>
                </a:ext>
              </a:extLst>
            </p:cNvPr>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Google Shape;763;p39">
              <a:extLst>
                <a:ext uri="{FF2B5EF4-FFF2-40B4-BE49-F238E27FC236}">
                  <a16:creationId xmlns:a16="http://schemas.microsoft.com/office/drawing/2014/main" id="{F2074148-3965-454A-A450-80F87F4EA659}"/>
                </a:ext>
              </a:extLst>
            </p:cNvPr>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Google Shape;764;p39">
              <a:extLst>
                <a:ext uri="{FF2B5EF4-FFF2-40B4-BE49-F238E27FC236}">
                  <a16:creationId xmlns:a16="http://schemas.microsoft.com/office/drawing/2014/main" id="{3EF6727B-CCFD-41FE-A333-C89241BDBC08}"/>
                </a:ext>
              </a:extLst>
            </p:cNvPr>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Google Shape;765;p39">
              <a:extLst>
                <a:ext uri="{FF2B5EF4-FFF2-40B4-BE49-F238E27FC236}">
                  <a16:creationId xmlns:a16="http://schemas.microsoft.com/office/drawing/2014/main" id="{EBA23791-C07F-4B17-BFEE-5A8B6019D398}"/>
                </a:ext>
              </a:extLst>
            </p:cNvPr>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Google Shape;766;p39">
              <a:extLst>
                <a:ext uri="{FF2B5EF4-FFF2-40B4-BE49-F238E27FC236}">
                  <a16:creationId xmlns:a16="http://schemas.microsoft.com/office/drawing/2014/main" id="{94069852-D562-41E2-9C2E-E20655A10C55}"/>
                </a:ext>
              </a:extLst>
            </p:cNvPr>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Google Shape;767;p39">
              <a:extLst>
                <a:ext uri="{FF2B5EF4-FFF2-40B4-BE49-F238E27FC236}">
                  <a16:creationId xmlns:a16="http://schemas.microsoft.com/office/drawing/2014/main" id="{91C75F6F-44AF-44C4-8E03-B92EF0CEA5EA}"/>
                </a:ext>
              </a:extLst>
            </p:cNvPr>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Google Shape;768;p39">
              <a:extLst>
                <a:ext uri="{FF2B5EF4-FFF2-40B4-BE49-F238E27FC236}">
                  <a16:creationId xmlns:a16="http://schemas.microsoft.com/office/drawing/2014/main" id="{294EEAF8-2170-4085-B18B-BE91D1DCBA34}"/>
                </a:ext>
              </a:extLst>
            </p:cNvPr>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Google Shape;769;p39">
              <a:extLst>
                <a:ext uri="{FF2B5EF4-FFF2-40B4-BE49-F238E27FC236}">
                  <a16:creationId xmlns:a16="http://schemas.microsoft.com/office/drawing/2014/main" id="{A4A69A2F-79C3-4335-8626-67A98C992CD1}"/>
                </a:ext>
              </a:extLst>
            </p:cNvPr>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aphicFrame>
        <p:nvGraphicFramePr>
          <p:cNvPr id="41" name="Google Shape;292;p26">
            <a:extLst>
              <a:ext uri="{FF2B5EF4-FFF2-40B4-BE49-F238E27FC236}">
                <a16:creationId xmlns:a16="http://schemas.microsoft.com/office/drawing/2014/main" id="{87153A7D-125D-459F-AB31-73E39C6C89A8}"/>
              </a:ext>
            </a:extLst>
          </p:cNvPr>
          <p:cNvGraphicFramePr/>
          <p:nvPr>
            <p:extLst>
              <p:ext uri="{D42A27DB-BD31-4B8C-83A1-F6EECF244321}">
                <p14:modId xmlns:p14="http://schemas.microsoft.com/office/powerpoint/2010/main" val="2266302823"/>
              </p:ext>
            </p:extLst>
          </p:nvPr>
        </p:nvGraphicFramePr>
        <p:xfrm>
          <a:off x="144891" y="98680"/>
          <a:ext cx="5514109" cy="2036176"/>
        </p:xfrm>
        <a:graphic>
          <a:graphicData uri="http://schemas.openxmlformats.org/drawingml/2006/table">
            <a:tbl>
              <a:tblPr>
                <a:noFill/>
                <a:tableStyleId>{D8DDDA71-EB4C-453B-83A3-0A26C3520B89}</a:tableStyleId>
              </a:tblPr>
              <a:tblGrid>
                <a:gridCol w="2362202">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04107">
                  <a:extLst>
                    <a:ext uri="{9D8B030D-6E8A-4147-A177-3AD203B41FA5}">
                      <a16:colId xmlns:a16="http://schemas.microsoft.com/office/drawing/2014/main" val="1294613166"/>
                    </a:ext>
                  </a:extLst>
                </a:gridCol>
              </a:tblGrid>
              <a:tr h="288691">
                <a:tc gridSpan="3">
                  <a:txBody>
                    <a:bodyPr/>
                    <a:lstStyle/>
                    <a:p>
                      <a:pPr marL="0" lvl="0" indent="0" algn="ctr" rtl="0">
                        <a:spcBef>
                          <a:spcPts val="0"/>
                        </a:spcBef>
                        <a:spcAft>
                          <a:spcPts val="0"/>
                        </a:spcAft>
                        <a:buNone/>
                      </a:pPr>
                      <a:r>
                        <a:rPr lang="es-ES" sz="1100" b="1" u="none" dirty="0">
                          <a:solidFill>
                            <a:schemeClr val="bg1"/>
                          </a:solidFill>
                          <a:latin typeface="Poppins" panose="020B0604020202020204" charset="0"/>
                          <a:ea typeface="Poppins Light"/>
                          <a:cs typeface="Poppins" panose="020B0604020202020204" charset="0"/>
                          <a:sym typeface="Poppins Light"/>
                        </a:rPr>
                        <a:t>BOTIQUÍN ZONA 5</a:t>
                      </a: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tc hMerge="1">
                  <a:txBody>
                    <a:bodyPr/>
                    <a:lstStyle/>
                    <a:p>
                      <a:pPr marL="0" lvl="0" indent="0" algn="ctr" rtl="0">
                        <a:spcBef>
                          <a:spcPts val="0"/>
                        </a:spcBef>
                        <a:spcAft>
                          <a:spcPts val="0"/>
                        </a:spcAft>
                        <a:buNone/>
                      </a:pPr>
                      <a:endParaRPr lang="es-ES" sz="1100" b="1" dirty="0">
                        <a:solidFill>
                          <a:schemeClr val="bg1"/>
                        </a:solidFill>
                        <a:latin typeface="Poppins" panose="020B0604020202020204" charset="0"/>
                        <a:ea typeface="Poppins Light"/>
                        <a:cs typeface="Poppins" panose="020B0604020202020204"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73249"/>
                    </a:solidFill>
                  </a:tcPr>
                </a:tc>
                <a:tc hMerge="1">
                  <a:txBody>
                    <a:bodyPr/>
                    <a:lstStyle/>
                    <a:p>
                      <a:pPr marL="0" lvl="0" indent="0" algn="ctr" rtl="0">
                        <a:spcBef>
                          <a:spcPts val="0"/>
                        </a:spcBef>
                        <a:spcAft>
                          <a:spcPts val="0"/>
                        </a:spcAft>
                        <a:buNone/>
                      </a:pPr>
                      <a:endParaRPr sz="1100" b="1" dirty="0">
                        <a:solidFill>
                          <a:schemeClr val="bg1"/>
                        </a:solidFill>
                        <a:latin typeface="Poppins" panose="020B0604020202020204" charset="0"/>
                        <a:ea typeface="Poppins Light"/>
                        <a:cs typeface="Poppins" panose="020B0604020202020204"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extLst>
                  <a:ext uri="{0D108BD9-81ED-4DB2-BD59-A6C34878D82A}">
                    <a16:rowId xmlns:a16="http://schemas.microsoft.com/office/drawing/2014/main" val="10000"/>
                  </a:ext>
                </a:extLst>
              </a:tr>
              <a:tr h="245386">
                <a:tc gridSpan="2">
                  <a:txBody>
                    <a:bodyPr/>
                    <a:lstStyle/>
                    <a:p>
                      <a:pPr marL="0" lvl="0" indent="0" algn="ctr" rtl="0">
                        <a:spcBef>
                          <a:spcPts val="0"/>
                        </a:spcBef>
                        <a:spcAft>
                          <a:spcPts val="0"/>
                        </a:spcAft>
                        <a:buNone/>
                      </a:pPr>
                      <a:r>
                        <a:rPr lang="es-ES" sz="800" u="none" dirty="0">
                          <a:latin typeface="Poppins Light"/>
                          <a:ea typeface="Poppins Light"/>
                          <a:cs typeface="Poppins Light"/>
                          <a:sym typeface="Poppins Light"/>
                        </a:rPr>
                        <a:t>DESIGNACIÓN</a:t>
                      </a:r>
                      <a:endParaRPr sz="800" b="1" u="none" dirty="0">
                        <a:latin typeface="Poppins"/>
                        <a:ea typeface="Poppins"/>
                        <a:cs typeface="Poppins"/>
                        <a:sym typeface="Poppins"/>
                      </a:endParaRP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lumMod val="60000"/>
                        <a:lumOff val="40000"/>
                        <a:alpha val="50000"/>
                      </a:schemeClr>
                    </a:solidFill>
                  </a:tcPr>
                </a:tc>
                <a:tc hMerge="1">
                  <a:txBody>
                    <a:bodyPr/>
                    <a:lstStyle/>
                    <a:p>
                      <a:pPr marL="0" lvl="0" indent="0" algn="ctr" rtl="0">
                        <a:spcBef>
                          <a:spcPts val="0"/>
                        </a:spcBef>
                        <a:spcAft>
                          <a:spcPts val="0"/>
                        </a:spcAft>
                        <a:buFont typeface="Arial" panose="020B0604020202020204" pitchFamily="34" charset="0"/>
                        <a:buNone/>
                      </a:pPr>
                      <a:endParaRPr sz="800" b="1" dirty="0">
                        <a:latin typeface="Poppins"/>
                        <a:ea typeface="Poppins"/>
                        <a:cs typeface="Poppins"/>
                        <a:sym typeface="Poppins"/>
                      </a:endParaRP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accent1">
                        <a:lumMod val="60000"/>
                        <a:lumOff val="40000"/>
                        <a:alpha val="50000"/>
                      </a:scheme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CANTIDAD</a:t>
                      </a:r>
                      <a:endParaRPr sz="700" b="0" u="none" dirty="0">
                        <a:latin typeface="Poppins"/>
                        <a:ea typeface="Poppins"/>
                        <a:cs typeface="Poppins"/>
                        <a:sym typeface="Poppins"/>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accent1">
                        <a:lumMod val="60000"/>
                        <a:lumOff val="40000"/>
                        <a:alpha val="50000"/>
                      </a:schemeClr>
                    </a:solidFill>
                  </a:tcPr>
                </a:tc>
                <a:extLst>
                  <a:ext uri="{0D108BD9-81ED-4DB2-BD59-A6C34878D82A}">
                    <a16:rowId xmlns:a16="http://schemas.microsoft.com/office/drawing/2014/main" val="10001"/>
                  </a:ext>
                </a:extLst>
              </a:tr>
              <a:tr h="245386">
                <a:tc rowSpan="2">
                  <a:txBody>
                    <a:bodyPr/>
                    <a:lstStyle/>
                    <a:p>
                      <a:pPr marL="0" lvl="0" indent="0" algn="l" rtl="0">
                        <a:spcBef>
                          <a:spcPts val="0"/>
                        </a:spcBef>
                        <a:spcAft>
                          <a:spcPts val="0"/>
                        </a:spcAft>
                        <a:buNone/>
                      </a:pPr>
                      <a:r>
                        <a:rPr lang="es-ES" sz="800" u="none">
                          <a:latin typeface="Poppins" panose="020B0604020202020204" charset="0"/>
                          <a:ea typeface="Poppins Light"/>
                          <a:cs typeface="Poppins" panose="020B0604020202020204" charset="0"/>
                          <a:sym typeface="Poppins Light"/>
                        </a:rPr>
                        <a:t>Tiras protectoras adhesivas para </a:t>
                      </a:r>
                      <a:r>
                        <a:rPr lang="es-ES" sz="800" u="none" noProof="0">
                          <a:latin typeface="Poppins" panose="020B0604020202020204" charset="0"/>
                          <a:ea typeface="Poppins Light"/>
                          <a:cs typeface="Poppins" panose="020B0604020202020204" charset="0"/>
                          <a:sym typeface="Poppins Light"/>
                        </a:rPr>
                        <a:t>heridas</a:t>
                      </a:r>
                      <a:r>
                        <a:rPr lang="es-ES" sz="800" u="none">
                          <a:latin typeface="Poppins" panose="020B0604020202020204" charset="0"/>
                          <a:ea typeface="Poppins Light"/>
                          <a:cs typeface="Poppins" panose="020B0604020202020204" charset="0"/>
                          <a:sym typeface="Poppins Light"/>
                        </a:rPr>
                        <a:t>.</a:t>
                      </a:r>
                      <a:endParaRPr lang="es-ES" sz="800" u="none" dirty="0">
                        <a:latin typeface="Poppins" panose="020B0604020202020204" charset="0"/>
                        <a:ea typeface="Poppins Light"/>
                        <a:cs typeface="Poppins" panose="020B0604020202020204" charset="0"/>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800" b="1" u="none" dirty="0">
                          <a:latin typeface="Poppins"/>
                          <a:ea typeface="Poppins"/>
                          <a:cs typeface="Poppins"/>
                          <a:sym typeface="Poppins"/>
                        </a:rPr>
                        <a:t>Grandes</a:t>
                      </a:r>
                      <a:endParaRPr sz="800" b="1" u="none"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1 caja</a:t>
                      </a:r>
                      <a:endParaRPr sz="700" b="0"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2"/>
                  </a:ext>
                </a:extLst>
              </a:tr>
              <a:tr h="245386">
                <a:tc vMerge="1">
                  <a:txBody>
                    <a:bodyPr/>
                    <a:lstStyle/>
                    <a:p>
                      <a:pPr marL="0" lvl="0" indent="0" algn="l" rtl="0">
                        <a:spcBef>
                          <a:spcPts val="0"/>
                        </a:spcBef>
                        <a:spcAft>
                          <a:spcPts val="0"/>
                        </a:spcAft>
                        <a:buNone/>
                      </a:pPr>
                      <a:endParaRPr sz="800" dirty="0">
                        <a:latin typeface="Poppins Light"/>
                        <a:ea typeface="Poppins Light"/>
                        <a:cs typeface="Poppins Light"/>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800" b="1" u="none" dirty="0">
                          <a:latin typeface="Poppins"/>
                          <a:ea typeface="Poppins"/>
                          <a:cs typeface="Poppins"/>
                          <a:sym typeface="Poppins"/>
                        </a:rPr>
                        <a:t>Pequeñas</a:t>
                      </a:r>
                      <a:endParaRPr sz="800" b="1" u="none"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1 caja</a:t>
                      </a:r>
                      <a:endParaRPr sz="700" b="0"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3"/>
                  </a:ext>
                </a:extLst>
              </a:tr>
              <a:tr h="245386">
                <a:tc gridSpan="2">
                  <a:txBody>
                    <a:bodyPr/>
                    <a:lstStyle/>
                    <a:p>
                      <a:pPr marL="0" lvl="0" indent="0" algn="l" rtl="0">
                        <a:spcBef>
                          <a:spcPts val="0"/>
                        </a:spcBef>
                        <a:spcAft>
                          <a:spcPts val="0"/>
                        </a:spcAft>
                        <a:buNone/>
                      </a:pPr>
                      <a:r>
                        <a:rPr lang="es-ES" sz="800" u="none" dirty="0">
                          <a:latin typeface="Poppins" panose="020B0604020202020204" charset="0"/>
                          <a:ea typeface="Poppins Light"/>
                          <a:cs typeface="Poppins" panose="020B0604020202020204" charset="0"/>
                          <a:sym typeface="Poppins Light"/>
                        </a:rPr>
                        <a:t>Antiséptico local.</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hMerge="1">
                  <a:txBody>
                    <a:bodyPr/>
                    <a:lstStyle/>
                    <a:p>
                      <a:pPr marL="0" lvl="0" indent="0" algn="ctr" rtl="0">
                        <a:spcBef>
                          <a:spcPts val="0"/>
                        </a:spcBef>
                        <a:spcAft>
                          <a:spcPts val="0"/>
                        </a:spcAft>
                        <a:buFont typeface="Arial" panose="020B0604020202020204" pitchFamily="34" charset="0"/>
                        <a:buNone/>
                      </a:pPr>
                      <a:endParaRPr sz="800" b="1" dirty="0">
                        <a:latin typeface="Poppins"/>
                        <a:ea typeface="Poppins"/>
                        <a:cs typeface="Poppins"/>
                        <a:sym typeface="Poppins"/>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1 tubo</a:t>
                      </a:r>
                      <a:endParaRPr sz="700" b="0"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804376650"/>
                  </a:ext>
                </a:extLst>
              </a:tr>
              <a:tr h="245386">
                <a:tc gridSpan="2">
                  <a:txBody>
                    <a:bodyPr/>
                    <a:lstStyle/>
                    <a:p>
                      <a:pPr marL="0" lvl="0" indent="0" algn="l" rtl="0">
                        <a:spcBef>
                          <a:spcPts val="0"/>
                        </a:spcBef>
                        <a:spcAft>
                          <a:spcPts val="0"/>
                        </a:spcAft>
                        <a:buNone/>
                      </a:pPr>
                      <a:r>
                        <a:rPr lang="es-ES" sz="800" u="none" dirty="0">
                          <a:latin typeface="Poppins" panose="020B0604020202020204" charset="0"/>
                          <a:ea typeface="Poppins Light"/>
                          <a:cs typeface="Poppins" panose="020B0604020202020204" charset="0"/>
                          <a:sym typeface="Poppins Light"/>
                        </a:rPr>
                        <a:t>Crema contra las quemaduras.</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hMerge="1">
                  <a:txBody>
                    <a:bodyPr/>
                    <a:lstStyle/>
                    <a:p>
                      <a:pPr marL="0" lvl="0" indent="0" algn="ctr" rtl="0">
                        <a:spcBef>
                          <a:spcPts val="0"/>
                        </a:spcBef>
                        <a:spcAft>
                          <a:spcPts val="0"/>
                        </a:spcAft>
                        <a:buFont typeface="Arial" panose="020B0604020202020204" pitchFamily="34" charset="0"/>
                        <a:buNone/>
                      </a:pPr>
                      <a:endParaRPr sz="800" b="1" dirty="0">
                        <a:latin typeface="Poppins"/>
                        <a:ea typeface="Poppins"/>
                        <a:cs typeface="Poppins"/>
                        <a:sym typeface="Poppins"/>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1 tubo</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608200383"/>
                  </a:ext>
                </a:extLst>
              </a:tr>
              <a:tr h="245386">
                <a:tc gridSpan="2">
                  <a:txBody>
                    <a:bodyPr/>
                    <a:lstStyle/>
                    <a:p>
                      <a:pPr marL="0" lvl="0" indent="0" algn="l" rtl="0">
                        <a:spcBef>
                          <a:spcPts val="0"/>
                        </a:spcBef>
                        <a:spcAft>
                          <a:spcPts val="0"/>
                        </a:spcAft>
                        <a:buNone/>
                      </a:pPr>
                      <a:r>
                        <a:rPr lang="es-ES" sz="800" u="none">
                          <a:latin typeface="Poppins" panose="020B0604020202020204" charset="0"/>
                          <a:ea typeface="Poppins Light"/>
                          <a:cs typeface="Poppins" panose="020B0604020202020204" charset="0"/>
                          <a:sym typeface="Poppins Light"/>
                        </a:rPr>
                        <a:t>Venda de 5 cm de ancho.</a:t>
                      </a:r>
                      <a:endParaRPr lang="es-ES" sz="800" u="none" dirty="0">
                        <a:latin typeface="Poppins" panose="020B0604020202020204" charset="0"/>
                        <a:ea typeface="Poppins Light"/>
                        <a:cs typeface="Poppins" panose="020B0604020202020204" charset="0"/>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hMerge="1">
                  <a:txBody>
                    <a:bodyPr/>
                    <a:lstStyle/>
                    <a:p>
                      <a:pPr marL="0" lvl="0" indent="0" algn="ctr" rtl="0">
                        <a:spcBef>
                          <a:spcPts val="0"/>
                        </a:spcBef>
                        <a:spcAft>
                          <a:spcPts val="0"/>
                        </a:spcAft>
                        <a:buFont typeface="Arial" panose="020B0604020202020204" pitchFamily="34" charset="0"/>
                        <a:buNone/>
                      </a:pPr>
                      <a:endParaRPr sz="800" b="1" dirty="0">
                        <a:latin typeface="Poppins"/>
                        <a:ea typeface="Poppins"/>
                        <a:cs typeface="Poppins"/>
                        <a:sym typeface="Poppins"/>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1 unidad</a:t>
                      </a:r>
                      <a:endParaRPr sz="700" b="0"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416483287"/>
                  </a:ext>
                </a:extLst>
              </a:tr>
              <a:tr h="245386">
                <a:tc gridSpan="2">
                  <a:txBody>
                    <a:bodyPr/>
                    <a:lstStyle/>
                    <a:p>
                      <a:pPr marL="0" lvl="0" indent="0" algn="l" rtl="0">
                        <a:spcBef>
                          <a:spcPts val="0"/>
                        </a:spcBef>
                        <a:spcAft>
                          <a:spcPts val="0"/>
                        </a:spcAft>
                        <a:buNone/>
                      </a:pPr>
                      <a:r>
                        <a:rPr lang="es-ES" sz="800" u="none" dirty="0">
                          <a:latin typeface="Poppins" panose="020B0604020202020204" charset="0"/>
                          <a:ea typeface="Poppins Light"/>
                          <a:cs typeface="Poppins" panose="020B0604020202020204" charset="0"/>
                          <a:sym typeface="Poppins Light"/>
                        </a:rPr>
                        <a:t>Colirio antiinflamatorio.</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hMerge="1">
                  <a:txBody>
                    <a:bodyPr/>
                    <a:lstStyle/>
                    <a:p>
                      <a:pPr marL="0" lvl="0" indent="0" algn="ctr" rtl="0">
                        <a:spcBef>
                          <a:spcPts val="0"/>
                        </a:spcBef>
                        <a:spcAft>
                          <a:spcPts val="0"/>
                        </a:spcAft>
                        <a:buFont typeface="Arial" panose="020B0604020202020204" pitchFamily="34" charset="0"/>
                        <a:buNone/>
                      </a:pPr>
                      <a:endParaRPr sz="800" b="1" dirty="0">
                        <a:latin typeface="Poppins"/>
                        <a:ea typeface="Poppins"/>
                        <a:cs typeface="Poppins"/>
                        <a:sym typeface="Poppins"/>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1 envase</a:t>
                      </a:r>
                      <a:endParaRPr sz="700" b="0"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328350821"/>
                  </a:ext>
                </a:extLst>
              </a:tr>
            </a:tbl>
          </a:graphicData>
        </a:graphic>
      </p:graphicFrame>
      <p:graphicFrame>
        <p:nvGraphicFramePr>
          <p:cNvPr id="63" name="Google Shape;292;p26">
            <a:extLst>
              <a:ext uri="{FF2B5EF4-FFF2-40B4-BE49-F238E27FC236}">
                <a16:creationId xmlns:a16="http://schemas.microsoft.com/office/drawing/2014/main" id="{5ADA3198-3F42-42DA-BD0D-205FC11BE34C}"/>
              </a:ext>
            </a:extLst>
          </p:cNvPr>
          <p:cNvGraphicFramePr/>
          <p:nvPr>
            <p:extLst>
              <p:ext uri="{D42A27DB-BD31-4B8C-83A1-F6EECF244321}">
                <p14:modId xmlns:p14="http://schemas.microsoft.com/office/powerpoint/2010/main" val="1477256659"/>
              </p:ext>
            </p:extLst>
          </p:nvPr>
        </p:nvGraphicFramePr>
        <p:xfrm>
          <a:off x="144891" y="2134856"/>
          <a:ext cx="5514109" cy="2877194"/>
        </p:xfrm>
        <a:graphic>
          <a:graphicData uri="http://schemas.openxmlformats.org/drawingml/2006/table">
            <a:tbl>
              <a:tblPr>
                <a:noFill/>
                <a:tableStyleId>{D8DDDA71-EB4C-453B-83A3-0A26C3520B89}</a:tableStyleId>
              </a:tblPr>
              <a:tblGrid>
                <a:gridCol w="3810002">
                  <a:extLst>
                    <a:ext uri="{9D8B030D-6E8A-4147-A177-3AD203B41FA5}">
                      <a16:colId xmlns:a16="http://schemas.microsoft.com/office/drawing/2014/main" val="20000"/>
                    </a:ext>
                  </a:extLst>
                </a:gridCol>
                <a:gridCol w="1704107">
                  <a:extLst>
                    <a:ext uri="{9D8B030D-6E8A-4147-A177-3AD203B41FA5}">
                      <a16:colId xmlns:a16="http://schemas.microsoft.com/office/drawing/2014/main" val="1294613166"/>
                    </a:ext>
                  </a:extLst>
                </a:gridCol>
              </a:tblGrid>
              <a:tr h="302486">
                <a:tc gridSpan="2">
                  <a:txBody>
                    <a:bodyPr/>
                    <a:lstStyle/>
                    <a:p>
                      <a:pPr marL="0" lvl="0" indent="0" algn="ctr" rtl="0">
                        <a:spcBef>
                          <a:spcPts val="0"/>
                        </a:spcBef>
                        <a:spcAft>
                          <a:spcPts val="0"/>
                        </a:spcAft>
                        <a:buNone/>
                      </a:pPr>
                      <a:r>
                        <a:rPr lang="es-ES" sz="1100" b="1" u="none" dirty="0">
                          <a:solidFill>
                            <a:schemeClr val="bg1"/>
                          </a:solidFill>
                          <a:latin typeface="Poppins" panose="020B0604020202020204" charset="0"/>
                          <a:ea typeface="Poppins Light"/>
                          <a:cs typeface="Poppins" panose="020B0604020202020204" charset="0"/>
                          <a:sym typeface="Poppins Light"/>
                        </a:rPr>
                        <a:t>BOTIQUÍN ZONA 3 y 4</a:t>
                      </a: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tc hMerge="1">
                  <a:txBody>
                    <a:bodyPr/>
                    <a:lstStyle/>
                    <a:p>
                      <a:pPr marL="0" lvl="0" indent="0" algn="ctr" rtl="0">
                        <a:spcBef>
                          <a:spcPts val="0"/>
                        </a:spcBef>
                        <a:spcAft>
                          <a:spcPts val="0"/>
                        </a:spcAft>
                        <a:buNone/>
                      </a:pPr>
                      <a:endParaRPr sz="1100" b="1" dirty="0">
                        <a:solidFill>
                          <a:schemeClr val="bg1"/>
                        </a:solidFill>
                        <a:latin typeface="Poppins" panose="020B0604020202020204" charset="0"/>
                        <a:ea typeface="Poppins Light"/>
                        <a:cs typeface="Poppins" panose="020B0604020202020204"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extLst>
                  <a:ext uri="{0D108BD9-81ED-4DB2-BD59-A6C34878D82A}">
                    <a16:rowId xmlns:a16="http://schemas.microsoft.com/office/drawing/2014/main" val="10000"/>
                  </a:ext>
                </a:extLst>
              </a:tr>
              <a:tr h="214367">
                <a:tc>
                  <a:txBody>
                    <a:bodyPr/>
                    <a:lstStyle/>
                    <a:p>
                      <a:pPr marL="0" lvl="0" indent="0" algn="l" rtl="0">
                        <a:spcBef>
                          <a:spcPts val="0"/>
                        </a:spcBef>
                        <a:spcAft>
                          <a:spcPts val="0"/>
                        </a:spcAft>
                        <a:buNone/>
                      </a:pPr>
                      <a:r>
                        <a:rPr lang="es-ES" sz="800" u="none" noProof="0">
                          <a:latin typeface="Poppins" panose="020B0604020202020204" charset="0"/>
                          <a:ea typeface="Poppins Light"/>
                          <a:cs typeface="Poppins" panose="020B0604020202020204" charset="0"/>
                          <a:sym typeface="Poppins Light"/>
                        </a:rPr>
                        <a:t>Tubo Guedel nº 3 ó 4. Boca a boca. </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1 unidad</a:t>
                      </a:r>
                      <a:endParaRPr sz="700" b="0"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804376650"/>
                  </a:ext>
                </a:extLst>
              </a:tr>
              <a:tr h="214367">
                <a:tc>
                  <a:txBody>
                    <a:bodyPr/>
                    <a:lstStyle/>
                    <a:p>
                      <a:pPr marL="0" lvl="0" indent="0" algn="l" rtl="0">
                        <a:spcBef>
                          <a:spcPts val="0"/>
                        </a:spcBef>
                        <a:spcAft>
                          <a:spcPts val="0"/>
                        </a:spcAft>
                        <a:buNone/>
                      </a:pPr>
                      <a:r>
                        <a:rPr lang="es-ES" sz="800" u="none" noProof="0" dirty="0">
                          <a:latin typeface="Poppins" panose="020B0604020202020204" charset="0"/>
                          <a:ea typeface="Poppins Light"/>
                          <a:cs typeface="Poppins" panose="020B0604020202020204" charset="0"/>
                          <a:sym typeface="Poppins Light"/>
                        </a:rPr>
                        <a:t>Vendas elásticas adhesivas 7,5 cm ancho.</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1 unidad</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608200383"/>
                  </a:ext>
                </a:extLst>
              </a:tr>
              <a:tr h="214367">
                <a:tc>
                  <a:txBody>
                    <a:bodyPr/>
                    <a:lstStyle/>
                    <a:p>
                      <a:pPr marL="0" lvl="0" indent="0" algn="l" rtl="0">
                        <a:spcBef>
                          <a:spcPts val="0"/>
                        </a:spcBef>
                        <a:spcAft>
                          <a:spcPts val="0"/>
                        </a:spcAft>
                        <a:buNone/>
                      </a:pPr>
                      <a:r>
                        <a:rPr lang="es-ES" sz="800" u="none" noProof="0" dirty="0">
                          <a:latin typeface="Poppins" panose="020B0604020202020204" charset="0"/>
                          <a:ea typeface="Poppins Light"/>
                          <a:cs typeface="Poppins" panose="020B0604020202020204" charset="0"/>
                          <a:sym typeface="Poppins Light"/>
                        </a:rPr>
                        <a:t>Compresas de gasa estériles. 20 x 20 cm.</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40 unidades</a:t>
                      </a:r>
                      <a:endParaRPr sz="700" b="0"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416483287"/>
                  </a:ext>
                </a:extLst>
              </a:tr>
              <a:tr h="214367">
                <a:tc>
                  <a:txBody>
                    <a:bodyPr/>
                    <a:lstStyle/>
                    <a:p>
                      <a:pPr marL="0" lvl="0" indent="0" algn="l" rtl="0">
                        <a:spcBef>
                          <a:spcPts val="0"/>
                        </a:spcBef>
                        <a:spcAft>
                          <a:spcPts val="0"/>
                        </a:spcAft>
                        <a:buNone/>
                      </a:pPr>
                      <a:r>
                        <a:rPr lang="es-ES" sz="800" u="none" noProof="0">
                          <a:latin typeface="Poppins" panose="020B0604020202020204" charset="0"/>
                          <a:ea typeface="Poppins Light"/>
                          <a:cs typeface="Poppins" panose="020B0604020202020204" charset="0"/>
                          <a:sym typeface="Poppins Light"/>
                        </a:rPr>
                        <a:t>Esparadrapo hipoalargénico 5cm x 10m.</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1 unidad</a:t>
                      </a:r>
                      <a:endParaRPr sz="700" b="0"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328350821"/>
                  </a:ext>
                </a:extLst>
              </a:tr>
              <a:tr h="214367">
                <a:tc>
                  <a:txBody>
                    <a:bodyPr/>
                    <a:lstStyle/>
                    <a:p>
                      <a:pPr marL="0" lvl="0" indent="0" algn="l" rtl="0">
                        <a:spcBef>
                          <a:spcPts val="0"/>
                        </a:spcBef>
                        <a:spcAft>
                          <a:spcPts val="0"/>
                        </a:spcAft>
                        <a:buNone/>
                      </a:pPr>
                      <a:r>
                        <a:rPr lang="es-ES" sz="800" u="none" noProof="0">
                          <a:latin typeface="Poppins" panose="020B0604020202020204" charset="0"/>
                          <a:ea typeface="Poppins Light"/>
                          <a:cs typeface="Poppins" panose="020B0604020202020204" charset="0"/>
                          <a:sym typeface="Poppins Light"/>
                        </a:rPr>
                        <a:t>Guantes de látex nº 8-9.</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2 pares</a:t>
                      </a:r>
                      <a:endParaRPr sz="700" b="0"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434996948"/>
                  </a:ext>
                </a:extLst>
              </a:tr>
              <a:tr h="214367">
                <a:tc>
                  <a:txBody>
                    <a:bodyPr/>
                    <a:lstStyle/>
                    <a:p>
                      <a:pPr marL="0" lvl="0" indent="0" algn="l" rtl="0">
                        <a:spcBef>
                          <a:spcPts val="0"/>
                        </a:spcBef>
                        <a:spcAft>
                          <a:spcPts val="0"/>
                        </a:spcAft>
                        <a:buNone/>
                      </a:pPr>
                      <a:r>
                        <a:rPr lang="es-ES" sz="800" u="none" noProof="0">
                          <a:latin typeface="Poppins" panose="020B0604020202020204" charset="0"/>
                          <a:ea typeface="Poppins Light"/>
                          <a:cs typeface="Poppins" panose="020B0604020202020204" charset="0"/>
                          <a:sym typeface="Poppins Light"/>
                        </a:rPr>
                        <a:t>Apósitos compresivos estériles. </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1 caja</a:t>
                      </a:r>
                      <a:endParaRPr sz="700" b="0"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459234074"/>
                  </a:ext>
                </a:extLst>
              </a:tr>
              <a:tr h="214367">
                <a:tc>
                  <a:txBody>
                    <a:bodyPr/>
                    <a:lstStyle/>
                    <a:p>
                      <a:pPr marL="0" lvl="0" indent="0" algn="l" rtl="0">
                        <a:spcBef>
                          <a:spcPts val="0"/>
                        </a:spcBef>
                        <a:spcAft>
                          <a:spcPts val="0"/>
                        </a:spcAft>
                        <a:buNone/>
                      </a:pPr>
                      <a:r>
                        <a:rPr lang="es-ES" sz="800" u="none" noProof="0">
                          <a:latin typeface="Poppins" panose="020B0604020202020204" charset="0"/>
                          <a:ea typeface="Poppins Light"/>
                          <a:cs typeface="Poppins" panose="020B0604020202020204" charset="0"/>
                          <a:sym typeface="Poppins Light"/>
                        </a:rPr>
                        <a:t>Apósitos adhesivos plásticos. Rollo 1 m x 6 cm.</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1 caja</a:t>
                      </a:r>
                      <a:endParaRPr sz="700" b="0"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937842765"/>
                  </a:ext>
                </a:extLst>
              </a:tr>
              <a:tr h="214367">
                <a:tc>
                  <a:txBody>
                    <a:bodyPr/>
                    <a:lstStyle/>
                    <a:p>
                      <a:pPr marL="0" lvl="0" indent="0" algn="l" rtl="0">
                        <a:spcBef>
                          <a:spcPts val="0"/>
                        </a:spcBef>
                        <a:spcAft>
                          <a:spcPts val="0"/>
                        </a:spcAft>
                        <a:buNone/>
                      </a:pPr>
                      <a:r>
                        <a:rPr lang="es-ES" sz="800" u="none" noProof="0">
                          <a:latin typeface="Poppins" panose="020B0604020202020204" charset="0"/>
                          <a:ea typeface="Poppins Light"/>
                          <a:cs typeface="Poppins" panose="020B0604020202020204" charset="0"/>
                          <a:sym typeface="Poppins Light"/>
                        </a:rPr>
                        <a:t>Suturas adhesivas. </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1 paquete</a:t>
                      </a:r>
                      <a:endParaRPr sz="700" b="0"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61677305"/>
                  </a:ext>
                </a:extLst>
              </a:tr>
              <a:tr h="214367">
                <a:tc>
                  <a:txBody>
                    <a:bodyPr/>
                    <a:lstStyle/>
                    <a:p>
                      <a:pPr marL="0" lvl="0" indent="0" algn="l" rtl="0">
                        <a:spcBef>
                          <a:spcPts val="0"/>
                        </a:spcBef>
                        <a:spcAft>
                          <a:spcPts val="0"/>
                        </a:spcAft>
                        <a:buNone/>
                      </a:pPr>
                      <a:r>
                        <a:rPr lang="es-ES" sz="800" u="none" noProof="0">
                          <a:latin typeface="Poppins" panose="020B0604020202020204" charset="0"/>
                          <a:ea typeface="Poppins Light"/>
                          <a:cs typeface="Poppins" panose="020B0604020202020204" charset="0"/>
                          <a:sym typeface="Poppins Light"/>
                        </a:rPr>
                        <a:t>Povidona, 10% solución dérmica 125 ml.</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1 envase</a:t>
                      </a:r>
                      <a:endParaRPr sz="700" b="0"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710151540"/>
                  </a:ext>
                </a:extLst>
              </a:tr>
              <a:tr h="214367">
                <a:tc>
                  <a:txBody>
                    <a:bodyPr/>
                    <a:lstStyle/>
                    <a:p>
                      <a:pPr marL="0" lvl="0" indent="0" algn="l" rtl="0">
                        <a:spcBef>
                          <a:spcPts val="0"/>
                        </a:spcBef>
                        <a:spcAft>
                          <a:spcPts val="0"/>
                        </a:spcAft>
                        <a:buNone/>
                      </a:pPr>
                      <a:r>
                        <a:rPr lang="es-ES" sz="800" u="none" noProof="0">
                          <a:latin typeface="Poppins" panose="020B0604020202020204" charset="0"/>
                          <a:ea typeface="Poppins Light"/>
                          <a:cs typeface="Poppins" panose="020B0604020202020204" charset="0"/>
                          <a:sym typeface="Poppins Light"/>
                        </a:rPr>
                        <a:t>Jeringa desechable 5 cc. Aguja estéril 8 x 40 LUER.</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1 unidad</a:t>
                      </a:r>
                      <a:endParaRPr sz="700" b="0"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4187511376"/>
                  </a:ext>
                </a:extLst>
              </a:tr>
              <a:tr h="214367">
                <a:tc>
                  <a:txBody>
                    <a:bodyPr/>
                    <a:lstStyle/>
                    <a:p>
                      <a:pPr marL="0" lvl="0" indent="0" algn="l" rtl="0">
                        <a:spcBef>
                          <a:spcPts val="0"/>
                        </a:spcBef>
                        <a:spcAft>
                          <a:spcPts val="0"/>
                        </a:spcAft>
                        <a:buNone/>
                      </a:pPr>
                      <a:r>
                        <a:rPr lang="es-ES" sz="800" u="none" noProof="0">
                          <a:latin typeface="Poppins" panose="020B0604020202020204" charset="0"/>
                          <a:ea typeface="Poppins Light"/>
                          <a:cs typeface="Poppins" panose="020B0604020202020204" charset="0"/>
                          <a:sym typeface="Poppins Light"/>
                        </a:rPr>
                        <a:t>Manta para quemados y supervivientes termoaislante.</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1 unidad</a:t>
                      </a:r>
                      <a:endParaRPr sz="700" b="0"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3288434533"/>
                  </a:ext>
                </a:extLst>
              </a:tr>
              <a:tr h="214367">
                <a:tc>
                  <a:txBody>
                    <a:bodyPr/>
                    <a:lstStyle/>
                    <a:p>
                      <a:pPr marL="0" lvl="0" indent="0" algn="l" rtl="0">
                        <a:spcBef>
                          <a:spcPts val="0"/>
                        </a:spcBef>
                        <a:spcAft>
                          <a:spcPts val="0"/>
                        </a:spcAft>
                        <a:buNone/>
                      </a:pPr>
                      <a:r>
                        <a:rPr lang="es-ES" sz="800" u="none" noProof="0" dirty="0">
                          <a:latin typeface="Poppins" panose="020B0604020202020204" charset="0"/>
                          <a:ea typeface="Poppins Light"/>
                          <a:cs typeface="Poppins" panose="020B0604020202020204" charset="0"/>
                          <a:sym typeface="Poppins Light"/>
                        </a:rPr>
                        <a:t>Algodón hidrófilo 100g.</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0" u="none" dirty="0">
                          <a:latin typeface="Poppins"/>
                          <a:ea typeface="Poppins"/>
                          <a:cs typeface="Poppins"/>
                          <a:sym typeface="Poppins"/>
                        </a:rPr>
                        <a:t>1 paquete</a:t>
                      </a:r>
                      <a:endParaRPr sz="700" b="0"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277016856"/>
                  </a:ext>
                </a:extLst>
              </a:tr>
            </a:tbl>
          </a:graphicData>
        </a:graphic>
      </p:graphicFrame>
    </p:spTree>
    <p:extLst>
      <p:ext uri="{BB962C8B-B14F-4D97-AF65-F5344CB8AC3E}">
        <p14:creationId xmlns:p14="http://schemas.microsoft.com/office/powerpoint/2010/main" val="244342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aphicFrame>
        <p:nvGraphicFramePr>
          <p:cNvPr id="38" name="Google Shape;292;p26">
            <a:extLst>
              <a:ext uri="{FF2B5EF4-FFF2-40B4-BE49-F238E27FC236}">
                <a16:creationId xmlns:a16="http://schemas.microsoft.com/office/drawing/2014/main" id="{45AEF0DD-0AA9-45CF-91DC-678026176E14}"/>
              </a:ext>
            </a:extLst>
          </p:cNvPr>
          <p:cNvGraphicFramePr/>
          <p:nvPr>
            <p:extLst>
              <p:ext uri="{D42A27DB-BD31-4B8C-83A1-F6EECF244321}">
                <p14:modId xmlns:p14="http://schemas.microsoft.com/office/powerpoint/2010/main" val="66752043"/>
              </p:ext>
            </p:extLst>
          </p:nvPr>
        </p:nvGraphicFramePr>
        <p:xfrm>
          <a:off x="238691" y="1554526"/>
          <a:ext cx="4173122" cy="1454543"/>
        </p:xfrm>
        <a:graphic>
          <a:graphicData uri="http://schemas.openxmlformats.org/drawingml/2006/table">
            <a:tbl>
              <a:tblPr>
                <a:noFill/>
                <a:tableStyleId>{D8DDDA71-EB4C-453B-83A3-0A26C3520B89}</a:tableStyleId>
              </a:tblPr>
              <a:tblGrid>
                <a:gridCol w="1661338">
                  <a:extLst>
                    <a:ext uri="{9D8B030D-6E8A-4147-A177-3AD203B41FA5}">
                      <a16:colId xmlns:a16="http://schemas.microsoft.com/office/drawing/2014/main" val="20000"/>
                    </a:ext>
                  </a:extLst>
                </a:gridCol>
                <a:gridCol w="1255892">
                  <a:extLst>
                    <a:ext uri="{9D8B030D-6E8A-4147-A177-3AD203B41FA5}">
                      <a16:colId xmlns:a16="http://schemas.microsoft.com/office/drawing/2014/main" val="20001"/>
                    </a:ext>
                  </a:extLst>
                </a:gridCol>
                <a:gridCol w="1255892">
                  <a:extLst>
                    <a:ext uri="{9D8B030D-6E8A-4147-A177-3AD203B41FA5}">
                      <a16:colId xmlns:a16="http://schemas.microsoft.com/office/drawing/2014/main" val="3689818001"/>
                    </a:ext>
                  </a:extLst>
                </a:gridCol>
              </a:tblGrid>
              <a:tr h="463943">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ESLORA</a:t>
                      </a: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CANTIDAD</a:t>
                      </a: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TIPO</a:t>
                      </a: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extLst>
                  <a:ext uri="{0D108BD9-81ED-4DB2-BD59-A6C34878D82A}">
                    <a16:rowId xmlns:a16="http://schemas.microsoft.com/office/drawing/2014/main" val="10000"/>
                  </a:ext>
                </a:extLst>
              </a:tr>
              <a:tr h="180000">
                <a:tc>
                  <a:txBody>
                    <a:bodyPr/>
                    <a:lstStyle/>
                    <a:p>
                      <a:pPr marL="0" lvl="0" indent="0" algn="ctr" rtl="0">
                        <a:spcBef>
                          <a:spcPts val="0"/>
                        </a:spcBef>
                        <a:spcAft>
                          <a:spcPts val="0"/>
                        </a:spcAft>
                        <a:buNone/>
                      </a:pPr>
                      <a:r>
                        <a:rPr lang="es-ES" sz="700" b="1" dirty="0">
                          <a:latin typeface="Poppins Light"/>
                          <a:ea typeface="Poppins Light"/>
                          <a:cs typeface="Poppins Light"/>
                          <a:sym typeface="Poppins Light"/>
                        </a:rPr>
                        <a:t>&lt;10m</a:t>
                      </a:r>
                      <a:endParaRPr sz="700" b="1"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No se exige</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1"/>
                  </a:ext>
                </a:extLst>
              </a:tr>
              <a:tr h="180000">
                <a:tc>
                  <a:txBody>
                    <a:bodyPr/>
                    <a:lstStyle/>
                    <a:p>
                      <a:pPr marL="0" lvl="0" indent="0" algn="ctr" rtl="0">
                        <a:spcBef>
                          <a:spcPts val="0"/>
                        </a:spcBef>
                        <a:spcAft>
                          <a:spcPts val="0"/>
                        </a:spcAft>
                        <a:buNone/>
                      </a:pPr>
                      <a:r>
                        <a:rPr lang="es-ES" sz="700" b="1" dirty="0">
                          <a:latin typeface="Poppins Light"/>
                          <a:ea typeface="Poppins Light"/>
                          <a:cs typeface="Poppins Light"/>
                          <a:sym typeface="Poppins Light"/>
                        </a:rPr>
                        <a:t>&lt;15m</a:t>
                      </a:r>
                      <a:endParaRPr sz="700" b="1"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21 B</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2"/>
                  </a:ext>
                </a:extLst>
              </a:tr>
              <a:tr h="180000">
                <a:tc>
                  <a:txBody>
                    <a:bodyPr/>
                    <a:lstStyle/>
                    <a:p>
                      <a:pPr marL="0" lvl="0" indent="0" algn="ctr" rtl="0">
                        <a:spcBef>
                          <a:spcPts val="0"/>
                        </a:spcBef>
                        <a:spcAft>
                          <a:spcPts val="0"/>
                        </a:spcAft>
                        <a:buNone/>
                      </a:pPr>
                      <a:r>
                        <a:rPr lang="es-ES" sz="700" b="1" dirty="0">
                          <a:latin typeface="Poppins Light"/>
                          <a:ea typeface="Poppins Light"/>
                          <a:cs typeface="Poppins Light"/>
                          <a:sym typeface="Poppins Light"/>
                        </a:rPr>
                        <a:t>&lt;20m</a:t>
                      </a:r>
                      <a:endParaRPr sz="700" b="1"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2</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21 B</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3"/>
                  </a:ext>
                </a:extLst>
              </a:tr>
              <a:tr h="180000">
                <a:tc>
                  <a:txBody>
                    <a:bodyPr/>
                    <a:lstStyle/>
                    <a:p>
                      <a:pPr marL="0" lvl="0" indent="0" algn="ctr" rtl="0">
                        <a:spcBef>
                          <a:spcPts val="0"/>
                        </a:spcBef>
                        <a:spcAft>
                          <a:spcPts val="0"/>
                        </a:spcAft>
                        <a:buNone/>
                      </a:pPr>
                      <a:r>
                        <a:rPr lang="es-ES" sz="700" b="1" dirty="0">
                          <a:latin typeface="Poppins Light"/>
                          <a:ea typeface="Poppins Light"/>
                          <a:cs typeface="Poppins Light"/>
                          <a:sym typeface="Poppins Light"/>
                        </a:rPr>
                        <a:t>&lt;24m</a:t>
                      </a:r>
                      <a:endParaRPr sz="700" b="1"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3</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21 B</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804376650"/>
                  </a:ext>
                </a:extLst>
              </a:tr>
              <a:tr h="180000">
                <a:tc gridSpan="3">
                  <a:txBody>
                    <a:bodyPr/>
                    <a:lstStyle/>
                    <a:p>
                      <a:pPr marL="0" lvl="0" indent="0" algn="ctr" rtl="0">
                        <a:spcBef>
                          <a:spcPts val="0"/>
                        </a:spcBef>
                        <a:spcAft>
                          <a:spcPts val="0"/>
                        </a:spcAft>
                        <a:buFont typeface="Arial" panose="020B0604020202020204" pitchFamily="34" charset="0"/>
                        <a:buNone/>
                      </a:pPr>
                      <a:r>
                        <a:rPr lang="es-ES" sz="700" b="0" noProof="1">
                          <a:latin typeface="Poppins"/>
                          <a:ea typeface="Poppins"/>
                          <a:cs typeface="Poppins"/>
                          <a:sym typeface="Poppins"/>
                        </a:rPr>
                        <a:t>Cabinado</a:t>
                      </a:r>
                      <a:r>
                        <a:rPr lang="es-ES" sz="700" b="0" noProof="0" dirty="0">
                          <a:latin typeface="Poppins"/>
                          <a:ea typeface="Poppins"/>
                          <a:cs typeface="Poppins"/>
                          <a:sym typeface="Poppins"/>
                        </a:rPr>
                        <a:t> 1 extintor 21 B</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hMerge="1">
                  <a:txBody>
                    <a:bodyPr/>
                    <a:lstStyle/>
                    <a:p>
                      <a:pPr marL="0" lvl="0" indent="0" algn="l" rtl="0">
                        <a:spcBef>
                          <a:spcPts val="0"/>
                        </a:spcBef>
                        <a:spcAft>
                          <a:spcPts val="0"/>
                        </a:spcAft>
                        <a:buFont typeface="Arial" panose="020B0604020202020204" pitchFamily="34" charset="0"/>
                        <a:buNone/>
                      </a:pPr>
                      <a:endParaRPr lang="es-ES"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hMerge="1">
                  <a:txBody>
                    <a:bodyPr/>
                    <a:lstStyle/>
                    <a:p>
                      <a:pPr marL="0" lvl="0" indent="0" algn="ctr" rtl="0">
                        <a:spcBef>
                          <a:spcPts val="0"/>
                        </a:spcBef>
                        <a:spcAft>
                          <a:spcPts val="0"/>
                        </a:spcAft>
                        <a:buFont typeface="Arial" panose="020B0604020202020204" pitchFamily="34" charset="0"/>
                        <a:buNone/>
                      </a:pP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608200383"/>
                  </a:ext>
                </a:extLst>
              </a:tr>
            </a:tbl>
          </a:graphicData>
        </a:graphic>
      </p:graphicFrame>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29</a:t>
            </a:fld>
            <a:endParaRPr dirty="0"/>
          </a:p>
        </p:txBody>
      </p:sp>
      <p:pic>
        <p:nvPicPr>
          <p:cNvPr id="361" name="Google Shape;361;p31"/>
          <p:cNvPicPr preferRelativeResize="0"/>
          <p:nvPr/>
        </p:nvPicPr>
        <p:blipFill>
          <a:blip r:embed="rId3"/>
          <a:stretch>
            <a:fillRect/>
          </a:stretch>
        </p:blipFill>
        <p:spPr>
          <a:xfrm>
            <a:off x="6530987" y="1213287"/>
            <a:ext cx="2716825" cy="2716825"/>
          </a:xfrm>
          <a:prstGeom prst="ellipse">
            <a:avLst/>
          </a:prstGeom>
          <a:noFill/>
          <a:ln>
            <a:noFill/>
          </a:ln>
        </p:spPr>
      </p:pic>
      <p:grpSp>
        <p:nvGrpSpPr>
          <p:cNvPr id="362" name="Google Shape;362;p31"/>
          <p:cNvGrpSpPr/>
          <p:nvPr/>
        </p:nvGrpSpPr>
        <p:grpSpPr>
          <a:xfrm>
            <a:off x="5853100" y="3068600"/>
            <a:ext cx="1539600" cy="1539600"/>
            <a:chOff x="6680825" y="2549350"/>
            <a:chExt cx="1539600" cy="1539600"/>
          </a:xfrm>
        </p:grpSpPr>
        <p:sp>
          <p:nvSpPr>
            <p:cNvPr id="363" name="Google Shape;363;p31"/>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Google Shape;364;p31"/>
            <p:cNvSpPr/>
            <p:nvPr/>
          </p:nvSpPr>
          <p:spPr>
            <a:xfrm>
              <a:off x="6894850" y="2763375"/>
              <a:ext cx="1111200" cy="1111200"/>
            </a:xfrm>
            <a:prstGeom prst="ellipse">
              <a:avLst/>
            </a:prstGeom>
            <a:solidFill>
              <a:schemeClr val="accent1">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5" name="Google Shape;365;p31"/>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Google Shape;742;p39">
            <a:extLst>
              <a:ext uri="{FF2B5EF4-FFF2-40B4-BE49-F238E27FC236}">
                <a16:creationId xmlns:a16="http://schemas.microsoft.com/office/drawing/2014/main" id="{5EB14103-C70F-469C-9A32-FB0E2C2E8D16}"/>
              </a:ext>
            </a:extLst>
          </p:cNvPr>
          <p:cNvGrpSpPr/>
          <p:nvPr/>
        </p:nvGrpSpPr>
        <p:grpSpPr>
          <a:xfrm>
            <a:off x="6428758" y="3685261"/>
            <a:ext cx="387933" cy="345971"/>
            <a:chOff x="3927500" y="301425"/>
            <a:chExt cx="461550" cy="411625"/>
          </a:xfrm>
        </p:grpSpPr>
        <p:sp>
          <p:nvSpPr>
            <p:cNvPr id="24" name="Google Shape;743;p39">
              <a:extLst>
                <a:ext uri="{FF2B5EF4-FFF2-40B4-BE49-F238E27FC236}">
                  <a16:creationId xmlns:a16="http://schemas.microsoft.com/office/drawing/2014/main" id="{52AAE267-79FF-46C9-B4ED-B10615FABEB6}"/>
                </a:ext>
              </a:extLst>
            </p:cNvPr>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Google Shape;744;p39">
              <a:extLst>
                <a:ext uri="{FF2B5EF4-FFF2-40B4-BE49-F238E27FC236}">
                  <a16:creationId xmlns:a16="http://schemas.microsoft.com/office/drawing/2014/main" id="{48C50312-3391-4F78-96EA-0B50396B454B}"/>
                </a:ext>
              </a:extLst>
            </p:cNvPr>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Google Shape;745;p39">
              <a:extLst>
                <a:ext uri="{FF2B5EF4-FFF2-40B4-BE49-F238E27FC236}">
                  <a16:creationId xmlns:a16="http://schemas.microsoft.com/office/drawing/2014/main" id="{4B09F3C0-08C0-4046-A2FF-89DE35DBD440}"/>
                </a:ext>
              </a:extLst>
            </p:cNvPr>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746;p39">
              <a:extLst>
                <a:ext uri="{FF2B5EF4-FFF2-40B4-BE49-F238E27FC236}">
                  <a16:creationId xmlns:a16="http://schemas.microsoft.com/office/drawing/2014/main" id="{81DFB610-AF59-433C-AE0D-934E33B25665}"/>
                </a:ext>
              </a:extLst>
            </p:cNvPr>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747;p39">
              <a:extLst>
                <a:ext uri="{FF2B5EF4-FFF2-40B4-BE49-F238E27FC236}">
                  <a16:creationId xmlns:a16="http://schemas.microsoft.com/office/drawing/2014/main" id="{4573F766-557D-48E9-A45B-C46D2AAFF3A6}"/>
                </a:ext>
              </a:extLst>
            </p:cNvPr>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Google Shape;748;p39">
              <a:extLst>
                <a:ext uri="{FF2B5EF4-FFF2-40B4-BE49-F238E27FC236}">
                  <a16:creationId xmlns:a16="http://schemas.microsoft.com/office/drawing/2014/main" id="{BB036005-13F7-4AE9-952E-7A67A57BB8B9}"/>
                </a:ext>
              </a:extLst>
            </p:cNvPr>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Google Shape;749;p39">
              <a:extLst>
                <a:ext uri="{FF2B5EF4-FFF2-40B4-BE49-F238E27FC236}">
                  <a16:creationId xmlns:a16="http://schemas.microsoft.com/office/drawing/2014/main" id="{BC59D5D3-8A89-4F4A-8844-9786753C5E76}"/>
                </a:ext>
              </a:extLst>
            </p:cNvPr>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Google Shape;750;p39">
              <a:extLst>
                <a:ext uri="{FF2B5EF4-FFF2-40B4-BE49-F238E27FC236}">
                  <a16:creationId xmlns:a16="http://schemas.microsoft.com/office/drawing/2014/main" id="{54C0B778-6E6E-44C5-8D63-865478B58345}"/>
                </a:ext>
              </a:extLst>
            </p:cNvPr>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Google Shape;751;p39">
              <a:extLst>
                <a:ext uri="{FF2B5EF4-FFF2-40B4-BE49-F238E27FC236}">
                  <a16:creationId xmlns:a16="http://schemas.microsoft.com/office/drawing/2014/main" id="{18A1514A-97B5-4341-9F27-6A52720E9C95}"/>
                </a:ext>
              </a:extLst>
            </p:cNvPr>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Google Shape;752;p39">
              <a:extLst>
                <a:ext uri="{FF2B5EF4-FFF2-40B4-BE49-F238E27FC236}">
                  <a16:creationId xmlns:a16="http://schemas.microsoft.com/office/drawing/2014/main" id="{149E80DA-EACD-4A08-84AD-C8624B75D8F0}"/>
                </a:ext>
              </a:extLst>
            </p:cNvPr>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Google Shape;753;p39">
              <a:extLst>
                <a:ext uri="{FF2B5EF4-FFF2-40B4-BE49-F238E27FC236}">
                  <a16:creationId xmlns:a16="http://schemas.microsoft.com/office/drawing/2014/main" id="{4BEE7ABB-30DA-43A2-A0E1-F169B814474F}"/>
                </a:ext>
              </a:extLst>
            </p:cNvPr>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Google Shape;754;p39">
              <a:extLst>
                <a:ext uri="{FF2B5EF4-FFF2-40B4-BE49-F238E27FC236}">
                  <a16:creationId xmlns:a16="http://schemas.microsoft.com/office/drawing/2014/main" id="{BA479FA7-0352-4198-B185-63579CBC3F74}"/>
                </a:ext>
              </a:extLst>
            </p:cNvPr>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Google Shape;755;p39">
              <a:extLst>
                <a:ext uri="{FF2B5EF4-FFF2-40B4-BE49-F238E27FC236}">
                  <a16:creationId xmlns:a16="http://schemas.microsoft.com/office/drawing/2014/main" id="{8D3B7FF8-A3F5-4188-895E-0E103EE3DDC2}"/>
                </a:ext>
              </a:extLst>
            </p:cNvPr>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Google Shape;756;p39">
              <a:extLst>
                <a:ext uri="{FF2B5EF4-FFF2-40B4-BE49-F238E27FC236}">
                  <a16:creationId xmlns:a16="http://schemas.microsoft.com/office/drawing/2014/main" id="{22C48EA9-0A32-46D2-A1CF-7E2BA65ABF38}"/>
                </a:ext>
              </a:extLst>
            </p:cNvPr>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Google Shape;757;p39">
              <a:extLst>
                <a:ext uri="{FF2B5EF4-FFF2-40B4-BE49-F238E27FC236}">
                  <a16:creationId xmlns:a16="http://schemas.microsoft.com/office/drawing/2014/main" id="{343C4726-BCD7-4138-BECD-43D2ECA5771D}"/>
                </a:ext>
              </a:extLst>
            </p:cNvPr>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Google Shape;758;p39">
              <a:extLst>
                <a:ext uri="{FF2B5EF4-FFF2-40B4-BE49-F238E27FC236}">
                  <a16:creationId xmlns:a16="http://schemas.microsoft.com/office/drawing/2014/main" id="{ABD9BD5A-796A-40CD-AAB7-83A6ED3D7187}"/>
                </a:ext>
              </a:extLst>
            </p:cNvPr>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Google Shape;759;p39">
              <a:extLst>
                <a:ext uri="{FF2B5EF4-FFF2-40B4-BE49-F238E27FC236}">
                  <a16:creationId xmlns:a16="http://schemas.microsoft.com/office/drawing/2014/main" id="{F4C726F6-480F-483A-A5B4-1C0B5F83398F}"/>
                </a:ext>
              </a:extLst>
            </p:cNvPr>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Google Shape;760;p39">
              <a:extLst>
                <a:ext uri="{FF2B5EF4-FFF2-40B4-BE49-F238E27FC236}">
                  <a16:creationId xmlns:a16="http://schemas.microsoft.com/office/drawing/2014/main" id="{66090B47-E5C9-4CB5-85C7-6120CD9CBCAF}"/>
                </a:ext>
              </a:extLst>
            </p:cNvPr>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Google Shape;761;p39">
              <a:extLst>
                <a:ext uri="{FF2B5EF4-FFF2-40B4-BE49-F238E27FC236}">
                  <a16:creationId xmlns:a16="http://schemas.microsoft.com/office/drawing/2014/main" id="{97B6A15A-E38C-42F7-963B-834B2EADEA9F}"/>
                </a:ext>
              </a:extLst>
            </p:cNvPr>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Google Shape;762;p39">
              <a:extLst>
                <a:ext uri="{FF2B5EF4-FFF2-40B4-BE49-F238E27FC236}">
                  <a16:creationId xmlns:a16="http://schemas.microsoft.com/office/drawing/2014/main" id="{5D71E445-D79E-4131-8E78-448F80990DC0}"/>
                </a:ext>
              </a:extLst>
            </p:cNvPr>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Google Shape;763;p39">
              <a:extLst>
                <a:ext uri="{FF2B5EF4-FFF2-40B4-BE49-F238E27FC236}">
                  <a16:creationId xmlns:a16="http://schemas.microsoft.com/office/drawing/2014/main" id="{F2074148-3965-454A-A450-80F87F4EA659}"/>
                </a:ext>
              </a:extLst>
            </p:cNvPr>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Google Shape;764;p39">
              <a:extLst>
                <a:ext uri="{FF2B5EF4-FFF2-40B4-BE49-F238E27FC236}">
                  <a16:creationId xmlns:a16="http://schemas.microsoft.com/office/drawing/2014/main" id="{3EF6727B-CCFD-41FE-A333-C89241BDBC08}"/>
                </a:ext>
              </a:extLst>
            </p:cNvPr>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Google Shape;765;p39">
              <a:extLst>
                <a:ext uri="{FF2B5EF4-FFF2-40B4-BE49-F238E27FC236}">
                  <a16:creationId xmlns:a16="http://schemas.microsoft.com/office/drawing/2014/main" id="{EBA23791-C07F-4B17-BFEE-5A8B6019D398}"/>
                </a:ext>
              </a:extLst>
            </p:cNvPr>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Google Shape;766;p39">
              <a:extLst>
                <a:ext uri="{FF2B5EF4-FFF2-40B4-BE49-F238E27FC236}">
                  <a16:creationId xmlns:a16="http://schemas.microsoft.com/office/drawing/2014/main" id="{94069852-D562-41E2-9C2E-E20655A10C55}"/>
                </a:ext>
              </a:extLst>
            </p:cNvPr>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Google Shape;767;p39">
              <a:extLst>
                <a:ext uri="{FF2B5EF4-FFF2-40B4-BE49-F238E27FC236}">
                  <a16:creationId xmlns:a16="http://schemas.microsoft.com/office/drawing/2014/main" id="{91C75F6F-44AF-44C4-8E03-B92EF0CEA5EA}"/>
                </a:ext>
              </a:extLst>
            </p:cNvPr>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Google Shape;768;p39">
              <a:extLst>
                <a:ext uri="{FF2B5EF4-FFF2-40B4-BE49-F238E27FC236}">
                  <a16:creationId xmlns:a16="http://schemas.microsoft.com/office/drawing/2014/main" id="{294EEAF8-2170-4085-B18B-BE91D1DCBA34}"/>
                </a:ext>
              </a:extLst>
            </p:cNvPr>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Google Shape;769;p39">
              <a:extLst>
                <a:ext uri="{FF2B5EF4-FFF2-40B4-BE49-F238E27FC236}">
                  <a16:creationId xmlns:a16="http://schemas.microsoft.com/office/drawing/2014/main" id="{A4A69A2F-79C3-4335-8626-67A98C992CD1}"/>
                </a:ext>
              </a:extLst>
            </p:cNvPr>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1" name="Rectángulo 60">
            <a:extLst>
              <a:ext uri="{FF2B5EF4-FFF2-40B4-BE49-F238E27FC236}">
                <a16:creationId xmlns:a16="http://schemas.microsoft.com/office/drawing/2014/main" id="{B4CBCDB3-9D69-4B96-8B21-38E9D5047102}"/>
              </a:ext>
            </a:extLst>
          </p:cNvPr>
          <p:cNvSpPr/>
          <p:nvPr/>
        </p:nvSpPr>
        <p:spPr>
          <a:xfrm>
            <a:off x="4499150" y="456269"/>
            <a:ext cx="2317541" cy="584775"/>
          </a:xfrm>
          <a:prstGeom prst="rect">
            <a:avLst/>
          </a:prstGeom>
        </p:spPr>
        <p:txBody>
          <a:bodyPr wrap="square">
            <a:spAutoFit/>
          </a:bodyPr>
          <a:lstStyle/>
          <a:p>
            <a:r>
              <a:rPr lang="es-ES" sz="800" b="1" dirty="0">
                <a:latin typeface="Poppins" panose="020B0604020202020204" charset="0"/>
                <a:cs typeface="Poppins" panose="020B0604020202020204" charset="0"/>
              </a:rPr>
              <a:t>Tipos de extintores: </a:t>
            </a:r>
            <a:endParaRPr lang="es-ES" sz="800" dirty="0">
              <a:latin typeface="Poppins" panose="020B0604020202020204" charset="0"/>
              <a:cs typeface="Poppins" panose="020B0604020202020204" charset="0"/>
            </a:endParaRPr>
          </a:p>
          <a:p>
            <a:pPr marL="171450" indent="-171450">
              <a:buFont typeface="Courier New" panose="02070309020205020404" pitchFamily="49" charset="0"/>
              <a:buChar char="o"/>
            </a:pPr>
            <a:r>
              <a:rPr lang="es-ES" sz="800" dirty="0">
                <a:latin typeface="Poppins" panose="020B0604020202020204" charset="0"/>
                <a:cs typeface="Poppins" panose="020B0604020202020204" charset="0"/>
              </a:rPr>
              <a:t>21B - 2Kg de polvo seco o 3,5 de CO2</a:t>
            </a:r>
          </a:p>
          <a:p>
            <a:pPr marL="171450" indent="-171450">
              <a:buFont typeface="Courier New" panose="02070309020205020404" pitchFamily="49" charset="0"/>
              <a:buChar char="o"/>
            </a:pPr>
            <a:r>
              <a:rPr lang="es-ES" sz="800" dirty="0">
                <a:latin typeface="Poppins" panose="020B0604020202020204" charset="0"/>
                <a:cs typeface="Poppins" panose="020B0604020202020204" charset="0"/>
              </a:rPr>
              <a:t>34B - 3Kg de polvo seco o 5 de CO2</a:t>
            </a:r>
          </a:p>
          <a:p>
            <a:pPr marL="171450" indent="-171450">
              <a:buFont typeface="Courier New" panose="02070309020205020404" pitchFamily="49" charset="0"/>
              <a:buChar char="o"/>
            </a:pPr>
            <a:r>
              <a:rPr lang="es-ES" sz="800" dirty="0">
                <a:latin typeface="Poppins" panose="020B0604020202020204" charset="0"/>
                <a:cs typeface="Poppins" panose="020B0604020202020204" charset="0"/>
              </a:rPr>
              <a:t>55B - 4Kg de polvo seco. </a:t>
            </a:r>
          </a:p>
        </p:txBody>
      </p:sp>
      <p:sp>
        <p:nvSpPr>
          <p:cNvPr id="62" name="Google Shape;290;p26">
            <a:extLst>
              <a:ext uri="{FF2B5EF4-FFF2-40B4-BE49-F238E27FC236}">
                <a16:creationId xmlns:a16="http://schemas.microsoft.com/office/drawing/2014/main" id="{F5621024-9CA3-4E9E-9CF7-78E96B1A61E1}"/>
              </a:ext>
            </a:extLst>
          </p:cNvPr>
          <p:cNvSpPr txBox="1">
            <a:spLocks noGrp="1"/>
          </p:cNvSpPr>
          <p:nvPr>
            <p:ph type="title"/>
          </p:nvPr>
        </p:nvSpPr>
        <p:spPr>
          <a:xfrm>
            <a:off x="364267" y="1129467"/>
            <a:ext cx="5525791" cy="683100"/>
          </a:xfrm>
          <a:prstGeom prst="rect">
            <a:avLst/>
          </a:prstGeom>
        </p:spPr>
        <p:txBody>
          <a:bodyPr spcFirstLastPara="1" wrap="square" lIns="91425" tIns="91425" rIns="91425" bIns="91425" anchor="b" anchorCtr="0">
            <a:noAutofit/>
          </a:bodyPr>
          <a:lstStyle/>
          <a:p>
            <a:pPr lvl="0"/>
            <a:r>
              <a:rPr lang="es-ES" sz="1400" dirty="0"/>
              <a:t>Obligatorios por eslora</a:t>
            </a:r>
            <a:br>
              <a:rPr lang="es-ES" sz="1400" dirty="0"/>
            </a:br>
            <a:endParaRPr lang="es-ES" sz="1400" dirty="0"/>
          </a:p>
        </p:txBody>
      </p:sp>
      <p:sp>
        <p:nvSpPr>
          <p:cNvPr id="39" name="Google Shape;356;p31">
            <a:extLst>
              <a:ext uri="{FF2B5EF4-FFF2-40B4-BE49-F238E27FC236}">
                <a16:creationId xmlns:a16="http://schemas.microsoft.com/office/drawing/2014/main" id="{D6510533-3684-4AC0-9D3E-1CE4F8BA73C4}"/>
              </a:ext>
            </a:extLst>
          </p:cNvPr>
          <p:cNvSpPr txBox="1">
            <a:spLocks/>
          </p:cNvSpPr>
          <p:nvPr/>
        </p:nvSpPr>
        <p:spPr>
          <a:xfrm>
            <a:off x="364267" y="550715"/>
            <a:ext cx="3381089" cy="65975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3200" b="1" dirty="0">
                <a:latin typeface="Poppins" panose="020B0604020202020204" charset="0"/>
                <a:cs typeface="Poppins" panose="020B0604020202020204" charset="0"/>
              </a:rPr>
              <a:t>EXTINTORES</a:t>
            </a:r>
            <a:endParaRPr lang="es-ES" sz="2400" b="1" dirty="0">
              <a:latin typeface="Poppins" panose="020B0604020202020204" charset="0"/>
              <a:cs typeface="Poppins" panose="020B0604020202020204" charset="0"/>
            </a:endParaRPr>
          </a:p>
        </p:txBody>
      </p:sp>
      <p:pic>
        <p:nvPicPr>
          <p:cNvPr id="3" name="Imagen 2">
            <a:extLst>
              <a:ext uri="{FF2B5EF4-FFF2-40B4-BE49-F238E27FC236}">
                <a16:creationId xmlns:a16="http://schemas.microsoft.com/office/drawing/2014/main" id="{4685E17C-D636-417D-ACB5-6FDDDBA182CB}"/>
              </a:ext>
            </a:extLst>
          </p:cNvPr>
          <p:cNvPicPr>
            <a:picLocks noChangeAspect="1"/>
          </p:cNvPicPr>
          <p:nvPr/>
        </p:nvPicPr>
        <p:blipFill>
          <a:blip r:embed="rId4"/>
          <a:stretch>
            <a:fillRect/>
          </a:stretch>
        </p:blipFill>
        <p:spPr>
          <a:xfrm>
            <a:off x="4141507" y="95904"/>
            <a:ext cx="296426" cy="912085"/>
          </a:xfrm>
          <a:prstGeom prst="rect">
            <a:avLst/>
          </a:prstGeom>
        </p:spPr>
      </p:pic>
      <p:graphicFrame>
        <p:nvGraphicFramePr>
          <p:cNvPr id="63" name="Google Shape;292;p26">
            <a:extLst>
              <a:ext uri="{FF2B5EF4-FFF2-40B4-BE49-F238E27FC236}">
                <a16:creationId xmlns:a16="http://schemas.microsoft.com/office/drawing/2014/main" id="{A7D1ECAE-CB57-476B-A20C-71DD3FFCA9D2}"/>
              </a:ext>
            </a:extLst>
          </p:cNvPr>
          <p:cNvGraphicFramePr/>
          <p:nvPr>
            <p:extLst>
              <p:ext uri="{D42A27DB-BD31-4B8C-83A1-F6EECF244321}">
                <p14:modId xmlns:p14="http://schemas.microsoft.com/office/powerpoint/2010/main" val="4185775200"/>
              </p:ext>
            </p:extLst>
          </p:nvPr>
        </p:nvGraphicFramePr>
        <p:xfrm>
          <a:off x="238693" y="3447031"/>
          <a:ext cx="5494679" cy="1463030"/>
        </p:xfrm>
        <a:graphic>
          <a:graphicData uri="http://schemas.openxmlformats.org/drawingml/2006/table">
            <a:tbl>
              <a:tblPr>
                <a:noFill/>
                <a:tableStyleId>{D8DDDA71-EB4C-453B-83A3-0A26C3520B89}</a:tableStyleId>
              </a:tblPr>
              <a:tblGrid>
                <a:gridCol w="1132907">
                  <a:extLst>
                    <a:ext uri="{9D8B030D-6E8A-4147-A177-3AD203B41FA5}">
                      <a16:colId xmlns:a16="http://schemas.microsoft.com/office/drawing/2014/main" val="20000"/>
                    </a:ext>
                  </a:extLst>
                </a:gridCol>
                <a:gridCol w="1090443">
                  <a:extLst>
                    <a:ext uri="{9D8B030D-6E8A-4147-A177-3AD203B41FA5}">
                      <a16:colId xmlns:a16="http://schemas.microsoft.com/office/drawing/2014/main" val="20001"/>
                    </a:ext>
                  </a:extLst>
                </a:gridCol>
                <a:gridCol w="1090443">
                  <a:extLst>
                    <a:ext uri="{9D8B030D-6E8A-4147-A177-3AD203B41FA5}">
                      <a16:colId xmlns:a16="http://schemas.microsoft.com/office/drawing/2014/main" val="3689818001"/>
                    </a:ext>
                  </a:extLst>
                </a:gridCol>
                <a:gridCol w="1090443">
                  <a:extLst>
                    <a:ext uri="{9D8B030D-6E8A-4147-A177-3AD203B41FA5}">
                      <a16:colId xmlns:a16="http://schemas.microsoft.com/office/drawing/2014/main" val="1294613166"/>
                    </a:ext>
                  </a:extLst>
                </a:gridCol>
                <a:gridCol w="1090443">
                  <a:extLst>
                    <a:ext uri="{9D8B030D-6E8A-4147-A177-3AD203B41FA5}">
                      <a16:colId xmlns:a16="http://schemas.microsoft.com/office/drawing/2014/main" val="1537469670"/>
                    </a:ext>
                  </a:extLst>
                </a:gridCol>
              </a:tblGrid>
              <a:tr h="463943">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POTENCIA TOTAL</a:t>
                      </a: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1 MOTOR</a:t>
                      </a: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TIPO</a:t>
                      </a: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2 MOTORES</a:t>
                      </a:r>
                      <a:endParaRPr sz="1100" b="1" dirty="0">
                        <a:solidFill>
                          <a:schemeClr val="bg1"/>
                        </a:solidFill>
                        <a:latin typeface="Poppins" panose="020B0604020202020204" charset="0"/>
                        <a:ea typeface="Poppins Light"/>
                        <a:cs typeface="Poppins" panose="020B0604020202020204"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TIPO</a:t>
                      </a:r>
                      <a:endParaRPr sz="1100" b="1" dirty="0">
                        <a:solidFill>
                          <a:schemeClr val="bg1"/>
                        </a:solidFill>
                        <a:latin typeface="Poppins" panose="020B0604020202020204" charset="0"/>
                        <a:ea typeface="Poppins Light"/>
                        <a:cs typeface="Poppins" panose="020B0604020202020204" charset="0"/>
                        <a:sym typeface="Poppins Light"/>
                      </a:endParaRP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extLst>
                  <a:ext uri="{0D108BD9-81ED-4DB2-BD59-A6C34878D82A}">
                    <a16:rowId xmlns:a16="http://schemas.microsoft.com/office/drawing/2014/main" val="10000"/>
                  </a:ext>
                </a:extLst>
              </a:tr>
              <a:tr h="198120">
                <a:tc>
                  <a:txBody>
                    <a:bodyPr/>
                    <a:lstStyle/>
                    <a:p>
                      <a:pPr marL="0" lvl="0" indent="0" algn="ctr" rtl="0">
                        <a:spcBef>
                          <a:spcPts val="0"/>
                        </a:spcBef>
                        <a:spcAft>
                          <a:spcPts val="0"/>
                        </a:spcAft>
                        <a:buNone/>
                      </a:pPr>
                      <a:r>
                        <a:rPr lang="es-ES" sz="700" b="1" dirty="0">
                          <a:latin typeface="Poppins Light"/>
                          <a:ea typeface="Poppins Light"/>
                          <a:cs typeface="Poppins Light"/>
                          <a:sym typeface="Poppins Light"/>
                        </a:rPr>
                        <a:t>&lt; 20 kW (27.2 CV)</a:t>
                      </a:r>
                      <a:endParaRPr sz="700" b="1"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No se exige</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0" dirty="0">
                          <a:latin typeface="Poppins"/>
                          <a:ea typeface="Poppins"/>
                          <a:cs typeface="Poppins"/>
                          <a:sym typeface="Poppins"/>
                        </a:rPr>
                        <a:t>----</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0" dirty="0">
                          <a:latin typeface="Poppins"/>
                          <a:ea typeface="Poppins"/>
                          <a:cs typeface="Poppins"/>
                          <a:sym typeface="Poppins"/>
                        </a:rPr>
                        <a:t>----</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1"/>
                  </a:ext>
                </a:extLst>
              </a:tr>
              <a:tr h="198120">
                <a:tc>
                  <a:txBody>
                    <a:bodyPr/>
                    <a:lstStyle/>
                    <a:p>
                      <a:pPr marL="0" lvl="0" indent="0" algn="ctr" rtl="0">
                        <a:spcBef>
                          <a:spcPts val="0"/>
                        </a:spcBef>
                        <a:spcAft>
                          <a:spcPts val="0"/>
                        </a:spcAft>
                        <a:buNone/>
                      </a:pPr>
                      <a:r>
                        <a:rPr lang="es-ES" sz="700" b="1" dirty="0">
                          <a:latin typeface="Poppins Light"/>
                          <a:ea typeface="Poppins Light"/>
                          <a:cs typeface="Poppins Light"/>
                          <a:sym typeface="Poppins Light"/>
                        </a:rPr>
                        <a:t>&lt; 150 kW (204 CV)</a:t>
                      </a:r>
                      <a:endParaRPr sz="700" b="1"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21 B</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0" dirty="0">
                          <a:latin typeface="Poppins"/>
                          <a:ea typeface="Poppins"/>
                          <a:cs typeface="Poppins"/>
                          <a:sym typeface="Poppins"/>
                        </a:rPr>
                        <a:t>1</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ES" sz="700" b="1" dirty="0">
                          <a:latin typeface="Poppins"/>
                          <a:ea typeface="Poppins"/>
                          <a:cs typeface="Poppins"/>
                          <a:sym typeface="Poppins"/>
                        </a:rPr>
                        <a:t>21 B</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2"/>
                  </a:ext>
                </a:extLst>
              </a:tr>
              <a:tr h="198120">
                <a:tc>
                  <a:txBody>
                    <a:bodyPr/>
                    <a:lstStyle/>
                    <a:p>
                      <a:pPr marL="0" lvl="0" indent="0" algn="ctr" rtl="0">
                        <a:spcBef>
                          <a:spcPts val="0"/>
                        </a:spcBef>
                        <a:spcAft>
                          <a:spcPts val="0"/>
                        </a:spcAft>
                        <a:buNone/>
                      </a:pPr>
                      <a:r>
                        <a:rPr lang="es-ES" sz="700" b="1" dirty="0">
                          <a:latin typeface="Poppins Light"/>
                          <a:ea typeface="Poppins Light"/>
                          <a:cs typeface="Poppins Light"/>
                          <a:sym typeface="Poppins Light"/>
                        </a:rPr>
                        <a:t> &lt; 300 kW (408 CV)</a:t>
                      </a:r>
                      <a:endParaRPr sz="700" b="1"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34 B</a:t>
                      </a:r>
                      <a:endParaRPr sz="700" b="1" dirty="0">
                        <a:latin typeface="Poppins"/>
                        <a:ea typeface="Poppins"/>
                        <a:cs typeface="Poppins"/>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0" dirty="0">
                          <a:latin typeface="Poppins"/>
                          <a:ea typeface="Poppins"/>
                          <a:cs typeface="Poppins"/>
                          <a:sym typeface="Poppins"/>
                        </a:rPr>
                        <a:t>2</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ES" sz="700" b="1" dirty="0">
                          <a:latin typeface="Poppins"/>
                          <a:ea typeface="Poppins"/>
                          <a:cs typeface="Poppins"/>
                          <a:sym typeface="Poppins"/>
                        </a:rPr>
                        <a:t>21 B</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3"/>
                  </a:ext>
                </a:extLst>
              </a:tr>
              <a:tr h="198120">
                <a:tc>
                  <a:txBody>
                    <a:bodyPr/>
                    <a:lstStyle/>
                    <a:p>
                      <a:pPr marL="0" lvl="0" indent="0" algn="ctr" rtl="0">
                        <a:spcBef>
                          <a:spcPts val="0"/>
                        </a:spcBef>
                        <a:spcAft>
                          <a:spcPts val="0"/>
                        </a:spcAft>
                        <a:buNone/>
                      </a:pPr>
                      <a:r>
                        <a:rPr lang="es-ES" sz="700" b="1" dirty="0">
                          <a:latin typeface="Poppins Light"/>
                          <a:ea typeface="Poppins Light"/>
                          <a:cs typeface="Poppins Light"/>
                          <a:sym typeface="Poppins Light"/>
                        </a:rPr>
                        <a:t>&lt; 450 kW (612 CV)</a:t>
                      </a:r>
                      <a:endParaRPr sz="700" b="1"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1</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55 B</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0" dirty="0">
                          <a:latin typeface="Poppins"/>
                          <a:ea typeface="Poppins"/>
                          <a:cs typeface="Poppins"/>
                          <a:sym typeface="Poppins"/>
                        </a:rPr>
                        <a:t>2</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ES" sz="700" b="1" dirty="0">
                          <a:latin typeface="Poppins"/>
                          <a:ea typeface="Poppins"/>
                          <a:cs typeface="Poppins"/>
                          <a:sym typeface="Poppins"/>
                        </a:rPr>
                        <a:t>34 B</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804376650"/>
                  </a:ext>
                </a:extLst>
              </a:tr>
              <a:tr h="198120">
                <a:tc>
                  <a:txBody>
                    <a:bodyPr/>
                    <a:lstStyle/>
                    <a:p>
                      <a:pPr marL="0" lvl="0" indent="0" algn="ctr" rtl="0">
                        <a:spcBef>
                          <a:spcPts val="0"/>
                        </a:spcBef>
                        <a:spcAft>
                          <a:spcPts val="0"/>
                        </a:spcAft>
                        <a:buNone/>
                      </a:pPr>
                      <a:r>
                        <a:rPr lang="es-ES" sz="700" b="1" dirty="0">
                          <a:latin typeface="Poppins Light"/>
                          <a:ea typeface="Poppins Light"/>
                          <a:cs typeface="Poppins Light"/>
                          <a:sym typeface="Poppins Light"/>
                        </a:rPr>
                        <a:t>&lt; 600 kW (816 CV)</a:t>
                      </a:r>
                      <a:endParaRPr sz="700" b="1"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2</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1" dirty="0">
                          <a:latin typeface="Poppins"/>
                          <a:ea typeface="Poppins"/>
                          <a:cs typeface="Poppins"/>
                          <a:sym typeface="Poppins"/>
                        </a:rPr>
                        <a:t>55 B + 21 B</a:t>
                      </a:r>
                      <a:endParaRPr sz="700" b="1"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lvl="0" indent="0" algn="ctr" rtl="0">
                        <a:spcBef>
                          <a:spcPts val="0"/>
                        </a:spcBef>
                        <a:spcAft>
                          <a:spcPts val="0"/>
                        </a:spcAft>
                        <a:buFont typeface="Arial" panose="020B0604020202020204" pitchFamily="34" charset="0"/>
                        <a:buNone/>
                      </a:pPr>
                      <a:r>
                        <a:rPr lang="es-ES" sz="700" b="0" dirty="0">
                          <a:latin typeface="Poppins"/>
                          <a:ea typeface="Poppins"/>
                          <a:cs typeface="Poppins"/>
                          <a:sym typeface="Poppins"/>
                        </a:rPr>
                        <a:t>2</a:t>
                      </a:r>
                      <a:endParaRPr sz="700" b="0"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ES" sz="700" b="1" dirty="0">
                          <a:latin typeface="Poppins"/>
                          <a:ea typeface="Poppins"/>
                          <a:cs typeface="Poppins"/>
                          <a:sym typeface="Poppins"/>
                        </a:rPr>
                        <a:t>34 B</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16089826"/>
                  </a:ext>
                </a:extLst>
              </a:tr>
            </a:tbl>
          </a:graphicData>
        </a:graphic>
      </p:graphicFrame>
      <p:sp>
        <p:nvSpPr>
          <p:cNvPr id="64" name="Google Shape;290;p26">
            <a:extLst>
              <a:ext uri="{FF2B5EF4-FFF2-40B4-BE49-F238E27FC236}">
                <a16:creationId xmlns:a16="http://schemas.microsoft.com/office/drawing/2014/main" id="{765908C4-D753-439F-B3B5-A26A28F5CDF7}"/>
              </a:ext>
            </a:extLst>
          </p:cNvPr>
          <p:cNvSpPr txBox="1">
            <a:spLocks/>
          </p:cNvSpPr>
          <p:nvPr/>
        </p:nvSpPr>
        <p:spPr>
          <a:xfrm>
            <a:off x="364267" y="2768339"/>
            <a:ext cx="5525791" cy="683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sz="1400" dirty="0"/>
              <a:t>Obligatorios por potencia</a:t>
            </a:r>
          </a:p>
        </p:txBody>
      </p:sp>
      <p:sp>
        <p:nvSpPr>
          <p:cNvPr id="4" name="Rectángulo 3">
            <a:extLst>
              <a:ext uri="{FF2B5EF4-FFF2-40B4-BE49-F238E27FC236}">
                <a16:creationId xmlns:a16="http://schemas.microsoft.com/office/drawing/2014/main" id="{3982BDDA-46DA-4BD6-94F1-440A5A147BBB}"/>
              </a:ext>
            </a:extLst>
          </p:cNvPr>
          <p:cNvSpPr/>
          <p:nvPr/>
        </p:nvSpPr>
        <p:spPr>
          <a:xfrm>
            <a:off x="3673648" y="3172986"/>
            <a:ext cx="1882247" cy="215444"/>
          </a:xfrm>
          <a:prstGeom prst="rect">
            <a:avLst/>
          </a:prstGeom>
        </p:spPr>
        <p:txBody>
          <a:bodyPr wrap="none">
            <a:spAutoFit/>
          </a:bodyPr>
          <a:lstStyle/>
          <a:p>
            <a:pPr lvl="0"/>
            <a:r>
              <a:rPr lang="es-ES" sz="800" dirty="0">
                <a:latin typeface="Poppins"/>
                <a:ea typeface="Poppins"/>
                <a:cs typeface="Poppins"/>
                <a:sym typeface="Poppins"/>
              </a:rPr>
              <a:t>A añadir a los exigidos por eslora.</a:t>
            </a:r>
          </a:p>
        </p:txBody>
      </p:sp>
    </p:spTree>
    <p:extLst>
      <p:ext uri="{BB962C8B-B14F-4D97-AF65-F5344CB8AC3E}">
        <p14:creationId xmlns:p14="http://schemas.microsoft.com/office/powerpoint/2010/main" val="407940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5707" y="724571"/>
            <a:ext cx="7192002" cy="659757"/>
          </a:xfrm>
          <a:prstGeom prst="rect">
            <a:avLst/>
          </a:prstGeom>
        </p:spPr>
        <p:txBody>
          <a:bodyPr spcFirstLastPara="1" wrap="square" lIns="91425" tIns="91425" rIns="91425" bIns="91425" anchor="b" anchorCtr="0">
            <a:noAutofit/>
          </a:bodyPr>
          <a:lstStyle/>
          <a:p>
            <a:pPr lvl="0"/>
            <a:r>
              <a:rPr lang="es-ES" dirty="0"/>
              <a:t>PNB</a:t>
            </a:r>
            <a:br>
              <a:rPr lang="es-ES" dirty="0"/>
            </a:br>
            <a:r>
              <a:rPr lang="es-ES" dirty="0"/>
              <a:t>Patrón de Navegación Básica</a:t>
            </a:r>
          </a:p>
        </p:txBody>
      </p:sp>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dirty="0"/>
          </a:p>
        </p:txBody>
      </p:sp>
      <p:pic>
        <p:nvPicPr>
          <p:cNvPr id="361" name="Google Shape;361;p31"/>
          <p:cNvPicPr preferRelativeResize="0"/>
          <p:nvPr/>
        </p:nvPicPr>
        <p:blipFill>
          <a:blip r:embed="rId3"/>
          <a:stretch>
            <a:fillRect/>
          </a:stretch>
        </p:blipFill>
        <p:spPr>
          <a:xfrm>
            <a:off x="6372150" y="1054450"/>
            <a:ext cx="3034500" cy="3034500"/>
          </a:xfrm>
          <a:prstGeom prst="ellipse">
            <a:avLst/>
          </a:prstGeom>
          <a:noFill/>
          <a:ln>
            <a:noFill/>
          </a:ln>
        </p:spPr>
      </p:pic>
      <p:grpSp>
        <p:nvGrpSpPr>
          <p:cNvPr id="362" name="Google Shape;362;p31"/>
          <p:cNvGrpSpPr/>
          <p:nvPr/>
        </p:nvGrpSpPr>
        <p:grpSpPr>
          <a:xfrm>
            <a:off x="5853100" y="3068600"/>
            <a:ext cx="1539600" cy="1539600"/>
            <a:chOff x="6680825" y="2549350"/>
            <a:chExt cx="1539600" cy="1539600"/>
          </a:xfrm>
        </p:grpSpPr>
        <p:sp>
          <p:nvSpPr>
            <p:cNvPr id="363" name="Google Shape;363;p31"/>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4" name="Google Shape;364;p31"/>
            <p:cNvSpPr/>
            <p:nvPr/>
          </p:nvSpPr>
          <p:spPr>
            <a:xfrm>
              <a:off x="6894850" y="2763375"/>
              <a:ext cx="1111200" cy="1111200"/>
            </a:xfrm>
            <a:prstGeom prst="ellipse">
              <a:avLst/>
            </a:prstGeom>
            <a:solidFill>
              <a:schemeClr val="accent1">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5" name="Google Shape;365;p31"/>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32" name="Google Shape;854;p39">
            <a:extLst>
              <a:ext uri="{FF2B5EF4-FFF2-40B4-BE49-F238E27FC236}">
                <a16:creationId xmlns:a16="http://schemas.microsoft.com/office/drawing/2014/main" id="{BAB6D54F-6716-4778-99E5-494D92ECB38A}"/>
              </a:ext>
            </a:extLst>
          </p:cNvPr>
          <p:cNvGrpSpPr/>
          <p:nvPr/>
        </p:nvGrpSpPr>
        <p:grpSpPr>
          <a:xfrm>
            <a:off x="6461628" y="3629241"/>
            <a:ext cx="342882" cy="383835"/>
            <a:chOff x="6643075" y="4309650"/>
            <a:chExt cx="407950" cy="456675"/>
          </a:xfrm>
        </p:grpSpPr>
        <p:sp>
          <p:nvSpPr>
            <p:cNvPr id="33" name="Google Shape;855;p39">
              <a:extLst>
                <a:ext uri="{FF2B5EF4-FFF2-40B4-BE49-F238E27FC236}">
                  <a16:creationId xmlns:a16="http://schemas.microsoft.com/office/drawing/2014/main" id="{FEF8001C-B2C3-4D1D-8F29-4E913FAF5ADB}"/>
                </a:ext>
              </a:extLst>
            </p:cNvPr>
            <p:cNvSpPr/>
            <p:nvPr/>
          </p:nvSpPr>
          <p:spPr>
            <a:xfrm>
              <a:off x="6643075" y="4698125"/>
              <a:ext cx="407950" cy="14625"/>
            </a:xfrm>
            <a:custGeom>
              <a:avLst/>
              <a:gdLst/>
              <a:ahLst/>
              <a:cxnLst/>
              <a:rect l="l" t="t" r="r" b="b"/>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4" name="Google Shape;856;p39">
              <a:extLst>
                <a:ext uri="{FF2B5EF4-FFF2-40B4-BE49-F238E27FC236}">
                  <a16:creationId xmlns:a16="http://schemas.microsoft.com/office/drawing/2014/main" id="{975F7C28-F0BD-4C88-A66E-3B4E8A415FC6}"/>
                </a:ext>
              </a:extLst>
            </p:cNvPr>
            <p:cNvSpPr/>
            <p:nvPr/>
          </p:nvSpPr>
          <p:spPr>
            <a:xfrm>
              <a:off x="6643075" y="4727350"/>
              <a:ext cx="407950" cy="14625"/>
            </a:xfrm>
            <a:custGeom>
              <a:avLst/>
              <a:gdLst/>
              <a:ahLst/>
              <a:cxnLst/>
              <a:rect l="l" t="t" r="r" b="b"/>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5" name="Google Shape;857;p39">
              <a:extLst>
                <a:ext uri="{FF2B5EF4-FFF2-40B4-BE49-F238E27FC236}">
                  <a16:creationId xmlns:a16="http://schemas.microsoft.com/office/drawing/2014/main" id="{A4445967-2C05-48DF-960A-3F03F68032F8}"/>
                </a:ext>
              </a:extLst>
            </p:cNvPr>
            <p:cNvSpPr/>
            <p:nvPr/>
          </p:nvSpPr>
          <p:spPr>
            <a:xfrm>
              <a:off x="6643075" y="4751700"/>
              <a:ext cx="407950" cy="14625"/>
            </a:xfrm>
            <a:custGeom>
              <a:avLst/>
              <a:gdLst/>
              <a:ahLst/>
              <a:cxnLst/>
              <a:rect l="l" t="t" r="r" b="b"/>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 name="Google Shape;858;p39">
              <a:extLst>
                <a:ext uri="{FF2B5EF4-FFF2-40B4-BE49-F238E27FC236}">
                  <a16:creationId xmlns:a16="http://schemas.microsoft.com/office/drawing/2014/main" id="{9D6A6E50-16ED-4312-AAAC-BFF988090F02}"/>
                </a:ext>
              </a:extLst>
            </p:cNvPr>
            <p:cNvSpPr/>
            <p:nvPr/>
          </p:nvSpPr>
          <p:spPr>
            <a:xfrm>
              <a:off x="6672900" y="4309650"/>
              <a:ext cx="348900" cy="376300"/>
            </a:xfrm>
            <a:custGeom>
              <a:avLst/>
              <a:gdLst/>
              <a:ahLst/>
              <a:cxnLst/>
              <a:rect l="l" t="t" r="r" b="b"/>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7" name="Google Shape;859;p39">
              <a:extLst>
                <a:ext uri="{FF2B5EF4-FFF2-40B4-BE49-F238E27FC236}">
                  <a16:creationId xmlns:a16="http://schemas.microsoft.com/office/drawing/2014/main" id="{7F617242-5F77-43CF-8892-612834F978B4}"/>
                </a:ext>
              </a:extLst>
            </p:cNvPr>
            <p:cNvSpPr/>
            <p:nvPr/>
          </p:nvSpPr>
          <p:spPr>
            <a:xfrm>
              <a:off x="6805625" y="4452725"/>
              <a:ext cx="15850" cy="28050"/>
            </a:xfrm>
            <a:custGeom>
              <a:avLst/>
              <a:gdLst/>
              <a:ahLst/>
              <a:cxnLst/>
              <a:rect l="l" t="t" r="r" b="b"/>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8" name="Google Shape;860;p39">
              <a:extLst>
                <a:ext uri="{FF2B5EF4-FFF2-40B4-BE49-F238E27FC236}">
                  <a16:creationId xmlns:a16="http://schemas.microsoft.com/office/drawing/2014/main" id="{C574A9C6-2FB6-40A0-AF30-6E77C3DC837B}"/>
                </a:ext>
              </a:extLst>
            </p:cNvPr>
            <p:cNvSpPr/>
            <p:nvPr/>
          </p:nvSpPr>
          <p:spPr>
            <a:xfrm>
              <a:off x="6872600" y="4452725"/>
              <a:ext cx="15875" cy="28050"/>
            </a:xfrm>
            <a:custGeom>
              <a:avLst/>
              <a:gdLst/>
              <a:ahLst/>
              <a:cxnLst/>
              <a:rect l="l" t="t" r="r" b="b"/>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9" name="Google Shape;861;p39">
              <a:extLst>
                <a:ext uri="{FF2B5EF4-FFF2-40B4-BE49-F238E27FC236}">
                  <a16:creationId xmlns:a16="http://schemas.microsoft.com/office/drawing/2014/main" id="{A02A9B09-2C73-465E-9D8F-F071BE79DDF7}"/>
                </a:ext>
              </a:extLst>
            </p:cNvPr>
            <p:cNvSpPr/>
            <p:nvPr/>
          </p:nvSpPr>
          <p:spPr>
            <a:xfrm>
              <a:off x="6709425" y="4414975"/>
              <a:ext cx="275250" cy="54825"/>
            </a:xfrm>
            <a:custGeom>
              <a:avLst/>
              <a:gdLst/>
              <a:ahLst/>
              <a:cxnLst/>
              <a:rect l="l" t="t" r="r" b="b"/>
              <a:pathLst>
                <a:path w="11010" h="2193" fill="none" extrusionOk="0">
                  <a:moveTo>
                    <a:pt x="11009" y="2193"/>
                  </a:moveTo>
                  <a:lnTo>
                    <a:pt x="5505" y="1"/>
                  </a:lnTo>
                  <a:lnTo>
                    <a:pt x="1" y="219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0" name="Google Shape;862;p39">
              <a:extLst>
                <a:ext uri="{FF2B5EF4-FFF2-40B4-BE49-F238E27FC236}">
                  <a16:creationId xmlns:a16="http://schemas.microsoft.com/office/drawing/2014/main" id="{7EC18C06-08CC-4962-8E45-273712DE3197}"/>
                </a:ext>
              </a:extLst>
            </p:cNvPr>
            <p:cNvSpPr/>
            <p:nvPr/>
          </p:nvSpPr>
          <p:spPr>
            <a:xfrm>
              <a:off x="6733175" y="4382725"/>
              <a:ext cx="227750" cy="37150"/>
            </a:xfrm>
            <a:custGeom>
              <a:avLst/>
              <a:gdLst/>
              <a:ahLst/>
              <a:cxnLst/>
              <a:rect l="l" t="t" r="r" b="b"/>
              <a:pathLst>
                <a:path w="9110" h="1486" fill="none" extrusionOk="0">
                  <a:moveTo>
                    <a:pt x="1" y="1486"/>
                  </a:moveTo>
                  <a:lnTo>
                    <a:pt x="1681" y="1486"/>
                  </a:lnTo>
                  <a:lnTo>
                    <a:pt x="1681" y="0"/>
                  </a:lnTo>
                  <a:lnTo>
                    <a:pt x="4555" y="0"/>
                  </a:lnTo>
                  <a:lnTo>
                    <a:pt x="7429" y="0"/>
                  </a:lnTo>
                  <a:lnTo>
                    <a:pt x="7429" y="1486"/>
                  </a:lnTo>
                  <a:lnTo>
                    <a:pt x="9109" y="148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1" name="Google Shape;863;p39">
              <a:extLst>
                <a:ext uri="{FF2B5EF4-FFF2-40B4-BE49-F238E27FC236}">
                  <a16:creationId xmlns:a16="http://schemas.microsoft.com/office/drawing/2014/main" id="{9BC06427-99EC-4174-89E2-3C1518C009AB}"/>
                </a:ext>
              </a:extLst>
            </p:cNvPr>
            <p:cNvSpPr/>
            <p:nvPr/>
          </p:nvSpPr>
          <p:spPr>
            <a:xfrm>
              <a:off x="6847025" y="4414975"/>
              <a:ext cx="25" cy="145550"/>
            </a:xfrm>
            <a:custGeom>
              <a:avLst/>
              <a:gdLst/>
              <a:ahLst/>
              <a:cxnLst/>
              <a:rect l="l" t="t" r="r" b="b"/>
              <a:pathLst>
                <a:path w="1" h="5822" fill="none" extrusionOk="0">
                  <a:moveTo>
                    <a:pt x="1" y="1"/>
                  </a:moveTo>
                  <a:lnTo>
                    <a:pt x="1" y="582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1"/>
          </p:nvPr>
        </p:nvSpPr>
        <p:spPr>
          <a:xfrm>
            <a:off x="1069624" y="1437032"/>
            <a:ext cx="3176794" cy="917851"/>
          </a:xfrm>
          <a:prstGeom prst="rect">
            <a:avLst/>
          </a:prstGeom>
        </p:spPr>
        <p:txBody>
          <a:bodyPr spcFirstLastPara="1" wrap="square" lIns="91425" tIns="91425" rIns="91425" bIns="91425" anchor="t" anchorCtr="0">
            <a:noAutofit/>
          </a:bodyPr>
          <a:lstStyle/>
          <a:p>
            <a:pPr marL="0" indent="0">
              <a:buNone/>
            </a:pPr>
            <a:r>
              <a:rPr lang="es-ES" dirty="0">
                <a:latin typeface="Poppins" panose="00000800000000000000" pitchFamily="50" charset="0"/>
                <a:cs typeface="Poppins" panose="00000800000000000000" pitchFamily="50" charset="0"/>
              </a:rPr>
              <a:t>1 - Nomenclatura náutica</a:t>
            </a:r>
          </a:p>
          <a:p>
            <a:pPr marL="0" indent="0">
              <a:buNone/>
            </a:pPr>
            <a:r>
              <a:rPr lang="es-ES" dirty="0">
                <a:latin typeface="Poppins" panose="00000800000000000000" pitchFamily="50" charset="0"/>
                <a:cs typeface="Poppins" panose="00000800000000000000" pitchFamily="50" charset="0"/>
              </a:rPr>
              <a:t>2 - Elementos de amarre y fondeo</a:t>
            </a:r>
          </a:p>
          <a:p>
            <a:pPr marL="0" indent="0">
              <a:buNone/>
            </a:pPr>
            <a:r>
              <a:rPr lang="es-ES" dirty="0">
                <a:latin typeface="Poppins" panose="00000800000000000000" pitchFamily="50" charset="0"/>
                <a:cs typeface="Poppins" panose="00000800000000000000" pitchFamily="50" charset="0"/>
              </a:rPr>
              <a:t>3 - Seguridad en la mar</a:t>
            </a:r>
          </a:p>
          <a:p>
            <a:pPr marL="0" indent="0">
              <a:buNone/>
            </a:pPr>
            <a:r>
              <a:rPr lang="es-ES" dirty="0">
                <a:latin typeface="Poppins" panose="00000800000000000000" pitchFamily="50" charset="0"/>
                <a:cs typeface="Poppins" panose="00000800000000000000" pitchFamily="50" charset="0"/>
              </a:rPr>
              <a:t>4 - Legislación</a:t>
            </a:r>
          </a:p>
          <a:p>
            <a:pPr marL="0" indent="0">
              <a:buNone/>
            </a:pPr>
            <a:r>
              <a:rPr lang="es-ES" b="1" dirty="0">
                <a:solidFill>
                  <a:srgbClr val="C00000"/>
                </a:solidFill>
                <a:latin typeface="Poppins" panose="00000800000000000000" pitchFamily="50" charset="0"/>
                <a:cs typeface="Poppins" panose="00000800000000000000" pitchFamily="50" charset="0"/>
              </a:rPr>
              <a:t>5 - Balizamiento</a:t>
            </a:r>
          </a:p>
          <a:p>
            <a:pPr marL="0" indent="0">
              <a:buNone/>
            </a:pPr>
            <a:r>
              <a:rPr lang="es-ES" b="1" dirty="0">
                <a:solidFill>
                  <a:srgbClr val="C00000"/>
                </a:solidFill>
                <a:latin typeface="Poppins" panose="00000800000000000000" pitchFamily="50" charset="0"/>
                <a:cs typeface="Poppins" panose="00000800000000000000" pitchFamily="50" charset="0"/>
              </a:rPr>
              <a:t>6 - RIPA</a:t>
            </a:r>
          </a:p>
          <a:p>
            <a:pPr marL="0" indent="0">
              <a:buNone/>
            </a:pPr>
            <a:endParaRPr lang="es-ES" dirty="0"/>
          </a:p>
        </p:txBody>
      </p:sp>
    </p:spTree>
    <p:extLst>
      <p:ext uri="{BB962C8B-B14F-4D97-AF65-F5344CB8AC3E}">
        <p14:creationId xmlns:p14="http://schemas.microsoft.com/office/powerpoint/2010/main" val="3513289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DABCF82-B86A-4436-9A9D-D1254BF01DD8}"/>
              </a:ext>
            </a:extLst>
          </p:cNvPr>
          <p:cNvSpPr>
            <a:spLocks noGrp="1"/>
          </p:cNvSpPr>
          <p:nvPr>
            <p:ph type="title"/>
          </p:nvPr>
        </p:nvSpPr>
        <p:spPr/>
        <p:txBody>
          <a:bodyPr/>
          <a:lstStyle/>
          <a:p>
            <a:r>
              <a:rPr lang="es-ES" dirty="0">
                <a:latin typeface="Poppins" panose="020B0604020202020204" charset="0"/>
                <a:cs typeface="Poppins" panose="020B0604020202020204" charset="0"/>
              </a:rPr>
              <a:t>EXTINTORES</a:t>
            </a:r>
            <a:br>
              <a:rPr lang="es-ES" sz="2800" dirty="0">
                <a:latin typeface="Poppins" panose="020B0604020202020204" charset="0"/>
                <a:cs typeface="Poppins" panose="020B0604020202020204" charset="0"/>
              </a:rPr>
            </a:br>
            <a:endParaRPr lang="es-ES" dirty="0"/>
          </a:p>
        </p:txBody>
      </p:sp>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30</a:t>
            </a:fld>
            <a:endParaRPr lang="es-ES"/>
          </a:p>
        </p:txBody>
      </p:sp>
      <p:pic>
        <p:nvPicPr>
          <p:cNvPr id="5" name="Imagen 4">
            <a:extLst>
              <a:ext uri="{FF2B5EF4-FFF2-40B4-BE49-F238E27FC236}">
                <a16:creationId xmlns:a16="http://schemas.microsoft.com/office/drawing/2014/main" id="{9B4927E7-8AA5-44DC-9612-F89952B9932D}"/>
              </a:ext>
            </a:extLst>
          </p:cNvPr>
          <p:cNvPicPr>
            <a:picLocks noChangeAspect="1"/>
          </p:cNvPicPr>
          <p:nvPr/>
        </p:nvPicPr>
        <p:blipFill>
          <a:blip r:embed="rId2"/>
          <a:stretch>
            <a:fillRect/>
          </a:stretch>
        </p:blipFill>
        <p:spPr>
          <a:xfrm>
            <a:off x="4136399" y="233796"/>
            <a:ext cx="3613037" cy="4675909"/>
          </a:xfrm>
          <a:prstGeom prst="rect">
            <a:avLst/>
          </a:prstGeom>
        </p:spPr>
      </p:pic>
      <p:sp>
        <p:nvSpPr>
          <p:cNvPr id="6" name="Rectángulo 5">
            <a:extLst>
              <a:ext uri="{FF2B5EF4-FFF2-40B4-BE49-F238E27FC236}">
                <a16:creationId xmlns:a16="http://schemas.microsoft.com/office/drawing/2014/main" id="{94689926-FBCB-431D-ADFF-BB2249C46F81}"/>
              </a:ext>
            </a:extLst>
          </p:cNvPr>
          <p:cNvSpPr/>
          <p:nvPr/>
        </p:nvSpPr>
        <p:spPr>
          <a:xfrm>
            <a:off x="489999" y="1267242"/>
            <a:ext cx="1612942" cy="307777"/>
          </a:xfrm>
          <a:prstGeom prst="rect">
            <a:avLst/>
          </a:prstGeom>
        </p:spPr>
        <p:txBody>
          <a:bodyPr wrap="none">
            <a:spAutoFit/>
          </a:bodyPr>
          <a:lstStyle/>
          <a:p>
            <a:r>
              <a:rPr lang="es-ES" b="1" dirty="0">
                <a:latin typeface="Poppins" panose="020B0604020202020204" charset="0"/>
                <a:cs typeface="Poppins" panose="020B0604020202020204" charset="0"/>
              </a:rPr>
              <a:t>Uso del extintor</a:t>
            </a:r>
          </a:p>
        </p:txBody>
      </p:sp>
    </p:spTree>
    <p:extLst>
      <p:ext uri="{BB962C8B-B14F-4D97-AF65-F5344CB8AC3E}">
        <p14:creationId xmlns:p14="http://schemas.microsoft.com/office/powerpoint/2010/main" val="3121924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B4927E7-8AA5-44DC-9612-F89952B9932D}"/>
              </a:ext>
            </a:extLst>
          </p:cNvPr>
          <p:cNvPicPr>
            <a:picLocks noChangeAspect="1"/>
          </p:cNvPicPr>
          <p:nvPr/>
        </p:nvPicPr>
        <p:blipFill>
          <a:blip r:embed="rId2"/>
          <a:stretch>
            <a:fillRect/>
          </a:stretch>
        </p:blipFill>
        <p:spPr>
          <a:xfrm>
            <a:off x="137161" y="3108191"/>
            <a:ext cx="8854314" cy="1903859"/>
          </a:xfrm>
          <a:prstGeom prst="rect">
            <a:avLst/>
          </a:prstGeom>
        </p:spPr>
      </p:pic>
      <p:sp>
        <p:nvSpPr>
          <p:cNvPr id="3" name="Título 2">
            <a:extLst>
              <a:ext uri="{FF2B5EF4-FFF2-40B4-BE49-F238E27FC236}">
                <a16:creationId xmlns:a16="http://schemas.microsoft.com/office/drawing/2014/main" id="{DDABCF82-B86A-4436-9A9D-D1254BF01DD8}"/>
              </a:ext>
            </a:extLst>
          </p:cNvPr>
          <p:cNvSpPr>
            <a:spLocks noGrp="1"/>
          </p:cNvSpPr>
          <p:nvPr>
            <p:ph type="title"/>
          </p:nvPr>
        </p:nvSpPr>
        <p:spPr/>
        <p:txBody>
          <a:bodyPr/>
          <a:lstStyle/>
          <a:p>
            <a:r>
              <a:rPr lang="es-ES" noProof="1">
                <a:latin typeface="Poppins" panose="020B0604020202020204" charset="0"/>
                <a:cs typeface="Poppins" panose="020B0604020202020204" charset="0"/>
              </a:rPr>
              <a:t>HOMBRE AL AGUA</a:t>
            </a:r>
            <a:br>
              <a:rPr lang="es-ES" noProof="1">
                <a:latin typeface="Poppins" panose="020B0604020202020204" charset="0"/>
                <a:cs typeface="Poppins" panose="020B0604020202020204" charset="0"/>
              </a:rPr>
            </a:br>
            <a:r>
              <a:rPr lang="es-ES" sz="2400" noProof="1">
                <a:latin typeface="Poppins" panose="020B0604020202020204" charset="0"/>
                <a:cs typeface="Poppins" panose="020B0604020202020204" charset="0"/>
              </a:rPr>
              <a:t>(Man Overboard/MOB)</a:t>
            </a:r>
            <a:br>
              <a:rPr lang="es-ES" sz="2400" noProof="1">
                <a:latin typeface="Poppins" panose="020B0604020202020204" charset="0"/>
                <a:cs typeface="Poppins" panose="020B0604020202020204" charset="0"/>
              </a:rPr>
            </a:br>
            <a:endParaRPr lang="es-ES" noProof="1">
              <a:latin typeface="Poppins" panose="020B0604020202020204" charset="0"/>
              <a:cs typeface="Poppins" panose="020B0604020202020204" charset="0"/>
            </a:endParaRPr>
          </a:p>
        </p:txBody>
      </p:sp>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31</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489999" y="1267242"/>
            <a:ext cx="1503938" cy="738664"/>
          </a:xfrm>
          <a:prstGeom prst="rect">
            <a:avLst/>
          </a:prstGeom>
        </p:spPr>
        <p:txBody>
          <a:bodyPr wrap="none">
            <a:spAutoFit/>
          </a:bodyPr>
          <a:lstStyle/>
          <a:p>
            <a:pPr marL="285750" indent="-285750">
              <a:buClr>
                <a:schemeClr val="bg1">
                  <a:lumMod val="75000"/>
                </a:schemeClr>
              </a:buClr>
              <a:buFont typeface="Courier New" panose="02070309020205020404" pitchFamily="49" charset="0"/>
              <a:buChar char="o"/>
            </a:pPr>
            <a:r>
              <a:rPr lang="es-ES" dirty="0">
                <a:latin typeface="Poppins" panose="020B0604020202020204" charset="0"/>
                <a:cs typeface="Poppins" panose="020B0604020202020204" charset="0"/>
              </a:rPr>
              <a:t>Prevención.</a:t>
            </a:r>
          </a:p>
          <a:p>
            <a:pPr marL="285750" indent="-285750">
              <a:buClr>
                <a:schemeClr val="bg1">
                  <a:lumMod val="75000"/>
                </a:schemeClr>
              </a:buClr>
              <a:buFont typeface="Courier New" panose="02070309020205020404" pitchFamily="49" charset="0"/>
              <a:buChar char="o"/>
            </a:pPr>
            <a:r>
              <a:rPr lang="es-ES" dirty="0">
                <a:latin typeface="Poppins" panose="020B0604020202020204" charset="0"/>
                <a:cs typeface="Poppins" panose="020B0604020202020204" charset="0"/>
              </a:rPr>
              <a:t>Caída.</a:t>
            </a:r>
          </a:p>
          <a:p>
            <a:pPr marL="285750" indent="-285750">
              <a:buClr>
                <a:schemeClr val="bg1">
                  <a:lumMod val="75000"/>
                </a:schemeClr>
              </a:buClr>
              <a:buFont typeface="Courier New" panose="02070309020205020404" pitchFamily="49" charset="0"/>
              <a:buChar char="o"/>
            </a:pPr>
            <a:r>
              <a:rPr lang="es-ES" dirty="0">
                <a:latin typeface="Poppins" panose="020B0604020202020204" charset="0"/>
                <a:cs typeface="Poppins" panose="020B0604020202020204" charset="0"/>
              </a:rPr>
              <a:t>Maniobras. </a:t>
            </a:r>
          </a:p>
        </p:txBody>
      </p:sp>
      <p:sp>
        <p:nvSpPr>
          <p:cNvPr id="7" name="Rectángulo 6">
            <a:extLst>
              <a:ext uri="{FF2B5EF4-FFF2-40B4-BE49-F238E27FC236}">
                <a16:creationId xmlns:a16="http://schemas.microsoft.com/office/drawing/2014/main" id="{BE261BF5-51DB-47E7-A501-4EDDD6654388}"/>
              </a:ext>
            </a:extLst>
          </p:cNvPr>
          <p:cNvSpPr/>
          <p:nvPr/>
        </p:nvSpPr>
        <p:spPr>
          <a:xfrm>
            <a:off x="70899" y="2680096"/>
            <a:ext cx="1967205" cy="307777"/>
          </a:xfrm>
          <a:prstGeom prst="rect">
            <a:avLst/>
          </a:prstGeom>
        </p:spPr>
        <p:txBody>
          <a:bodyPr wrap="none">
            <a:spAutoFit/>
          </a:bodyPr>
          <a:lstStyle/>
          <a:p>
            <a:r>
              <a:rPr lang="es-ES" b="1" dirty="0">
                <a:latin typeface="Poppins" panose="020B0604020202020204" charset="0"/>
                <a:cs typeface="Poppins" panose="020B0604020202020204" charset="0"/>
              </a:rPr>
              <a:t>Náufrago a la vista.</a:t>
            </a:r>
          </a:p>
        </p:txBody>
      </p:sp>
      <p:sp>
        <p:nvSpPr>
          <p:cNvPr id="8" name="Rectángulo 7">
            <a:extLst>
              <a:ext uri="{FF2B5EF4-FFF2-40B4-BE49-F238E27FC236}">
                <a16:creationId xmlns:a16="http://schemas.microsoft.com/office/drawing/2014/main" id="{BD68C2FC-B056-456E-B978-BFCBC17329B6}"/>
              </a:ext>
            </a:extLst>
          </p:cNvPr>
          <p:cNvSpPr/>
          <p:nvPr/>
        </p:nvSpPr>
        <p:spPr>
          <a:xfrm>
            <a:off x="3713259" y="2680095"/>
            <a:ext cx="2385589" cy="307777"/>
          </a:xfrm>
          <a:prstGeom prst="rect">
            <a:avLst/>
          </a:prstGeom>
        </p:spPr>
        <p:txBody>
          <a:bodyPr wrap="none">
            <a:spAutoFit/>
          </a:bodyPr>
          <a:lstStyle/>
          <a:p>
            <a:r>
              <a:rPr lang="es-ES" b="1" dirty="0">
                <a:latin typeface="Poppins" panose="020B0604020202020204" charset="0"/>
                <a:cs typeface="Poppins" panose="020B0604020202020204" charset="0"/>
              </a:rPr>
              <a:t>Búsqueda del náufrago.</a:t>
            </a:r>
          </a:p>
        </p:txBody>
      </p:sp>
    </p:spTree>
    <p:extLst>
      <p:ext uri="{BB962C8B-B14F-4D97-AF65-F5344CB8AC3E}">
        <p14:creationId xmlns:p14="http://schemas.microsoft.com/office/powerpoint/2010/main" val="276766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B4927E7-8AA5-44DC-9612-F89952B9932D}"/>
              </a:ext>
            </a:extLst>
          </p:cNvPr>
          <p:cNvPicPr>
            <a:picLocks noChangeAspect="1"/>
          </p:cNvPicPr>
          <p:nvPr/>
        </p:nvPicPr>
        <p:blipFill>
          <a:blip r:embed="rId2"/>
          <a:stretch>
            <a:fillRect/>
          </a:stretch>
        </p:blipFill>
        <p:spPr>
          <a:xfrm>
            <a:off x="467139" y="3108191"/>
            <a:ext cx="2169639" cy="1903859"/>
          </a:xfrm>
          <a:prstGeom prst="rect">
            <a:avLst/>
          </a:prstGeom>
        </p:spPr>
      </p:pic>
      <p:sp>
        <p:nvSpPr>
          <p:cNvPr id="3" name="Título 2">
            <a:extLst>
              <a:ext uri="{FF2B5EF4-FFF2-40B4-BE49-F238E27FC236}">
                <a16:creationId xmlns:a16="http://schemas.microsoft.com/office/drawing/2014/main" id="{DDABCF82-B86A-4436-9A9D-D1254BF01DD8}"/>
              </a:ext>
            </a:extLst>
          </p:cNvPr>
          <p:cNvSpPr>
            <a:spLocks noGrp="1"/>
          </p:cNvSpPr>
          <p:nvPr>
            <p:ph type="title"/>
          </p:nvPr>
        </p:nvSpPr>
        <p:spPr/>
        <p:txBody>
          <a:bodyPr/>
          <a:lstStyle/>
          <a:p>
            <a:r>
              <a:rPr lang="es-ES" dirty="0">
                <a:latin typeface="Poppins" panose="020B0604020202020204" charset="0"/>
                <a:cs typeface="Poppins" panose="020B0604020202020204" charset="0"/>
              </a:rPr>
              <a:t>HOMBRE AL AGUA</a:t>
            </a:r>
            <a:br>
              <a:rPr lang="es-ES" dirty="0">
                <a:latin typeface="Poppins" panose="020B0604020202020204" charset="0"/>
                <a:cs typeface="Poppins" panose="020B0604020202020204" charset="0"/>
              </a:rPr>
            </a:br>
            <a:r>
              <a:rPr lang="es-ES" sz="2400" dirty="0">
                <a:latin typeface="Poppins" panose="020B0604020202020204" charset="0"/>
                <a:cs typeface="Poppins" panose="020B0604020202020204" charset="0"/>
              </a:rPr>
              <a:t>(Man </a:t>
            </a:r>
            <a:r>
              <a:rPr lang="es-ES" sz="2400" noProof="1">
                <a:latin typeface="Poppins" panose="020B0604020202020204" charset="0"/>
                <a:cs typeface="Poppins" panose="020B0604020202020204" charset="0"/>
              </a:rPr>
              <a:t>Overboard</a:t>
            </a:r>
            <a:r>
              <a:rPr lang="es-ES" sz="2400" dirty="0">
                <a:latin typeface="Poppins" panose="020B0604020202020204" charset="0"/>
                <a:cs typeface="Poppins" panose="020B0604020202020204" charset="0"/>
              </a:rPr>
              <a:t>/MOB)</a:t>
            </a:r>
            <a:br>
              <a:rPr lang="es-ES" sz="2400" dirty="0">
                <a:latin typeface="Poppins" panose="020B0604020202020204" charset="0"/>
                <a:cs typeface="Poppins" panose="020B0604020202020204" charset="0"/>
              </a:rPr>
            </a:br>
            <a:endParaRPr lang="es-ES" dirty="0">
              <a:latin typeface="Poppins" panose="020B0604020202020204" charset="0"/>
              <a:cs typeface="Poppins" panose="020B0604020202020204" charset="0"/>
            </a:endParaRPr>
          </a:p>
        </p:txBody>
      </p:sp>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32</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489999" y="1267242"/>
            <a:ext cx="2089033" cy="738664"/>
          </a:xfrm>
          <a:prstGeom prst="rect">
            <a:avLst/>
          </a:prstGeom>
        </p:spPr>
        <p:txBody>
          <a:bodyPr wrap="none">
            <a:spAutoFit/>
          </a:bodyPr>
          <a:lstStyle/>
          <a:p>
            <a:r>
              <a:rPr lang="en-GB" b="1" dirty="0">
                <a:latin typeface="Poppins" panose="020B0604020202020204" charset="0"/>
                <a:cs typeface="Poppins" panose="020B0604020202020204" charset="0"/>
              </a:rPr>
              <a:t>RIESGOS</a:t>
            </a:r>
            <a:endParaRPr lang="es-ES" b="1" dirty="0">
              <a:latin typeface="Poppins" panose="020B0604020202020204" charset="0"/>
              <a:cs typeface="Poppins" panose="020B0604020202020204" charset="0"/>
            </a:endParaRPr>
          </a:p>
          <a:p>
            <a:pPr marL="285750" indent="-285750">
              <a:buFont typeface="Arial" panose="020B0604020202020204" pitchFamily="34" charset="0"/>
              <a:buChar char="•"/>
            </a:pPr>
            <a:r>
              <a:rPr lang="es-ES" dirty="0">
                <a:latin typeface="Poppins" panose="020B0604020202020204" charset="0"/>
                <a:cs typeface="Poppins" panose="020B0604020202020204" charset="0"/>
              </a:rPr>
              <a:t>Hipotermia.</a:t>
            </a:r>
          </a:p>
          <a:p>
            <a:pPr marL="285750" indent="-285750">
              <a:buFont typeface="Arial" panose="020B0604020202020204" pitchFamily="34" charset="0"/>
              <a:buChar char="•"/>
            </a:pPr>
            <a:r>
              <a:rPr lang="ca-ES" altLang="es-ES" dirty="0"/>
              <a:t>Parada respiratòria.</a:t>
            </a:r>
            <a:r>
              <a:rPr lang="es-ES" dirty="0">
                <a:latin typeface="Poppins" panose="020B0604020202020204" charset="0"/>
                <a:cs typeface="Poppins" panose="020B0604020202020204" charset="0"/>
              </a:rPr>
              <a:t> </a:t>
            </a:r>
          </a:p>
        </p:txBody>
      </p:sp>
      <p:sp>
        <p:nvSpPr>
          <p:cNvPr id="7" name="Rectángulo 6">
            <a:extLst>
              <a:ext uri="{FF2B5EF4-FFF2-40B4-BE49-F238E27FC236}">
                <a16:creationId xmlns:a16="http://schemas.microsoft.com/office/drawing/2014/main" id="{BE261BF5-51DB-47E7-A501-4EDDD6654388}"/>
              </a:ext>
            </a:extLst>
          </p:cNvPr>
          <p:cNvSpPr/>
          <p:nvPr/>
        </p:nvSpPr>
        <p:spPr>
          <a:xfrm>
            <a:off x="247005" y="2824552"/>
            <a:ext cx="3158237" cy="253916"/>
          </a:xfrm>
          <a:prstGeom prst="rect">
            <a:avLst/>
          </a:prstGeom>
        </p:spPr>
        <p:txBody>
          <a:bodyPr wrap="none">
            <a:spAutoFit/>
          </a:bodyPr>
          <a:lstStyle/>
          <a:p>
            <a:r>
              <a:rPr lang="es-ES" sz="1050" dirty="0">
                <a:latin typeface="Poppins" panose="020B0604020202020204" charset="0"/>
                <a:cs typeface="Poppins" panose="020B0604020202020204" charset="0"/>
              </a:rPr>
              <a:t>Frecuencia compresiones:  100 a 120 por min.</a:t>
            </a:r>
          </a:p>
        </p:txBody>
      </p:sp>
      <p:sp>
        <p:nvSpPr>
          <p:cNvPr id="8" name="Rectángulo 7">
            <a:extLst>
              <a:ext uri="{FF2B5EF4-FFF2-40B4-BE49-F238E27FC236}">
                <a16:creationId xmlns:a16="http://schemas.microsoft.com/office/drawing/2014/main" id="{BD68C2FC-B056-456E-B978-BFCBC17329B6}"/>
              </a:ext>
            </a:extLst>
          </p:cNvPr>
          <p:cNvSpPr/>
          <p:nvPr/>
        </p:nvSpPr>
        <p:spPr>
          <a:xfrm>
            <a:off x="4543839" y="2817255"/>
            <a:ext cx="2855269" cy="307777"/>
          </a:xfrm>
          <a:prstGeom prst="rect">
            <a:avLst/>
          </a:prstGeom>
        </p:spPr>
        <p:txBody>
          <a:bodyPr wrap="none">
            <a:spAutoFit/>
          </a:bodyPr>
          <a:lstStyle/>
          <a:p>
            <a:r>
              <a:rPr lang="es-ES" b="1" dirty="0">
                <a:latin typeface="Poppins" panose="020B0604020202020204" charset="0"/>
                <a:cs typeface="Poppins" panose="020B0604020202020204" charset="0"/>
              </a:rPr>
              <a:t>Posición lateral de seguridad</a:t>
            </a:r>
          </a:p>
        </p:txBody>
      </p:sp>
      <p:pic>
        <p:nvPicPr>
          <p:cNvPr id="9" name="Imagen 8">
            <a:extLst>
              <a:ext uri="{FF2B5EF4-FFF2-40B4-BE49-F238E27FC236}">
                <a16:creationId xmlns:a16="http://schemas.microsoft.com/office/drawing/2014/main" id="{504BBE16-30D3-4A8D-8137-42EBE64B1812}"/>
              </a:ext>
            </a:extLst>
          </p:cNvPr>
          <p:cNvPicPr>
            <a:picLocks noChangeAspect="1"/>
          </p:cNvPicPr>
          <p:nvPr/>
        </p:nvPicPr>
        <p:blipFill>
          <a:blip r:embed="rId3"/>
          <a:stretch>
            <a:fillRect/>
          </a:stretch>
        </p:blipFill>
        <p:spPr>
          <a:xfrm>
            <a:off x="3548111" y="3691252"/>
            <a:ext cx="5007764" cy="1320797"/>
          </a:xfrm>
          <a:prstGeom prst="rect">
            <a:avLst/>
          </a:prstGeom>
        </p:spPr>
      </p:pic>
      <p:graphicFrame>
        <p:nvGraphicFramePr>
          <p:cNvPr id="4" name="Diagrama 3">
            <a:extLst>
              <a:ext uri="{FF2B5EF4-FFF2-40B4-BE49-F238E27FC236}">
                <a16:creationId xmlns:a16="http://schemas.microsoft.com/office/drawing/2014/main" id="{2A4897B1-854F-45DD-B203-E73C8F45B540}"/>
              </a:ext>
            </a:extLst>
          </p:cNvPr>
          <p:cNvGraphicFramePr/>
          <p:nvPr>
            <p:extLst>
              <p:ext uri="{D42A27DB-BD31-4B8C-83A1-F6EECF244321}">
                <p14:modId xmlns:p14="http://schemas.microsoft.com/office/powerpoint/2010/main" val="1298037484"/>
              </p:ext>
            </p:extLst>
          </p:nvPr>
        </p:nvGraphicFramePr>
        <p:xfrm>
          <a:off x="5040661" y="144033"/>
          <a:ext cx="4230096" cy="2616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8638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B4927E7-8AA5-44DC-9612-F89952B9932D}"/>
              </a:ext>
            </a:extLst>
          </p:cNvPr>
          <p:cNvPicPr>
            <a:picLocks noChangeAspect="1"/>
          </p:cNvPicPr>
          <p:nvPr/>
        </p:nvPicPr>
        <p:blipFill>
          <a:blip r:embed="rId2"/>
          <a:stretch>
            <a:fillRect/>
          </a:stretch>
        </p:blipFill>
        <p:spPr>
          <a:xfrm>
            <a:off x="315760" y="3108191"/>
            <a:ext cx="7018835" cy="1903859"/>
          </a:xfrm>
          <a:prstGeom prst="rect">
            <a:avLst/>
          </a:prstGeom>
        </p:spPr>
      </p:pic>
      <p:sp>
        <p:nvSpPr>
          <p:cNvPr id="3" name="Título 2">
            <a:extLst>
              <a:ext uri="{FF2B5EF4-FFF2-40B4-BE49-F238E27FC236}">
                <a16:creationId xmlns:a16="http://schemas.microsoft.com/office/drawing/2014/main" id="{DDABCF82-B86A-4436-9A9D-D1254BF01DD8}"/>
              </a:ext>
            </a:extLst>
          </p:cNvPr>
          <p:cNvSpPr>
            <a:spLocks noGrp="1"/>
          </p:cNvSpPr>
          <p:nvPr>
            <p:ph type="title"/>
          </p:nvPr>
        </p:nvSpPr>
        <p:spPr/>
        <p:txBody>
          <a:bodyPr/>
          <a:lstStyle/>
          <a:p>
            <a:r>
              <a:rPr lang="es-ES" dirty="0">
                <a:latin typeface="Poppins" panose="020B0604020202020204" charset="0"/>
                <a:cs typeface="Poppins" panose="020B0604020202020204" charset="0"/>
              </a:rPr>
              <a:t>SALVAMENTO MARÍTIMO</a:t>
            </a:r>
            <a:br>
              <a:rPr lang="es-ES" sz="2400" dirty="0">
                <a:latin typeface="Poppins" panose="020B0604020202020204" charset="0"/>
                <a:cs typeface="Poppins" panose="020B0604020202020204" charset="0"/>
              </a:rPr>
            </a:br>
            <a:endParaRPr lang="es-ES" dirty="0">
              <a:latin typeface="Poppins" panose="020B0604020202020204" charset="0"/>
              <a:cs typeface="Poppins" panose="020B0604020202020204" charset="0"/>
            </a:endParaRPr>
          </a:p>
        </p:txBody>
      </p:sp>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33</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489999" y="1267242"/>
            <a:ext cx="1983235" cy="1169551"/>
          </a:xfrm>
          <a:prstGeom prst="rect">
            <a:avLst/>
          </a:prstGeom>
        </p:spPr>
        <p:txBody>
          <a:bodyPr wrap="none">
            <a:spAutoFit/>
          </a:bodyPr>
          <a:lstStyle/>
          <a:p>
            <a:pPr marL="285750" indent="-285750">
              <a:buFont typeface="Arial" panose="020B0604020202020204" pitchFamily="34" charset="0"/>
              <a:buChar char="•"/>
            </a:pPr>
            <a:r>
              <a:rPr lang="sv-SE" dirty="0">
                <a:latin typeface="Poppins" panose="020B0604020202020204" charset="0"/>
                <a:cs typeface="Poppins" panose="020B0604020202020204" charset="0"/>
              </a:rPr>
              <a:t>CH16</a:t>
            </a:r>
          </a:p>
          <a:p>
            <a:pPr marL="285750" indent="-285750">
              <a:buFont typeface="Arial" panose="020B0604020202020204" pitchFamily="34" charset="0"/>
              <a:buChar char="•"/>
            </a:pPr>
            <a:r>
              <a:rPr lang="sv-SE" dirty="0">
                <a:latin typeface="Poppins" panose="020B0604020202020204" charset="0"/>
                <a:cs typeface="Poppins" panose="020B0604020202020204" charset="0"/>
              </a:rPr>
              <a:t>CH70 LSD</a:t>
            </a:r>
          </a:p>
          <a:p>
            <a:pPr marL="285750" indent="-285750">
              <a:buFont typeface="Arial" panose="020B0604020202020204" pitchFamily="34" charset="0"/>
              <a:buChar char="•"/>
            </a:pPr>
            <a:r>
              <a:rPr lang="sv-SE" dirty="0">
                <a:latin typeface="Poppins" panose="020B0604020202020204" charset="0"/>
                <a:cs typeface="Poppins" panose="020B0604020202020204" charset="0"/>
              </a:rPr>
              <a:t>900 202 202 </a:t>
            </a:r>
            <a:r>
              <a:rPr lang="sv-SE" b="1" dirty="0">
                <a:solidFill>
                  <a:srgbClr val="FF0000"/>
                </a:solidFill>
                <a:latin typeface="Poppins" panose="020B0604020202020204" charset="0"/>
                <a:cs typeface="Poppins" panose="020B0604020202020204" charset="0"/>
              </a:rPr>
              <a:t>SM</a:t>
            </a:r>
          </a:p>
          <a:p>
            <a:pPr marL="285750" indent="-285750">
              <a:buFont typeface="Arial" panose="020B0604020202020204" pitchFamily="34" charset="0"/>
              <a:buChar char="•"/>
            </a:pPr>
            <a:r>
              <a:rPr lang="sv-SE" dirty="0">
                <a:latin typeface="Poppins" panose="020B0604020202020204" charset="0"/>
                <a:cs typeface="Poppins" panose="020B0604020202020204" charset="0"/>
              </a:rPr>
              <a:t>913 103 475 </a:t>
            </a:r>
            <a:r>
              <a:rPr lang="sv-SE" b="1" dirty="0">
                <a:solidFill>
                  <a:srgbClr val="FF0000"/>
                </a:solidFill>
                <a:latin typeface="Poppins" panose="020B0604020202020204" charset="0"/>
                <a:cs typeface="Poppins" panose="020B0604020202020204" charset="0"/>
              </a:rPr>
              <a:t>CRME</a:t>
            </a:r>
          </a:p>
          <a:p>
            <a:pPr marL="285750" indent="-285750">
              <a:buFont typeface="Arial" panose="020B0604020202020204" pitchFamily="34" charset="0"/>
              <a:buChar char="•"/>
            </a:pPr>
            <a:r>
              <a:rPr lang="sv-SE" dirty="0">
                <a:latin typeface="Poppins" panose="020B0604020202020204" charset="0"/>
                <a:cs typeface="Poppins" panose="020B0604020202020204" charset="0"/>
              </a:rPr>
              <a:t>112</a:t>
            </a:r>
          </a:p>
        </p:txBody>
      </p:sp>
      <p:sp>
        <p:nvSpPr>
          <p:cNvPr id="7" name="Rectángulo 6">
            <a:extLst>
              <a:ext uri="{FF2B5EF4-FFF2-40B4-BE49-F238E27FC236}">
                <a16:creationId xmlns:a16="http://schemas.microsoft.com/office/drawing/2014/main" id="{BE261BF5-51DB-47E7-A501-4EDDD6654388}"/>
              </a:ext>
            </a:extLst>
          </p:cNvPr>
          <p:cNvSpPr/>
          <p:nvPr/>
        </p:nvSpPr>
        <p:spPr>
          <a:xfrm>
            <a:off x="457200" y="2680096"/>
            <a:ext cx="1148071" cy="307777"/>
          </a:xfrm>
          <a:prstGeom prst="rect">
            <a:avLst/>
          </a:prstGeom>
        </p:spPr>
        <p:txBody>
          <a:bodyPr wrap="none">
            <a:spAutoFit/>
          </a:bodyPr>
          <a:lstStyle/>
          <a:p>
            <a:r>
              <a:rPr lang="es-ES" b="1" dirty="0">
                <a:latin typeface="Poppins" panose="020B0604020202020204" charset="0"/>
                <a:cs typeface="Poppins" panose="020B0604020202020204" charset="0"/>
              </a:rPr>
              <a:t>REMOLQUE</a:t>
            </a:r>
          </a:p>
        </p:txBody>
      </p:sp>
    </p:spTree>
    <p:extLst>
      <p:ext uri="{BB962C8B-B14F-4D97-AF65-F5344CB8AC3E}">
        <p14:creationId xmlns:p14="http://schemas.microsoft.com/office/powerpoint/2010/main" val="4119024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ES" sz="3600" dirty="0"/>
              <a:t>LEGISLACIÓN</a:t>
            </a:r>
            <a:endParaRPr dirty="0"/>
          </a:p>
        </p:txBody>
      </p:sp>
      <p:sp>
        <p:nvSpPr>
          <p:cNvPr id="176" name="Google Shape;176;p17"/>
          <p:cNvSpPr txBox="1">
            <a:spLocks noGrp="1"/>
          </p:cNvSpPr>
          <p:nvPr>
            <p:ph type="subTitle" idx="1"/>
          </p:nvPr>
        </p:nvSpPr>
        <p:spPr>
          <a:xfrm>
            <a:off x="1950720" y="3188701"/>
            <a:ext cx="5242560" cy="784800"/>
          </a:xfrm>
          <a:prstGeom prst="rect">
            <a:avLst/>
          </a:prstGeom>
        </p:spPr>
        <p:txBody>
          <a:bodyPr spcFirstLastPara="1" wrap="square" lIns="91425" tIns="91425" rIns="91425" bIns="91425" anchor="t" anchorCtr="0">
            <a:noAutofit/>
          </a:bodyPr>
          <a:lstStyle/>
          <a:p>
            <a:pPr marL="0" lvl="0" indent="0"/>
            <a:r>
              <a:rPr lang="es-ES" dirty="0">
                <a:latin typeface="Poppins" panose="020B0604020202020204" charset="0"/>
                <a:cs typeface="Poppins" panose="020B0604020202020204" charset="0"/>
              </a:rPr>
              <a:t>Normas que afectan a las embarcaciones de recreo</a:t>
            </a:r>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6000" b="1" dirty="0">
                <a:solidFill>
                  <a:srgbClr val="FFFFFF"/>
                </a:solidFill>
                <a:latin typeface="Poppins"/>
                <a:ea typeface="Poppins"/>
                <a:cs typeface="Poppins"/>
                <a:sym typeface="Poppins"/>
              </a:rPr>
              <a:t>4</a:t>
            </a:r>
            <a:endParaRPr sz="6000" dirty="0">
              <a:solidFill>
                <a:srgbClr val="FFFFFF"/>
              </a:solidFill>
            </a:endParaRPr>
          </a:p>
        </p:txBody>
      </p:sp>
      <p:pic>
        <p:nvPicPr>
          <p:cNvPr id="5" name="Imagen 4">
            <a:extLst>
              <a:ext uri="{FF2B5EF4-FFF2-40B4-BE49-F238E27FC236}">
                <a16:creationId xmlns:a16="http://schemas.microsoft.com/office/drawing/2014/main" id="{072C51FC-B53B-4242-8BA7-083A25229359}"/>
              </a:ext>
            </a:extLst>
          </p:cNvPr>
          <p:cNvPicPr>
            <a:picLocks noChangeAspect="1"/>
          </p:cNvPicPr>
          <p:nvPr/>
        </p:nvPicPr>
        <p:blipFill>
          <a:blip r:embed="rId3"/>
          <a:stretch>
            <a:fillRect/>
          </a:stretch>
        </p:blipFill>
        <p:spPr>
          <a:xfrm>
            <a:off x="6763412" y="2831729"/>
            <a:ext cx="1674840" cy="1674840"/>
          </a:xfrm>
          <a:prstGeom prst="rect">
            <a:avLst/>
          </a:prstGeom>
        </p:spPr>
      </p:pic>
    </p:spTree>
    <p:extLst>
      <p:ext uri="{BB962C8B-B14F-4D97-AF65-F5344CB8AC3E}">
        <p14:creationId xmlns:p14="http://schemas.microsoft.com/office/powerpoint/2010/main" val="3615133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B4927E7-8AA5-44DC-9612-F89952B9932D}"/>
              </a:ext>
            </a:extLst>
          </p:cNvPr>
          <p:cNvPicPr>
            <a:picLocks noChangeAspect="1"/>
          </p:cNvPicPr>
          <p:nvPr/>
        </p:nvPicPr>
        <p:blipFill>
          <a:blip r:embed="rId2"/>
          <a:stretch>
            <a:fillRect/>
          </a:stretch>
        </p:blipFill>
        <p:spPr>
          <a:xfrm>
            <a:off x="-54365" y="1693112"/>
            <a:ext cx="9201030" cy="3450388"/>
          </a:xfrm>
          <a:prstGeom prst="rect">
            <a:avLst/>
          </a:prstGeom>
        </p:spPr>
      </p:pic>
      <p:sp>
        <p:nvSpPr>
          <p:cNvPr id="3" name="Título 2">
            <a:extLst>
              <a:ext uri="{FF2B5EF4-FFF2-40B4-BE49-F238E27FC236}">
                <a16:creationId xmlns:a16="http://schemas.microsoft.com/office/drawing/2014/main" id="{DDABCF82-B86A-4436-9A9D-D1254BF01DD8}"/>
              </a:ext>
            </a:extLst>
          </p:cNvPr>
          <p:cNvSpPr>
            <a:spLocks noGrp="1"/>
          </p:cNvSpPr>
          <p:nvPr>
            <p:ph type="title"/>
          </p:nvPr>
        </p:nvSpPr>
        <p:spPr>
          <a:xfrm>
            <a:off x="457200" y="1303285"/>
            <a:ext cx="5220300" cy="683100"/>
          </a:xfrm>
        </p:spPr>
        <p:txBody>
          <a:bodyPr/>
          <a:lstStyle/>
          <a:p>
            <a:r>
              <a:rPr lang="es-ES" dirty="0">
                <a:latin typeface="Poppins" panose="020B0604020202020204" charset="0"/>
                <a:cs typeface="Poppins" panose="020B0604020202020204" charset="0"/>
              </a:rPr>
              <a:t>LEGISLACIÓN</a:t>
            </a:r>
            <a:br>
              <a:rPr lang="es-ES" dirty="0">
                <a:latin typeface="Poppins" panose="020B0604020202020204" charset="0"/>
                <a:cs typeface="Poppins" panose="020B0604020202020204" charset="0"/>
              </a:rPr>
            </a:br>
            <a:br>
              <a:rPr lang="es-ES" dirty="0">
                <a:latin typeface="Poppins" panose="020B0604020202020204" charset="0"/>
                <a:cs typeface="Poppins" panose="020B0604020202020204" charset="0"/>
              </a:rPr>
            </a:br>
            <a:endParaRPr lang="es-ES" dirty="0">
              <a:latin typeface="Poppins" panose="020B0604020202020204" charset="0"/>
              <a:cs typeface="Poppins" panose="020B0604020202020204" charset="0"/>
            </a:endParaRPr>
          </a:p>
        </p:txBody>
      </p:sp>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35</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489999" y="838809"/>
            <a:ext cx="3826689" cy="738664"/>
          </a:xfrm>
          <a:prstGeom prst="rect">
            <a:avLst/>
          </a:prstGeom>
        </p:spPr>
        <p:txBody>
          <a:bodyPr wrap="none">
            <a:spAutoFit/>
          </a:bodyPr>
          <a:lstStyle/>
          <a:p>
            <a:pPr marL="285750" indent="-285750">
              <a:buFont typeface="Arial" panose="020B0604020202020204" pitchFamily="34" charset="0"/>
              <a:buChar char="•"/>
            </a:pPr>
            <a:r>
              <a:rPr lang="es-ES">
                <a:latin typeface="Poppins" panose="020B0604020202020204" charset="0"/>
                <a:cs typeface="Poppins" panose="020B0604020202020204" charset="0"/>
              </a:rPr>
              <a:t>Limitaciones a la navegación</a:t>
            </a:r>
          </a:p>
          <a:p>
            <a:pPr marL="285750" indent="-285750">
              <a:buFont typeface="Arial" panose="020B0604020202020204" pitchFamily="34" charset="0"/>
              <a:buChar char="•"/>
            </a:pPr>
            <a:r>
              <a:rPr lang="es-ES">
                <a:latin typeface="Poppins" panose="020B0604020202020204" charset="0"/>
                <a:cs typeface="Poppins" panose="020B0604020202020204" charset="0"/>
              </a:rPr>
              <a:t>Reservas marinas</a:t>
            </a:r>
          </a:p>
          <a:p>
            <a:pPr marL="285750" indent="-285750">
              <a:buFont typeface="Arial" panose="020B0604020202020204" pitchFamily="34" charset="0"/>
              <a:buChar char="•"/>
            </a:pPr>
            <a:r>
              <a:rPr lang="es-ES">
                <a:latin typeface="Poppins" panose="020B0604020202020204" charset="0"/>
                <a:cs typeface="Poppins" panose="020B0604020202020204" charset="0"/>
              </a:rPr>
              <a:t>Precauciones con buzos y nadadores</a:t>
            </a:r>
            <a:endParaRPr lang="es-ES" dirty="0">
              <a:latin typeface="Poppins" panose="020B0604020202020204" charset="0"/>
              <a:cs typeface="Poppins" panose="020B0604020202020204" charset="0"/>
            </a:endParaRPr>
          </a:p>
        </p:txBody>
      </p:sp>
      <p:sp>
        <p:nvSpPr>
          <p:cNvPr id="4" name="Rectángulo 3">
            <a:extLst>
              <a:ext uri="{FF2B5EF4-FFF2-40B4-BE49-F238E27FC236}">
                <a16:creationId xmlns:a16="http://schemas.microsoft.com/office/drawing/2014/main" id="{245DF059-4EE0-4C20-B496-99833CADAE24}"/>
              </a:ext>
            </a:extLst>
          </p:cNvPr>
          <p:cNvSpPr/>
          <p:nvPr/>
        </p:nvSpPr>
        <p:spPr>
          <a:xfrm>
            <a:off x="3490061" y="730790"/>
            <a:ext cx="3390799" cy="507831"/>
          </a:xfrm>
          <a:prstGeom prst="rect">
            <a:avLst/>
          </a:prstGeom>
        </p:spPr>
        <p:txBody>
          <a:bodyPr wrap="square">
            <a:spAutoFit/>
          </a:bodyPr>
          <a:lstStyle/>
          <a:p>
            <a:pPr marL="285750" lvl="6" indent="-285750">
              <a:buFont typeface="Poppins" panose="020B0604020202020204" charset="0"/>
              <a:buChar char="→"/>
            </a:pPr>
            <a:r>
              <a:rPr lang="es-ES" sz="900" dirty="0">
                <a:solidFill>
                  <a:srgbClr val="3A81BA"/>
                </a:solidFill>
                <a:latin typeface="Poppins" panose="020B0604020202020204" charset="0"/>
                <a:cs typeface="Poppins" panose="020B0604020202020204" charset="0"/>
              </a:rPr>
              <a:t>Playas balizadas</a:t>
            </a:r>
          </a:p>
          <a:p>
            <a:pPr marL="285750" lvl="4" indent="-285750">
              <a:buFont typeface="Poppins" panose="020B0604020202020204" charset="0"/>
              <a:buChar char="→"/>
            </a:pPr>
            <a:r>
              <a:rPr lang="es-ES" sz="900" dirty="0">
                <a:solidFill>
                  <a:srgbClr val="3A81BA"/>
                </a:solidFill>
                <a:latin typeface="Poppins" panose="020B0604020202020204" charset="0"/>
                <a:cs typeface="Poppins" panose="020B0604020202020204" charset="0"/>
              </a:rPr>
              <a:t>Lugares próximos a la costa y playas no balizadas</a:t>
            </a:r>
          </a:p>
          <a:p>
            <a:pPr marL="285750" lvl="4" indent="-285750">
              <a:buFont typeface="Poppins" panose="020B0604020202020204" charset="0"/>
              <a:buChar char="→"/>
            </a:pPr>
            <a:r>
              <a:rPr lang="es-ES" sz="900" dirty="0">
                <a:solidFill>
                  <a:srgbClr val="3A81BA"/>
                </a:solidFill>
                <a:latin typeface="Poppins" panose="020B0604020202020204" charset="0"/>
                <a:cs typeface="Poppins" panose="020B0604020202020204" charset="0"/>
              </a:rPr>
              <a:t>Canales de acceso</a:t>
            </a:r>
          </a:p>
        </p:txBody>
      </p:sp>
    </p:spTree>
    <p:extLst>
      <p:ext uri="{BB962C8B-B14F-4D97-AF65-F5344CB8AC3E}">
        <p14:creationId xmlns:p14="http://schemas.microsoft.com/office/powerpoint/2010/main" val="2041842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5" name="Título 2">
            <a:extLst>
              <a:ext uri="{FF2B5EF4-FFF2-40B4-BE49-F238E27FC236}">
                <a16:creationId xmlns:a16="http://schemas.microsoft.com/office/drawing/2014/main" id="{52649950-1188-4056-B023-96B18A64709A}"/>
              </a:ext>
            </a:extLst>
          </p:cNvPr>
          <p:cNvSpPr txBox="1">
            <a:spLocks/>
          </p:cNvSpPr>
          <p:nvPr/>
        </p:nvSpPr>
        <p:spPr>
          <a:xfrm>
            <a:off x="457200" y="1303285"/>
            <a:ext cx="3238500" cy="6831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dirty="0">
                <a:latin typeface="Poppins" panose="020B0604020202020204" charset="0"/>
                <a:cs typeface="Poppins" panose="020B0604020202020204" charset="0"/>
              </a:rPr>
              <a:t>LEGISLACIÓN</a:t>
            </a:r>
            <a:br>
              <a:rPr lang="es-ES" dirty="0">
                <a:latin typeface="Poppins" panose="020B0604020202020204" charset="0"/>
                <a:cs typeface="Poppins" panose="020B0604020202020204" charset="0"/>
              </a:rPr>
            </a:br>
            <a:br>
              <a:rPr lang="es-ES" dirty="0">
                <a:latin typeface="Poppins" panose="020B0604020202020204" charset="0"/>
                <a:cs typeface="Poppins" panose="020B0604020202020204" charset="0"/>
              </a:rPr>
            </a:br>
            <a:endParaRPr lang="es-ES" dirty="0">
              <a:latin typeface="Poppins" panose="020B0604020202020204" charset="0"/>
              <a:cs typeface="Poppins" panose="020B0604020202020204" charset="0"/>
            </a:endParaRPr>
          </a:p>
        </p:txBody>
      </p:sp>
      <p:graphicFrame>
        <p:nvGraphicFramePr>
          <p:cNvPr id="38" name="Google Shape;292;p26">
            <a:extLst>
              <a:ext uri="{FF2B5EF4-FFF2-40B4-BE49-F238E27FC236}">
                <a16:creationId xmlns:a16="http://schemas.microsoft.com/office/drawing/2014/main" id="{45AEF0DD-0AA9-45CF-91DC-678026176E14}"/>
              </a:ext>
            </a:extLst>
          </p:cNvPr>
          <p:cNvGraphicFramePr/>
          <p:nvPr>
            <p:extLst>
              <p:ext uri="{D42A27DB-BD31-4B8C-83A1-F6EECF244321}">
                <p14:modId xmlns:p14="http://schemas.microsoft.com/office/powerpoint/2010/main" val="1288903394"/>
              </p:ext>
            </p:extLst>
          </p:nvPr>
        </p:nvGraphicFramePr>
        <p:xfrm>
          <a:off x="238690" y="1762697"/>
          <a:ext cx="5759253" cy="1256423"/>
        </p:xfrm>
        <a:graphic>
          <a:graphicData uri="http://schemas.openxmlformats.org/drawingml/2006/table">
            <a:tbl>
              <a:tblPr>
                <a:noFill/>
                <a:tableStyleId>{D8DDDA71-EB4C-453B-83A3-0A26C3520B89}</a:tableStyleId>
              </a:tblPr>
              <a:tblGrid>
                <a:gridCol w="2885510">
                  <a:extLst>
                    <a:ext uri="{9D8B030D-6E8A-4147-A177-3AD203B41FA5}">
                      <a16:colId xmlns:a16="http://schemas.microsoft.com/office/drawing/2014/main" val="20000"/>
                    </a:ext>
                  </a:extLst>
                </a:gridCol>
                <a:gridCol w="2873743">
                  <a:extLst>
                    <a:ext uri="{9D8B030D-6E8A-4147-A177-3AD203B41FA5}">
                      <a16:colId xmlns:a16="http://schemas.microsoft.com/office/drawing/2014/main" val="20001"/>
                    </a:ext>
                  </a:extLst>
                </a:gridCol>
              </a:tblGrid>
              <a:tr h="463943">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ZONA</a:t>
                      </a: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dirty="0">
                          <a:solidFill>
                            <a:schemeClr val="bg1"/>
                          </a:solidFill>
                          <a:latin typeface="Poppins" panose="020B0604020202020204" charset="0"/>
                          <a:ea typeface="Poppins Light"/>
                          <a:cs typeface="Poppins" panose="020B0604020202020204" charset="0"/>
                          <a:sym typeface="Poppins Light"/>
                        </a:rPr>
                        <a:t>OPCIÓN DE DESCARGA</a:t>
                      </a: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73249"/>
                    </a:solidFill>
                  </a:tcPr>
                </a:tc>
                <a:extLst>
                  <a:ext uri="{0D108BD9-81ED-4DB2-BD59-A6C34878D82A}">
                    <a16:rowId xmlns:a16="http://schemas.microsoft.com/office/drawing/2014/main" val="10000"/>
                  </a:ext>
                </a:extLst>
              </a:tr>
              <a:tr h="180000">
                <a:tc>
                  <a:txBody>
                    <a:bodyPr/>
                    <a:lstStyle/>
                    <a:p>
                      <a:pPr marL="0" lvl="0" indent="0" algn="ctr" rtl="0">
                        <a:spcBef>
                          <a:spcPts val="0"/>
                        </a:spcBef>
                        <a:spcAft>
                          <a:spcPts val="0"/>
                        </a:spcAft>
                        <a:buNone/>
                      </a:pPr>
                      <a:r>
                        <a:rPr lang="es-ES" sz="700" b="1" dirty="0">
                          <a:latin typeface="Poppins" panose="020B0604020202020204" charset="0"/>
                          <a:ea typeface="Poppins Light"/>
                          <a:cs typeface="Poppins" panose="020B0604020202020204" charset="0"/>
                          <a:sym typeface="Poppins Light"/>
                        </a:rPr>
                        <a:t>Aguas portuarias, protegidas, rías, bahías, etc.</a:t>
                      </a:r>
                      <a:endParaRPr sz="700" b="1" dirty="0">
                        <a:latin typeface="Poppins" panose="020B0604020202020204" charset="0"/>
                        <a:ea typeface="Poppins Light"/>
                        <a:cs typeface="Poppins" panose="020B0604020202020204" charset="0"/>
                        <a:sym typeface="Poppins Light"/>
                      </a:endParaRPr>
                    </a:p>
                  </a:txBody>
                  <a:tcPr marL="45720" marR="4572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0" dirty="0">
                          <a:latin typeface="Poppins" panose="020B0604020202020204" charset="0"/>
                          <a:ea typeface="Poppins"/>
                          <a:cs typeface="Poppins" panose="020B0604020202020204" charset="0"/>
                          <a:sym typeface="Poppins"/>
                        </a:rPr>
                        <a:t>NO</a:t>
                      </a:r>
                      <a:endParaRPr sz="700" b="0" dirty="0">
                        <a:latin typeface="Poppins" panose="020B0604020202020204" charset="0"/>
                        <a:ea typeface="Poppins"/>
                        <a:cs typeface="Poppins" panose="020B0604020202020204" charset="0"/>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1"/>
                  </a:ext>
                </a:extLst>
              </a:tr>
              <a:tr h="180000">
                <a:tc>
                  <a:txBody>
                    <a:bodyPr/>
                    <a:lstStyle/>
                    <a:p>
                      <a:pPr marL="0" lvl="0" indent="0" algn="ctr" rtl="0">
                        <a:spcBef>
                          <a:spcPts val="0"/>
                        </a:spcBef>
                        <a:spcAft>
                          <a:spcPts val="0"/>
                        </a:spcAft>
                        <a:buNone/>
                      </a:pPr>
                      <a:r>
                        <a:rPr lang="es-ES" sz="700" b="1" dirty="0">
                          <a:latin typeface="Poppins" panose="020B0604020202020204" charset="0"/>
                          <a:ea typeface="Poppins Light"/>
                          <a:cs typeface="Poppins" panose="020B0604020202020204" charset="0"/>
                          <a:sym typeface="Poppins Light"/>
                        </a:rPr>
                        <a:t>Hasta 3 millas</a:t>
                      </a:r>
                      <a:endParaRPr sz="700" b="1" dirty="0">
                        <a:latin typeface="Poppins" panose="020B0604020202020204" charset="0"/>
                        <a:ea typeface="Poppins Light"/>
                        <a:cs typeface="Poppins" panose="020B0604020202020204" charset="0"/>
                        <a:sym typeface="Poppins Light"/>
                      </a:endParaRPr>
                    </a:p>
                  </a:txBody>
                  <a:tcPr marL="45720" marR="4572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0" dirty="0">
                          <a:latin typeface="Poppins" panose="020B0604020202020204" charset="0"/>
                          <a:ea typeface="Poppins"/>
                          <a:cs typeface="Poppins" panose="020B0604020202020204" charset="0"/>
                          <a:sym typeface="Poppins"/>
                        </a:rPr>
                        <a:t>NO</a:t>
                      </a:r>
                      <a:endParaRPr sz="700" b="0" dirty="0">
                        <a:latin typeface="Poppins" panose="020B0604020202020204" charset="0"/>
                        <a:ea typeface="Poppins"/>
                        <a:cs typeface="Poppins" panose="020B0604020202020204" charset="0"/>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s-ES" sz="700" b="1" dirty="0">
                          <a:latin typeface="Poppins" panose="020B0604020202020204" charset="0"/>
                          <a:ea typeface="Poppins Light"/>
                          <a:cs typeface="Poppins" panose="020B0604020202020204" charset="0"/>
                          <a:sym typeface="Poppins Light"/>
                        </a:rPr>
                        <a:t>Desde 3 hasta 12 millas</a:t>
                      </a:r>
                      <a:endParaRPr sz="700" b="1" dirty="0">
                        <a:latin typeface="Poppins" panose="020B0604020202020204" charset="0"/>
                        <a:ea typeface="Poppins Light"/>
                        <a:cs typeface="Poppins" panose="020B0604020202020204" charset="0"/>
                        <a:sym typeface="Poppins Light"/>
                      </a:endParaRPr>
                    </a:p>
                  </a:txBody>
                  <a:tcPr marL="45720" marR="4572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lvl="0" indent="0" algn="ctr" rtl="0">
                        <a:spcBef>
                          <a:spcPts val="0"/>
                        </a:spcBef>
                        <a:spcAft>
                          <a:spcPts val="0"/>
                        </a:spcAft>
                        <a:buFont typeface="Arial" panose="020B0604020202020204" pitchFamily="34" charset="0"/>
                        <a:buNone/>
                      </a:pPr>
                      <a:r>
                        <a:rPr lang="es-ES" sz="700" b="0" dirty="0">
                          <a:latin typeface="Poppins" panose="020B0604020202020204" charset="0"/>
                          <a:ea typeface="Poppins"/>
                          <a:cs typeface="Poppins" panose="020B0604020202020204" charset="0"/>
                          <a:sym typeface="Poppins"/>
                        </a:rPr>
                        <a:t>SI. Desmenuzada y desinfectad. &gt; 4 nudos.</a:t>
                      </a:r>
                      <a:endParaRPr sz="700" b="0" dirty="0">
                        <a:latin typeface="Poppins" panose="020B0604020202020204" charset="0"/>
                        <a:ea typeface="Poppins"/>
                        <a:cs typeface="Poppins" panose="020B0604020202020204" charset="0"/>
                        <a:sym typeface="Poppins"/>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3"/>
                  </a:ext>
                </a:extLst>
              </a:tr>
              <a:tr h="180000">
                <a:tc>
                  <a:txBody>
                    <a:bodyPr/>
                    <a:lstStyle/>
                    <a:p>
                      <a:pPr marL="0" lvl="0" indent="0" algn="ctr" rtl="0">
                        <a:spcBef>
                          <a:spcPts val="0"/>
                        </a:spcBef>
                        <a:spcAft>
                          <a:spcPts val="0"/>
                        </a:spcAft>
                        <a:buNone/>
                      </a:pPr>
                      <a:r>
                        <a:rPr lang="es-ES" sz="700" b="1" dirty="0">
                          <a:latin typeface="Poppins" panose="020B0604020202020204" charset="0"/>
                          <a:ea typeface="Poppins Light"/>
                          <a:cs typeface="Poppins" panose="020B0604020202020204" charset="0"/>
                          <a:sym typeface="Poppins Light"/>
                        </a:rPr>
                        <a:t>Más de 12 millas</a:t>
                      </a:r>
                      <a:endParaRPr sz="700" b="1" dirty="0">
                        <a:latin typeface="Poppins" panose="020B0604020202020204" charset="0"/>
                        <a:ea typeface="Poppins Light"/>
                        <a:cs typeface="Poppins" panose="020B0604020202020204" charset="0"/>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s-ES" sz="700" b="0" dirty="0">
                          <a:latin typeface="Poppins" panose="020B0604020202020204" charset="0"/>
                          <a:ea typeface="Poppins"/>
                          <a:cs typeface="Poppins" panose="020B0604020202020204" charset="0"/>
                          <a:sym typeface="Poppins"/>
                        </a:rPr>
                        <a:t>SI. &gt; 4 nudos.</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804376650"/>
                  </a:ext>
                </a:extLst>
              </a:tr>
            </a:tbl>
          </a:graphicData>
        </a:graphic>
      </p:graphicFrame>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36</a:t>
            </a:fld>
            <a:endParaRPr dirty="0"/>
          </a:p>
        </p:txBody>
      </p:sp>
      <p:pic>
        <p:nvPicPr>
          <p:cNvPr id="361" name="Google Shape;361;p31"/>
          <p:cNvPicPr preferRelativeResize="0"/>
          <p:nvPr/>
        </p:nvPicPr>
        <p:blipFill>
          <a:blip r:embed="rId3"/>
          <a:stretch>
            <a:fillRect/>
          </a:stretch>
        </p:blipFill>
        <p:spPr>
          <a:xfrm>
            <a:off x="6530987" y="1213287"/>
            <a:ext cx="2716825" cy="2716825"/>
          </a:xfrm>
          <a:prstGeom prst="ellipse">
            <a:avLst/>
          </a:prstGeom>
          <a:noFill/>
          <a:ln>
            <a:noFill/>
          </a:ln>
        </p:spPr>
      </p:pic>
      <p:grpSp>
        <p:nvGrpSpPr>
          <p:cNvPr id="362" name="Google Shape;362;p31"/>
          <p:cNvGrpSpPr/>
          <p:nvPr/>
        </p:nvGrpSpPr>
        <p:grpSpPr>
          <a:xfrm>
            <a:off x="5853100" y="3068600"/>
            <a:ext cx="1539600" cy="1539600"/>
            <a:chOff x="6680825" y="2549350"/>
            <a:chExt cx="1539600" cy="1539600"/>
          </a:xfrm>
        </p:grpSpPr>
        <p:sp>
          <p:nvSpPr>
            <p:cNvPr id="363" name="Google Shape;363;p31"/>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Google Shape;364;p31"/>
            <p:cNvSpPr/>
            <p:nvPr/>
          </p:nvSpPr>
          <p:spPr>
            <a:xfrm>
              <a:off x="6894850" y="2763375"/>
              <a:ext cx="1111200" cy="1111200"/>
            </a:xfrm>
            <a:prstGeom prst="ellipse">
              <a:avLst/>
            </a:prstGeom>
            <a:solidFill>
              <a:schemeClr val="accent1">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5" name="Google Shape;365;p31"/>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Google Shape;742;p39">
            <a:extLst>
              <a:ext uri="{FF2B5EF4-FFF2-40B4-BE49-F238E27FC236}">
                <a16:creationId xmlns:a16="http://schemas.microsoft.com/office/drawing/2014/main" id="{5EB14103-C70F-469C-9A32-FB0E2C2E8D16}"/>
              </a:ext>
            </a:extLst>
          </p:cNvPr>
          <p:cNvGrpSpPr/>
          <p:nvPr/>
        </p:nvGrpSpPr>
        <p:grpSpPr>
          <a:xfrm>
            <a:off x="6428758" y="3685261"/>
            <a:ext cx="387933" cy="345971"/>
            <a:chOff x="3927500" y="301425"/>
            <a:chExt cx="461550" cy="411625"/>
          </a:xfrm>
        </p:grpSpPr>
        <p:sp>
          <p:nvSpPr>
            <p:cNvPr id="24" name="Google Shape;743;p39">
              <a:extLst>
                <a:ext uri="{FF2B5EF4-FFF2-40B4-BE49-F238E27FC236}">
                  <a16:creationId xmlns:a16="http://schemas.microsoft.com/office/drawing/2014/main" id="{52AAE267-79FF-46C9-B4ED-B10615FABEB6}"/>
                </a:ext>
              </a:extLst>
            </p:cNvPr>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Google Shape;744;p39">
              <a:extLst>
                <a:ext uri="{FF2B5EF4-FFF2-40B4-BE49-F238E27FC236}">
                  <a16:creationId xmlns:a16="http://schemas.microsoft.com/office/drawing/2014/main" id="{48C50312-3391-4F78-96EA-0B50396B454B}"/>
                </a:ext>
              </a:extLst>
            </p:cNvPr>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Google Shape;745;p39">
              <a:extLst>
                <a:ext uri="{FF2B5EF4-FFF2-40B4-BE49-F238E27FC236}">
                  <a16:creationId xmlns:a16="http://schemas.microsoft.com/office/drawing/2014/main" id="{4B09F3C0-08C0-4046-A2FF-89DE35DBD440}"/>
                </a:ext>
              </a:extLst>
            </p:cNvPr>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746;p39">
              <a:extLst>
                <a:ext uri="{FF2B5EF4-FFF2-40B4-BE49-F238E27FC236}">
                  <a16:creationId xmlns:a16="http://schemas.microsoft.com/office/drawing/2014/main" id="{81DFB610-AF59-433C-AE0D-934E33B25665}"/>
                </a:ext>
              </a:extLst>
            </p:cNvPr>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747;p39">
              <a:extLst>
                <a:ext uri="{FF2B5EF4-FFF2-40B4-BE49-F238E27FC236}">
                  <a16:creationId xmlns:a16="http://schemas.microsoft.com/office/drawing/2014/main" id="{4573F766-557D-48E9-A45B-C46D2AAFF3A6}"/>
                </a:ext>
              </a:extLst>
            </p:cNvPr>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Google Shape;748;p39">
              <a:extLst>
                <a:ext uri="{FF2B5EF4-FFF2-40B4-BE49-F238E27FC236}">
                  <a16:creationId xmlns:a16="http://schemas.microsoft.com/office/drawing/2014/main" id="{BB036005-13F7-4AE9-952E-7A67A57BB8B9}"/>
                </a:ext>
              </a:extLst>
            </p:cNvPr>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Google Shape;749;p39">
              <a:extLst>
                <a:ext uri="{FF2B5EF4-FFF2-40B4-BE49-F238E27FC236}">
                  <a16:creationId xmlns:a16="http://schemas.microsoft.com/office/drawing/2014/main" id="{BC59D5D3-8A89-4F4A-8844-9786753C5E76}"/>
                </a:ext>
              </a:extLst>
            </p:cNvPr>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Google Shape;750;p39">
              <a:extLst>
                <a:ext uri="{FF2B5EF4-FFF2-40B4-BE49-F238E27FC236}">
                  <a16:creationId xmlns:a16="http://schemas.microsoft.com/office/drawing/2014/main" id="{54C0B778-6E6E-44C5-8D63-865478B58345}"/>
                </a:ext>
              </a:extLst>
            </p:cNvPr>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Google Shape;751;p39">
              <a:extLst>
                <a:ext uri="{FF2B5EF4-FFF2-40B4-BE49-F238E27FC236}">
                  <a16:creationId xmlns:a16="http://schemas.microsoft.com/office/drawing/2014/main" id="{18A1514A-97B5-4341-9F27-6A52720E9C95}"/>
                </a:ext>
              </a:extLst>
            </p:cNvPr>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Google Shape;752;p39">
              <a:extLst>
                <a:ext uri="{FF2B5EF4-FFF2-40B4-BE49-F238E27FC236}">
                  <a16:creationId xmlns:a16="http://schemas.microsoft.com/office/drawing/2014/main" id="{149E80DA-EACD-4A08-84AD-C8624B75D8F0}"/>
                </a:ext>
              </a:extLst>
            </p:cNvPr>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Google Shape;753;p39">
              <a:extLst>
                <a:ext uri="{FF2B5EF4-FFF2-40B4-BE49-F238E27FC236}">
                  <a16:creationId xmlns:a16="http://schemas.microsoft.com/office/drawing/2014/main" id="{4BEE7ABB-30DA-43A2-A0E1-F169B814474F}"/>
                </a:ext>
              </a:extLst>
            </p:cNvPr>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Google Shape;754;p39">
              <a:extLst>
                <a:ext uri="{FF2B5EF4-FFF2-40B4-BE49-F238E27FC236}">
                  <a16:creationId xmlns:a16="http://schemas.microsoft.com/office/drawing/2014/main" id="{BA479FA7-0352-4198-B185-63579CBC3F74}"/>
                </a:ext>
              </a:extLst>
            </p:cNvPr>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Google Shape;755;p39">
              <a:extLst>
                <a:ext uri="{FF2B5EF4-FFF2-40B4-BE49-F238E27FC236}">
                  <a16:creationId xmlns:a16="http://schemas.microsoft.com/office/drawing/2014/main" id="{8D3B7FF8-A3F5-4188-895E-0E103EE3DDC2}"/>
                </a:ext>
              </a:extLst>
            </p:cNvPr>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Google Shape;756;p39">
              <a:extLst>
                <a:ext uri="{FF2B5EF4-FFF2-40B4-BE49-F238E27FC236}">
                  <a16:creationId xmlns:a16="http://schemas.microsoft.com/office/drawing/2014/main" id="{22C48EA9-0A32-46D2-A1CF-7E2BA65ABF38}"/>
                </a:ext>
              </a:extLst>
            </p:cNvPr>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Google Shape;757;p39">
              <a:extLst>
                <a:ext uri="{FF2B5EF4-FFF2-40B4-BE49-F238E27FC236}">
                  <a16:creationId xmlns:a16="http://schemas.microsoft.com/office/drawing/2014/main" id="{343C4726-BCD7-4138-BECD-43D2ECA5771D}"/>
                </a:ext>
              </a:extLst>
            </p:cNvPr>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Google Shape;758;p39">
              <a:extLst>
                <a:ext uri="{FF2B5EF4-FFF2-40B4-BE49-F238E27FC236}">
                  <a16:creationId xmlns:a16="http://schemas.microsoft.com/office/drawing/2014/main" id="{ABD9BD5A-796A-40CD-AAB7-83A6ED3D7187}"/>
                </a:ext>
              </a:extLst>
            </p:cNvPr>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Google Shape;759;p39">
              <a:extLst>
                <a:ext uri="{FF2B5EF4-FFF2-40B4-BE49-F238E27FC236}">
                  <a16:creationId xmlns:a16="http://schemas.microsoft.com/office/drawing/2014/main" id="{F4C726F6-480F-483A-A5B4-1C0B5F83398F}"/>
                </a:ext>
              </a:extLst>
            </p:cNvPr>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Google Shape;760;p39">
              <a:extLst>
                <a:ext uri="{FF2B5EF4-FFF2-40B4-BE49-F238E27FC236}">
                  <a16:creationId xmlns:a16="http://schemas.microsoft.com/office/drawing/2014/main" id="{66090B47-E5C9-4CB5-85C7-6120CD9CBCAF}"/>
                </a:ext>
              </a:extLst>
            </p:cNvPr>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Google Shape;761;p39">
              <a:extLst>
                <a:ext uri="{FF2B5EF4-FFF2-40B4-BE49-F238E27FC236}">
                  <a16:creationId xmlns:a16="http://schemas.microsoft.com/office/drawing/2014/main" id="{97B6A15A-E38C-42F7-963B-834B2EADEA9F}"/>
                </a:ext>
              </a:extLst>
            </p:cNvPr>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Google Shape;762;p39">
              <a:extLst>
                <a:ext uri="{FF2B5EF4-FFF2-40B4-BE49-F238E27FC236}">
                  <a16:creationId xmlns:a16="http://schemas.microsoft.com/office/drawing/2014/main" id="{5D71E445-D79E-4131-8E78-448F80990DC0}"/>
                </a:ext>
              </a:extLst>
            </p:cNvPr>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Google Shape;763;p39">
              <a:extLst>
                <a:ext uri="{FF2B5EF4-FFF2-40B4-BE49-F238E27FC236}">
                  <a16:creationId xmlns:a16="http://schemas.microsoft.com/office/drawing/2014/main" id="{F2074148-3965-454A-A450-80F87F4EA659}"/>
                </a:ext>
              </a:extLst>
            </p:cNvPr>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Google Shape;764;p39">
              <a:extLst>
                <a:ext uri="{FF2B5EF4-FFF2-40B4-BE49-F238E27FC236}">
                  <a16:creationId xmlns:a16="http://schemas.microsoft.com/office/drawing/2014/main" id="{3EF6727B-CCFD-41FE-A333-C89241BDBC08}"/>
                </a:ext>
              </a:extLst>
            </p:cNvPr>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Google Shape;765;p39">
              <a:extLst>
                <a:ext uri="{FF2B5EF4-FFF2-40B4-BE49-F238E27FC236}">
                  <a16:creationId xmlns:a16="http://schemas.microsoft.com/office/drawing/2014/main" id="{EBA23791-C07F-4B17-BFEE-5A8B6019D398}"/>
                </a:ext>
              </a:extLst>
            </p:cNvPr>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Google Shape;766;p39">
              <a:extLst>
                <a:ext uri="{FF2B5EF4-FFF2-40B4-BE49-F238E27FC236}">
                  <a16:creationId xmlns:a16="http://schemas.microsoft.com/office/drawing/2014/main" id="{94069852-D562-41E2-9C2E-E20655A10C55}"/>
                </a:ext>
              </a:extLst>
            </p:cNvPr>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Google Shape;767;p39">
              <a:extLst>
                <a:ext uri="{FF2B5EF4-FFF2-40B4-BE49-F238E27FC236}">
                  <a16:creationId xmlns:a16="http://schemas.microsoft.com/office/drawing/2014/main" id="{91C75F6F-44AF-44C4-8E03-B92EF0CEA5EA}"/>
                </a:ext>
              </a:extLst>
            </p:cNvPr>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Google Shape;768;p39">
              <a:extLst>
                <a:ext uri="{FF2B5EF4-FFF2-40B4-BE49-F238E27FC236}">
                  <a16:creationId xmlns:a16="http://schemas.microsoft.com/office/drawing/2014/main" id="{294EEAF8-2170-4085-B18B-BE91D1DCBA34}"/>
                </a:ext>
              </a:extLst>
            </p:cNvPr>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Google Shape;769;p39">
              <a:extLst>
                <a:ext uri="{FF2B5EF4-FFF2-40B4-BE49-F238E27FC236}">
                  <a16:creationId xmlns:a16="http://schemas.microsoft.com/office/drawing/2014/main" id="{A4A69A2F-79C3-4335-8626-67A98C992CD1}"/>
                </a:ext>
              </a:extLst>
            </p:cNvPr>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2" name="Google Shape;290;p26">
            <a:extLst>
              <a:ext uri="{FF2B5EF4-FFF2-40B4-BE49-F238E27FC236}">
                <a16:creationId xmlns:a16="http://schemas.microsoft.com/office/drawing/2014/main" id="{F5621024-9CA3-4E9E-9CF7-78E96B1A61E1}"/>
              </a:ext>
            </a:extLst>
          </p:cNvPr>
          <p:cNvSpPr txBox="1">
            <a:spLocks noGrp="1"/>
          </p:cNvSpPr>
          <p:nvPr>
            <p:ph type="title"/>
          </p:nvPr>
        </p:nvSpPr>
        <p:spPr>
          <a:xfrm>
            <a:off x="364267" y="1129467"/>
            <a:ext cx="5906993" cy="683100"/>
          </a:xfrm>
          <a:prstGeom prst="rect">
            <a:avLst/>
          </a:prstGeom>
        </p:spPr>
        <p:txBody>
          <a:bodyPr spcFirstLastPara="1" wrap="square" lIns="91425" tIns="91425" rIns="91425" bIns="91425" anchor="b" anchorCtr="0">
            <a:noAutofit/>
          </a:bodyPr>
          <a:lstStyle/>
          <a:p>
            <a:pPr lvl="0"/>
            <a:r>
              <a:rPr lang="es-ES" sz="1400" dirty="0"/>
              <a:t>Tabla de descarga de aguas sucias procedentes de los aseos</a:t>
            </a:r>
            <a:br>
              <a:rPr lang="es-ES" sz="1400" dirty="0"/>
            </a:br>
            <a:endParaRPr lang="es-ES" sz="1400" dirty="0"/>
          </a:p>
        </p:txBody>
      </p:sp>
      <p:sp>
        <p:nvSpPr>
          <p:cNvPr id="66" name="Google Shape;290;p26">
            <a:extLst>
              <a:ext uri="{FF2B5EF4-FFF2-40B4-BE49-F238E27FC236}">
                <a16:creationId xmlns:a16="http://schemas.microsoft.com/office/drawing/2014/main" id="{47028E48-C19E-42C0-9B67-03EF8B1049DB}"/>
              </a:ext>
            </a:extLst>
          </p:cNvPr>
          <p:cNvSpPr txBox="1">
            <a:spLocks/>
          </p:cNvSpPr>
          <p:nvPr/>
        </p:nvSpPr>
        <p:spPr>
          <a:xfrm>
            <a:off x="364267" y="4331332"/>
            <a:ext cx="5906993" cy="683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sz="1400" dirty="0"/>
              <a:t>RÉGIMEN DE DESCARGA DE BASURAS EN EL MEDITERRÁNEO</a:t>
            </a:r>
          </a:p>
          <a:p>
            <a:endParaRPr lang="es-ES" sz="1400" dirty="0"/>
          </a:p>
          <a:p>
            <a:r>
              <a:rPr lang="es-ES" sz="1400" dirty="0"/>
              <a:t>Prohibido arrojar al mar:</a:t>
            </a:r>
          </a:p>
          <a:p>
            <a:r>
              <a:rPr lang="es-ES" sz="1200" b="0" dirty="0"/>
              <a:t>Plásticos, vidrios, bidones, embalajes y envases.</a:t>
            </a:r>
          </a:p>
          <a:p>
            <a:r>
              <a:rPr lang="es-ES" sz="1200" b="0" dirty="0"/>
              <a:t>Aceites y residuos de combustibles u otros hidrocarburos.</a:t>
            </a:r>
          </a:p>
          <a:p>
            <a:r>
              <a:rPr lang="es-ES" sz="1200" b="0" dirty="0"/>
              <a:t>Aguas oleosas.</a:t>
            </a:r>
          </a:p>
          <a:p>
            <a:r>
              <a:rPr lang="es-ES" sz="1200" b="0" dirty="0"/>
              <a:t>Restos de comida a menos de 12 millas de la costa.</a:t>
            </a:r>
          </a:p>
          <a:p>
            <a:endParaRPr lang="es-ES" sz="1400" dirty="0"/>
          </a:p>
        </p:txBody>
      </p:sp>
    </p:spTree>
    <p:extLst>
      <p:ext uri="{BB962C8B-B14F-4D97-AF65-F5344CB8AC3E}">
        <p14:creationId xmlns:p14="http://schemas.microsoft.com/office/powerpoint/2010/main" val="2377160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DABCF82-B86A-4436-9A9D-D1254BF01DD8}"/>
              </a:ext>
            </a:extLst>
          </p:cNvPr>
          <p:cNvSpPr>
            <a:spLocks noGrp="1"/>
          </p:cNvSpPr>
          <p:nvPr>
            <p:ph type="title"/>
          </p:nvPr>
        </p:nvSpPr>
        <p:spPr>
          <a:xfrm>
            <a:off x="457200" y="1303285"/>
            <a:ext cx="5220300" cy="683100"/>
          </a:xfrm>
        </p:spPr>
        <p:txBody>
          <a:bodyPr/>
          <a:lstStyle/>
          <a:p>
            <a:r>
              <a:rPr lang="es-ES" dirty="0">
                <a:latin typeface="Poppins" panose="020B0604020202020204" charset="0"/>
                <a:cs typeface="Poppins" panose="020B0604020202020204" charset="0"/>
              </a:rPr>
              <a:t>LEGISLACIÓN</a:t>
            </a:r>
            <a:br>
              <a:rPr lang="es-ES" dirty="0">
                <a:latin typeface="Poppins" panose="020B0604020202020204" charset="0"/>
                <a:cs typeface="Poppins" panose="020B0604020202020204" charset="0"/>
              </a:rPr>
            </a:br>
            <a:br>
              <a:rPr lang="es-ES" dirty="0">
                <a:latin typeface="Poppins" panose="020B0604020202020204" charset="0"/>
                <a:cs typeface="Poppins" panose="020B0604020202020204" charset="0"/>
              </a:rPr>
            </a:br>
            <a:endParaRPr lang="es-ES" dirty="0">
              <a:latin typeface="Poppins" panose="020B0604020202020204" charset="0"/>
              <a:cs typeface="Poppins" panose="020B0604020202020204" charset="0"/>
            </a:endParaRPr>
          </a:p>
        </p:txBody>
      </p:sp>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37</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489999" y="838809"/>
            <a:ext cx="3121367" cy="1815882"/>
          </a:xfrm>
          <a:prstGeom prst="rect">
            <a:avLst/>
          </a:prstGeom>
        </p:spPr>
        <p:txBody>
          <a:bodyPr wrap="none">
            <a:spAutoFit/>
          </a:bodyPr>
          <a:lstStyle/>
          <a:p>
            <a:pPr marL="285750" indent="-285750">
              <a:buFont typeface="Arial" panose="020B0604020202020204" pitchFamily="34" charset="0"/>
              <a:buChar char="•"/>
            </a:pPr>
            <a:r>
              <a:rPr lang="es-ES" dirty="0">
                <a:latin typeface="Poppins" panose="020B0604020202020204" charset="0"/>
                <a:cs typeface="Poppins" panose="020B0604020202020204" charset="0"/>
              </a:rPr>
              <a:t>Excepciones</a:t>
            </a:r>
          </a:p>
          <a:p>
            <a:pPr marL="285750" indent="-285750">
              <a:buFont typeface="Arial" panose="020B0604020202020204" pitchFamily="34" charset="0"/>
              <a:buChar char="•"/>
            </a:pPr>
            <a:r>
              <a:rPr lang="es-ES" dirty="0">
                <a:latin typeface="Poppins" panose="020B0604020202020204" charset="0"/>
                <a:cs typeface="Poppins" panose="020B0604020202020204" charset="0"/>
              </a:rPr>
              <a:t>Recogida de residuos</a:t>
            </a:r>
          </a:p>
          <a:p>
            <a:pPr marL="285750" indent="-285750">
              <a:buFont typeface="Arial" panose="020B0604020202020204" pitchFamily="34" charset="0"/>
              <a:buChar char="•"/>
            </a:pPr>
            <a:r>
              <a:rPr lang="es-ES" dirty="0">
                <a:latin typeface="Poppins" panose="020B0604020202020204" charset="0"/>
                <a:cs typeface="Poppins" panose="020B0604020202020204" charset="0"/>
              </a:rPr>
              <a:t>Responsabilidad del armador</a:t>
            </a:r>
          </a:p>
          <a:p>
            <a:pPr marL="285750" indent="-285750">
              <a:buFont typeface="Arial" panose="020B0604020202020204" pitchFamily="34" charset="0"/>
              <a:buChar char="•"/>
            </a:pPr>
            <a:r>
              <a:rPr lang="es-ES" dirty="0">
                <a:latin typeface="Poppins" panose="020B0604020202020204" charset="0"/>
                <a:cs typeface="Poppins" panose="020B0604020202020204" charset="0"/>
              </a:rPr>
              <a:t>Conducta ante avistamiento</a:t>
            </a:r>
          </a:p>
          <a:p>
            <a:pPr marL="285750" indent="-285750">
              <a:buFont typeface="Arial" panose="020B0604020202020204" pitchFamily="34" charset="0"/>
              <a:buChar char="•"/>
            </a:pPr>
            <a:r>
              <a:rPr lang="es-ES" dirty="0">
                <a:latin typeface="Poppins" panose="020B0604020202020204" charset="0"/>
                <a:cs typeface="Poppins" panose="020B0604020202020204" charset="0"/>
              </a:rPr>
              <a:t>Pabellón nacional</a:t>
            </a:r>
          </a:p>
          <a:p>
            <a:pPr marL="285750" indent="-285750">
              <a:buFont typeface="Arial" panose="020B0604020202020204" pitchFamily="34" charset="0"/>
              <a:buChar char="•"/>
            </a:pPr>
            <a:r>
              <a:rPr lang="es-ES" dirty="0">
                <a:latin typeface="Poppins" panose="020B0604020202020204" charset="0"/>
                <a:cs typeface="Poppins" panose="020B0604020202020204" charset="0"/>
              </a:rPr>
              <a:t>ZEPIM</a:t>
            </a:r>
          </a:p>
          <a:p>
            <a:pPr marL="285750" lvl="7" indent="-285750">
              <a:buFont typeface="Arial" panose="020B0604020202020204" pitchFamily="34" charset="0"/>
              <a:buChar char="•"/>
            </a:pPr>
            <a:endParaRPr lang="es-ES" dirty="0">
              <a:latin typeface="Poppins" panose="020B0604020202020204" charset="0"/>
              <a:cs typeface="Poppins" panose="020B0604020202020204" charset="0"/>
            </a:endParaRPr>
          </a:p>
          <a:p>
            <a:pPr marL="285750" indent="-285750">
              <a:buFont typeface="Arial" panose="020B0604020202020204" pitchFamily="34" charset="0"/>
              <a:buChar char="•"/>
            </a:pPr>
            <a:endParaRPr lang="es-ES" dirty="0">
              <a:latin typeface="Poppins" panose="020B0604020202020204" charset="0"/>
              <a:cs typeface="Poppins" panose="020B0604020202020204" charset="0"/>
            </a:endParaRPr>
          </a:p>
        </p:txBody>
      </p:sp>
      <p:sp>
        <p:nvSpPr>
          <p:cNvPr id="4" name="Rectángulo 3">
            <a:extLst>
              <a:ext uri="{FF2B5EF4-FFF2-40B4-BE49-F238E27FC236}">
                <a16:creationId xmlns:a16="http://schemas.microsoft.com/office/drawing/2014/main" id="{245DF059-4EE0-4C20-B496-99833CADAE24}"/>
              </a:ext>
            </a:extLst>
          </p:cNvPr>
          <p:cNvSpPr/>
          <p:nvPr/>
        </p:nvSpPr>
        <p:spPr>
          <a:xfrm>
            <a:off x="3413320" y="1452549"/>
            <a:ext cx="1249579" cy="369332"/>
          </a:xfrm>
          <a:prstGeom prst="rect">
            <a:avLst/>
          </a:prstGeom>
        </p:spPr>
        <p:txBody>
          <a:bodyPr wrap="square">
            <a:spAutoFit/>
          </a:bodyPr>
          <a:lstStyle/>
          <a:p>
            <a:pPr marL="285750" lvl="6" indent="-285750">
              <a:buFont typeface="Poppins" panose="020B0604020202020204" charset="0"/>
              <a:buChar char="→"/>
            </a:pPr>
            <a:r>
              <a:rPr lang="es-ES" sz="900" dirty="0">
                <a:solidFill>
                  <a:srgbClr val="3A81BA"/>
                </a:solidFill>
                <a:latin typeface="Poppins" panose="020B0604020202020204" charset="0"/>
                <a:cs typeface="Poppins" panose="020B0604020202020204" charset="0"/>
              </a:rPr>
              <a:t>En puerto</a:t>
            </a:r>
          </a:p>
          <a:p>
            <a:pPr marL="285750" lvl="6" indent="-285750">
              <a:buFont typeface="Poppins" panose="020B0604020202020204" charset="0"/>
              <a:buChar char="→"/>
            </a:pPr>
            <a:r>
              <a:rPr lang="es-ES" sz="900" dirty="0">
                <a:solidFill>
                  <a:srgbClr val="3A81BA"/>
                </a:solidFill>
                <a:latin typeface="Poppins" panose="020B0604020202020204" charset="0"/>
                <a:cs typeface="Poppins" panose="020B0604020202020204" charset="0"/>
              </a:rPr>
              <a:t>En el mar</a:t>
            </a:r>
          </a:p>
        </p:txBody>
      </p:sp>
      <p:pic>
        <p:nvPicPr>
          <p:cNvPr id="11" name="Google Shape;361;p31">
            <a:extLst>
              <a:ext uri="{FF2B5EF4-FFF2-40B4-BE49-F238E27FC236}">
                <a16:creationId xmlns:a16="http://schemas.microsoft.com/office/drawing/2014/main" id="{E4808A65-5364-40BD-9045-6A1F15ABF860}"/>
              </a:ext>
            </a:extLst>
          </p:cNvPr>
          <p:cNvPicPr preferRelativeResize="0"/>
          <p:nvPr/>
        </p:nvPicPr>
        <p:blipFill>
          <a:blip r:embed="rId2"/>
          <a:stretch>
            <a:fillRect/>
          </a:stretch>
        </p:blipFill>
        <p:spPr>
          <a:xfrm>
            <a:off x="6530987" y="1213287"/>
            <a:ext cx="2716825" cy="2716825"/>
          </a:xfrm>
          <a:prstGeom prst="ellipse">
            <a:avLst/>
          </a:prstGeom>
          <a:noFill/>
          <a:ln>
            <a:noFill/>
          </a:ln>
        </p:spPr>
      </p:pic>
      <p:sp>
        <p:nvSpPr>
          <p:cNvPr id="12" name="Rectángulo 11">
            <a:extLst>
              <a:ext uri="{FF2B5EF4-FFF2-40B4-BE49-F238E27FC236}">
                <a16:creationId xmlns:a16="http://schemas.microsoft.com/office/drawing/2014/main" id="{C459F00B-BDE1-44C7-8AC8-60C44F4FACFF}"/>
              </a:ext>
            </a:extLst>
          </p:cNvPr>
          <p:cNvSpPr/>
          <p:nvPr/>
        </p:nvSpPr>
        <p:spPr>
          <a:xfrm>
            <a:off x="787179" y="2135649"/>
            <a:ext cx="1410964" cy="523220"/>
          </a:xfrm>
          <a:prstGeom prst="rect">
            <a:avLst/>
          </a:prstGeom>
        </p:spPr>
        <p:txBody>
          <a:bodyPr wrap="none">
            <a:spAutoFit/>
          </a:bodyPr>
          <a:lstStyle/>
          <a:p>
            <a:pPr marL="285750" indent="-285750">
              <a:buFont typeface="Courier New" panose="02070309020205020404" pitchFamily="49" charset="0"/>
              <a:buChar char="o"/>
            </a:pPr>
            <a:r>
              <a:rPr lang="es-ES" dirty="0">
                <a:latin typeface="Poppins" panose="020B0604020202020204" charset="0"/>
                <a:cs typeface="Poppins" panose="020B0604020202020204" charset="0"/>
              </a:rPr>
              <a:t>Catalunya</a:t>
            </a:r>
          </a:p>
          <a:p>
            <a:pPr marL="285750" indent="-285750">
              <a:buFont typeface="Arial" panose="020B0604020202020204" pitchFamily="34" charset="0"/>
              <a:buChar char="•"/>
            </a:pPr>
            <a:endParaRPr lang="es-ES" dirty="0">
              <a:latin typeface="Poppins" panose="020B0604020202020204" charset="0"/>
              <a:cs typeface="Poppins" panose="020B0604020202020204" charset="0"/>
            </a:endParaRPr>
          </a:p>
        </p:txBody>
      </p:sp>
      <p:sp>
        <p:nvSpPr>
          <p:cNvPr id="13" name="Rectángulo 12">
            <a:extLst>
              <a:ext uri="{FF2B5EF4-FFF2-40B4-BE49-F238E27FC236}">
                <a16:creationId xmlns:a16="http://schemas.microsoft.com/office/drawing/2014/main" id="{9402BF13-6ADE-49E1-9A38-91E7E0501CC2}"/>
              </a:ext>
            </a:extLst>
          </p:cNvPr>
          <p:cNvSpPr/>
          <p:nvPr/>
        </p:nvSpPr>
        <p:spPr>
          <a:xfrm>
            <a:off x="2060553" y="2102782"/>
            <a:ext cx="1352767" cy="369332"/>
          </a:xfrm>
          <a:prstGeom prst="rect">
            <a:avLst/>
          </a:prstGeom>
        </p:spPr>
        <p:txBody>
          <a:bodyPr wrap="square">
            <a:spAutoFit/>
          </a:bodyPr>
          <a:lstStyle/>
          <a:p>
            <a:pPr marL="285750" lvl="6" indent="-285750">
              <a:buFont typeface="Poppins" panose="020B0604020202020204" charset="0"/>
              <a:buChar char="→"/>
            </a:pPr>
            <a:r>
              <a:rPr lang="es-ES" sz="900" dirty="0">
                <a:solidFill>
                  <a:srgbClr val="3A81BA"/>
                </a:solidFill>
                <a:latin typeface="Poppins" panose="020B0604020202020204" charset="0"/>
                <a:cs typeface="Poppins" panose="020B0604020202020204" charset="0"/>
              </a:rPr>
              <a:t>Islas Medas</a:t>
            </a:r>
          </a:p>
          <a:p>
            <a:pPr marL="285750" lvl="6" indent="-285750">
              <a:buFont typeface="Poppins" panose="020B0604020202020204" charset="0"/>
              <a:buChar char="→"/>
            </a:pPr>
            <a:r>
              <a:rPr lang="es-ES" sz="900" noProof="1">
                <a:solidFill>
                  <a:srgbClr val="3A81BA"/>
                </a:solidFill>
                <a:latin typeface="Poppins" panose="020B0604020202020204" charset="0"/>
                <a:cs typeface="Poppins" panose="020B0604020202020204" charset="0"/>
              </a:rPr>
              <a:t>Cap</a:t>
            </a:r>
            <a:r>
              <a:rPr lang="es-ES" sz="900" dirty="0">
                <a:solidFill>
                  <a:srgbClr val="3A81BA"/>
                </a:solidFill>
                <a:latin typeface="Poppins" panose="020B0604020202020204" charset="0"/>
                <a:cs typeface="Poppins" panose="020B0604020202020204" charset="0"/>
              </a:rPr>
              <a:t> de Creus</a:t>
            </a:r>
          </a:p>
        </p:txBody>
      </p:sp>
      <p:sp>
        <p:nvSpPr>
          <p:cNvPr id="14" name="Rectángulo 13">
            <a:extLst>
              <a:ext uri="{FF2B5EF4-FFF2-40B4-BE49-F238E27FC236}">
                <a16:creationId xmlns:a16="http://schemas.microsoft.com/office/drawing/2014/main" id="{AC1DDDEE-BE07-40BC-8350-3E92A4C618FE}"/>
              </a:ext>
            </a:extLst>
          </p:cNvPr>
          <p:cNvSpPr/>
          <p:nvPr/>
        </p:nvSpPr>
        <p:spPr>
          <a:xfrm>
            <a:off x="7264609" y="4461034"/>
            <a:ext cx="1249579" cy="230832"/>
          </a:xfrm>
          <a:prstGeom prst="rect">
            <a:avLst/>
          </a:prstGeom>
        </p:spPr>
        <p:txBody>
          <a:bodyPr wrap="square">
            <a:spAutoFit/>
          </a:bodyPr>
          <a:lstStyle/>
          <a:p>
            <a:pPr lvl="6"/>
            <a:r>
              <a:rPr lang="es-ES" sz="900" dirty="0">
                <a:solidFill>
                  <a:srgbClr val="3A81BA"/>
                </a:solidFill>
                <a:latin typeface="Poppins" panose="020B0604020202020204" charset="0"/>
                <a:cs typeface="Poppins" panose="020B0604020202020204" charset="0"/>
              </a:rPr>
              <a:t>Posidonia</a:t>
            </a:r>
          </a:p>
        </p:txBody>
      </p:sp>
    </p:spTree>
    <p:extLst>
      <p:ext uri="{BB962C8B-B14F-4D97-AF65-F5344CB8AC3E}">
        <p14:creationId xmlns:p14="http://schemas.microsoft.com/office/powerpoint/2010/main" val="1092305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noAutofit/>
          </a:bodyPr>
          <a:lstStyle/>
          <a:p>
            <a:pPr lvl="0"/>
            <a:r>
              <a:rPr lang="es-ES" sz="3600" dirty="0"/>
              <a:t>BALIZAMIENTO</a:t>
            </a:r>
            <a:endParaRPr dirty="0"/>
          </a:p>
        </p:txBody>
      </p:sp>
      <p:sp>
        <p:nvSpPr>
          <p:cNvPr id="176" name="Google Shape;176;p17"/>
          <p:cNvSpPr txBox="1">
            <a:spLocks noGrp="1"/>
          </p:cNvSpPr>
          <p:nvPr>
            <p:ph type="subTitle" idx="1"/>
          </p:nvPr>
        </p:nvSpPr>
        <p:spPr>
          <a:xfrm>
            <a:off x="1950720" y="3188701"/>
            <a:ext cx="5242560" cy="784800"/>
          </a:xfrm>
          <a:prstGeom prst="rect">
            <a:avLst/>
          </a:prstGeom>
        </p:spPr>
        <p:txBody>
          <a:bodyPr spcFirstLastPara="1" wrap="square" lIns="91425" tIns="91425" rIns="91425" bIns="91425" anchor="t" anchorCtr="0">
            <a:noAutofit/>
          </a:bodyPr>
          <a:lstStyle/>
          <a:p>
            <a:pPr marL="0" lvl="0" indent="0"/>
            <a:r>
              <a:rPr lang="en-US" dirty="0">
                <a:latin typeface="Poppins" panose="020B0604020202020204" charset="0"/>
                <a:cs typeface="Poppins" panose="020B0604020202020204" charset="0"/>
              </a:rPr>
              <a:t>IALA (International Association of Lighthouse Authorities)</a:t>
            </a:r>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6000" b="1" dirty="0">
                <a:solidFill>
                  <a:srgbClr val="FFFFFF"/>
                </a:solidFill>
                <a:latin typeface="Poppins"/>
                <a:ea typeface="Poppins"/>
                <a:cs typeface="Poppins"/>
                <a:sym typeface="Poppins"/>
              </a:rPr>
              <a:t>5</a:t>
            </a:r>
            <a:endParaRPr sz="6000" dirty="0">
              <a:solidFill>
                <a:srgbClr val="FFFFFF"/>
              </a:solidFill>
            </a:endParaRPr>
          </a:p>
        </p:txBody>
      </p:sp>
      <p:pic>
        <p:nvPicPr>
          <p:cNvPr id="5" name="Imagen 4">
            <a:extLst>
              <a:ext uri="{FF2B5EF4-FFF2-40B4-BE49-F238E27FC236}">
                <a16:creationId xmlns:a16="http://schemas.microsoft.com/office/drawing/2014/main" id="{072C51FC-B53B-4242-8BA7-083A25229359}"/>
              </a:ext>
            </a:extLst>
          </p:cNvPr>
          <p:cNvPicPr>
            <a:picLocks noChangeAspect="1"/>
          </p:cNvPicPr>
          <p:nvPr/>
        </p:nvPicPr>
        <p:blipFill>
          <a:blip r:embed="rId3"/>
          <a:stretch>
            <a:fillRect/>
          </a:stretch>
        </p:blipFill>
        <p:spPr>
          <a:xfrm>
            <a:off x="6763412" y="2831729"/>
            <a:ext cx="1674840" cy="1674840"/>
          </a:xfrm>
          <a:prstGeom prst="rect">
            <a:avLst/>
          </a:prstGeom>
        </p:spPr>
      </p:pic>
    </p:spTree>
    <p:extLst>
      <p:ext uri="{BB962C8B-B14F-4D97-AF65-F5344CB8AC3E}">
        <p14:creationId xmlns:p14="http://schemas.microsoft.com/office/powerpoint/2010/main" val="350119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4AE8C0D-563B-4CC6-87A3-32F9D00CEBC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39</a:t>
            </a:fld>
            <a:endParaRPr lang="es-ES"/>
          </a:p>
        </p:txBody>
      </p:sp>
    </p:spTree>
    <p:extLst>
      <p:ext uri="{BB962C8B-B14F-4D97-AF65-F5344CB8AC3E}">
        <p14:creationId xmlns:p14="http://schemas.microsoft.com/office/powerpoint/2010/main" val="2429951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ES" sz="3200" dirty="0"/>
              <a:t>NOMENCLATURA</a:t>
            </a:r>
            <a:endParaRPr sz="4800" dirty="0"/>
          </a:p>
        </p:txBody>
      </p:sp>
      <p:sp>
        <p:nvSpPr>
          <p:cNvPr id="176" name="Google Shape;176;p17"/>
          <p:cNvSpPr txBox="1">
            <a:spLocks noGrp="1"/>
          </p:cNvSpPr>
          <p:nvPr>
            <p:ph type="subTitle" idx="1"/>
          </p:nvPr>
        </p:nvSpPr>
        <p:spPr>
          <a:xfrm>
            <a:off x="2569800" y="3188701"/>
            <a:ext cx="40044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dirty="0">
                <a:latin typeface="Poppins" panose="020B0604020202020204" charset="0"/>
                <a:cs typeface="Poppins" panose="020B0604020202020204" charset="0"/>
              </a:rPr>
              <a:t>Nomenclatura náutica</a:t>
            </a:r>
            <a:endParaRPr dirty="0">
              <a:latin typeface="Poppins" panose="020B0604020202020204" charset="0"/>
              <a:cs typeface="Poppins" panose="020B0604020202020204" charset="0"/>
            </a:endParaRPr>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6000" b="1" dirty="0">
                <a:solidFill>
                  <a:srgbClr val="FFFFFF"/>
                </a:solidFill>
                <a:latin typeface="Poppins"/>
                <a:ea typeface="Poppins"/>
                <a:cs typeface="Poppins"/>
                <a:sym typeface="Poppins"/>
              </a:rPr>
              <a:t>1</a:t>
            </a:r>
            <a:endParaRPr sz="6000" dirty="0">
              <a:solidFill>
                <a:srgbClr val="FFFFFF"/>
              </a:solidFill>
            </a:endParaRPr>
          </a:p>
        </p:txBody>
      </p:sp>
      <p:pic>
        <p:nvPicPr>
          <p:cNvPr id="5" name="Imagen 4">
            <a:extLst>
              <a:ext uri="{FF2B5EF4-FFF2-40B4-BE49-F238E27FC236}">
                <a16:creationId xmlns:a16="http://schemas.microsoft.com/office/drawing/2014/main" id="{072C51FC-B53B-4242-8BA7-083A25229359}"/>
              </a:ext>
            </a:extLst>
          </p:cNvPr>
          <p:cNvPicPr>
            <a:picLocks noChangeAspect="1"/>
          </p:cNvPicPr>
          <p:nvPr/>
        </p:nvPicPr>
        <p:blipFill>
          <a:blip r:embed="rId3"/>
          <a:stretch>
            <a:fillRect/>
          </a:stretch>
        </p:blipFill>
        <p:spPr>
          <a:xfrm>
            <a:off x="6763412" y="2831729"/>
            <a:ext cx="1674840" cy="167484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57B70AB-8EAC-49BB-B91A-E97C1610E9A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40</a:t>
            </a:fld>
            <a:endParaRPr lang="es-ES"/>
          </a:p>
        </p:txBody>
      </p:sp>
      <p:sp>
        <p:nvSpPr>
          <p:cNvPr id="6" name="Google Shape;356;p31">
            <a:extLst>
              <a:ext uri="{FF2B5EF4-FFF2-40B4-BE49-F238E27FC236}">
                <a16:creationId xmlns:a16="http://schemas.microsoft.com/office/drawing/2014/main" id="{082DC83B-5E0B-48A7-93DA-935E321669FA}"/>
              </a:ext>
            </a:extLst>
          </p:cNvPr>
          <p:cNvSpPr txBox="1">
            <a:spLocks/>
          </p:cNvSpPr>
          <p:nvPr/>
        </p:nvSpPr>
        <p:spPr>
          <a:xfrm>
            <a:off x="608107" y="634535"/>
            <a:ext cx="3381089" cy="65975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3200" b="1" dirty="0">
                <a:latin typeface="Poppins" panose="020B0604020202020204" charset="0"/>
                <a:cs typeface="Poppins" panose="020B0604020202020204" charset="0"/>
              </a:rPr>
              <a:t>BALIZAMIENTO</a:t>
            </a:r>
            <a:endParaRPr lang="es-ES" sz="2400" b="1" dirty="0">
              <a:latin typeface="Poppins" panose="020B0604020202020204" charset="0"/>
              <a:cs typeface="Poppins" panose="020B0604020202020204" charset="0"/>
            </a:endParaRPr>
          </a:p>
        </p:txBody>
      </p:sp>
      <p:sp>
        <p:nvSpPr>
          <p:cNvPr id="7" name="Google Shape;357;p31">
            <a:extLst>
              <a:ext uri="{FF2B5EF4-FFF2-40B4-BE49-F238E27FC236}">
                <a16:creationId xmlns:a16="http://schemas.microsoft.com/office/drawing/2014/main" id="{C38DEB70-ACF8-451D-A7CB-0934F0CEF0FE}"/>
              </a:ext>
            </a:extLst>
          </p:cNvPr>
          <p:cNvSpPr txBox="1">
            <a:spLocks/>
          </p:cNvSpPr>
          <p:nvPr/>
        </p:nvSpPr>
        <p:spPr>
          <a:xfrm>
            <a:off x="960594" y="1695715"/>
            <a:ext cx="2676113" cy="90888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b="1" dirty="0">
                <a:latin typeface="Poppins" panose="020B0604020202020204" charset="0"/>
                <a:cs typeface="Poppins" panose="020B0604020202020204" charset="0"/>
              </a:rPr>
              <a:t>MARCAS </a:t>
            </a:r>
          </a:p>
          <a:p>
            <a:pPr marL="285750" indent="-285750">
              <a:buClr>
                <a:schemeClr val="bg1">
                  <a:lumMod val="75000"/>
                </a:schemeClr>
              </a:buClr>
              <a:buFont typeface="Courier New" panose="02070309020205020404" pitchFamily="49" charset="0"/>
              <a:buChar char="o"/>
            </a:pPr>
            <a:r>
              <a:rPr lang="es-ES" dirty="0">
                <a:latin typeface="Poppins" panose="020B0604020202020204" charset="0"/>
                <a:cs typeface="Poppins" panose="020B0604020202020204" charset="0"/>
              </a:rPr>
              <a:t>Sentido convencional de balizamiento.</a:t>
            </a:r>
          </a:p>
          <a:p>
            <a:pPr marL="285750" indent="-285750">
              <a:buClr>
                <a:schemeClr val="bg1">
                  <a:lumMod val="75000"/>
                </a:schemeClr>
              </a:buClr>
              <a:buFont typeface="Courier New" panose="02070309020205020404" pitchFamily="49" charset="0"/>
              <a:buChar char="o"/>
            </a:pPr>
            <a:r>
              <a:rPr lang="es-ES" dirty="0">
                <a:latin typeface="Poppins" panose="020B0604020202020204" charset="0"/>
                <a:cs typeface="Poppins" panose="020B0604020202020204" charset="0"/>
              </a:rPr>
              <a:t>Laterales.</a:t>
            </a:r>
          </a:p>
          <a:p>
            <a:pPr marL="285750" indent="-285750">
              <a:buClr>
                <a:schemeClr val="bg1">
                  <a:lumMod val="75000"/>
                </a:schemeClr>
              </a:buClr>
              <a:buFont typeface="Courier New" panose="02070309020205020404" pitchFamily="49" charset="0"/>
              <a:buChar char="o"/>
            </a:pPr>
            <a:r>
              <a:rPr lang="es-ES" dirty="0">
                <a:latin typeface="Poppins" panose="020B0604020202020204" charset="0"/>
                <a:cs typeface="Poppins" panose="020B0604020202020204" charset="0"/>
              </a:rPr>
              <a:t>Laterales de bifurcación.</a:t>
            </a:r>
          </a:p>
          <a:p>
            <a:pPr marL="285750" indent="-285750">
              <a:buClr>
                <a:schemeClr val="bg1">
                  <a:lumMod val="75000"/>
                </a:schemeClr>
              </a:buClr>
              <a:buFont typeface="Courier New" panose="02070309020205020404" pitchFamily="49" charset="0"/>
              <a:buChar char="o"/>
            </a:pPr>
            <a:r>
              <a:rPr lang="es-ES" dirty="0">
                <a:latin typeface="Poppins" panose="020B0604020202020204" charset="0"/>
                <a:cs typeface="Poppins" panose="020B0604020202020204" charset="0"/>
              </a:rPr>
              <a:t>Cardinales.</a:t>
            </a:r>
          </a:p>
          <a:p>
            <a:pPr marL="285750" indent="-285750">
              <a:buClr>
                <a:schemeClr val="bg1">
                  <a:lumMod val="75000"/>
                </a:schemeClr>
              </a:buClr>
              <a:buFont typeface="Courier New" panose="02070309020205020404" pitchFamily="49" charset="0"/>
              <a:buChar char="o"/>
            </a:pPr>
            <a:r>
              <a:rPr lang="es-ES" dirty="0">
                <a:latin typeface="Poppins" panose="020B0604020202020204" charset="0"/>
                <a:cs typeface="Poppins" panose="020B0604020202020204" charset="0"/>
              </a:rPr>
              <a:t>Peligro aislado.</a:t>
            </a:r>
          </a:p>
          <a:p>
            <a:pPr marL="285750" indent="-285750">
              <a:buClr>
                <a:schemeClr val="bg1">
                  <a:lumMod val="75000"/>
                </a:schemeClr>
              </a:buClr>
              <a:buFont typeface="Courier New" panose="02070309020205020404" pitchFamily="49" charset="0"/>
              <a:buChar char="o"/>
            </a:pPr>
            <a:r>
              <a:rPr lang="es-ES" dirty="0">
                <a:latin typeface="Poppins" panose="020B0604020202020204" charset="0"/>
                <a:cs typeface="Poppins" panose="020B0604020202020204" charset="0"/>
              </a:rPr>
              <a:t>Aguas navegables.</a:t>
            </a:r>
          </a:p>
          <a:p>
            <a:pPr marL="285750" indent="-285750">
              <a:buClr>
                <a:schemeClr val="bg1">
                  <a:lumMod val="75000"/>
                </a:schemeClr>
              </a:buClr>
              <a:buFont typeface="Courier New" panose="02070309020205020404" pitchFamily="49" charset="0"/>
              <a:buChar char="o"/>
            </a:pPr>
            <a:r>
              <a:rPr lang="es-ES" dirty="0">
                <a:latin typeface="Poppins" panose="020B0604020202020204" charset="0"/>
                <a:cs typeface="Poppins" panose="020B0604020202020204" charset="0"/>
              </a:rPr>
              <a:t>Especiales.</a:t>
            </a:r>
          </a:p>
          <a:p>
            <a:pPr marL="285750" indent="-285750">
              <a:buClr>
                <a:schemeClr val="bg1">
                  <a:lumMod val="75000"/>
                </a:schemeClr>
              </a:buClr>
              <a:buFont typeface="Courier New" panose="02070309020205020404" pitchFamily="49" charset="0"/>
              <a:buChar char="o"/>
            </a:pPr>
            <a:r>
              <a:rPr lang="es-ES" dirty="0">
                <a:latin typeface="Poppins" panose="020B0604020202020204" charset="0"/>
                <a:cs typeface="Poppins" panose="020B0604020202020204" charset="0"/>
              </a:rPr>
              <a:t>Peligros nuevos.</a:t>
            </a:r>
          </a:p>
          <a:p>
            <a:pPr marL="285750" indent="-285750">
              <a:buFont typeface="Arial" panose="020B0604020202020204" pitchFamily="34" charset="0"/>
              <a:buChar char="•"/>
            </a:pPr>
            <a:endParaRPr lang="es-ES" dirty="0">
              <a:latin typeface="Poppins" panose="020B0604020202020204" charset="0"/>
              <a:cs typeface="Poppins" panose="020B0604020202020204" charset="0"/>
            </a:endParaRPr>
          </a:p>
        </p:txBody>
      </p:sp>
      <p:sp>
        <p:nvSpPr>
          <p:cNvPr id="3" name="Rectángulo 2">
            <a:extLst>
              <a:ext uri="{FF2B5EF4-FFF2-40B4-BE49-F238E27FC236}">
                <a16:creationId xmlns:a16="http://schemas.microsoft.com/office/drawing/2014/main" id="{06EB835A-781C-474F-82D7-97ED785BDD44}"/>
              </a:ext>
            </a:extLst>
          </p:cNvPr>
          <p:cNvSpPr/>
          <p:nvPr/>
        </p:nvSpPr>
        <p:spPr>
          <a:xfrm>
            <a:off x="3691526" y="0"/>
            <a:ext cx="5452474"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Imagen 3">
            <a:extLst>
              <a:ext uri="{FF2B5EF4-FFF2-40B4-BE49-F238E27FC236}">
                <a16:creationId xmlns:a16="http://schemas.microsoft.com/office/drawing/2014/main" id="{6227E84D-2A1A-40F8-AD92-0859ACBD6C2F}"/>
              </a:ext>
            </a:extLst>
          </p:cNvPr>
          <p:cNvPicPr>
            <a:picLocks noChangeAspect="1"/>
          </p:cNvPicPr>
          <p:nvPr/>
        </p:nvPicPr>
        <p:blipFill>
          <a:blip r:embed="rId2"/>
          <a:stretch>
            <a:fillRect/>
          </a:stretch>
        </p:blipFill>
        <p:spPr>
          <a:xfrm>
            <a:off x="3923042" y="2556580"/>
            <a:ext cx="4956794" cy="1065710"/>
          </a:xfrm>
          <a:prstGeom prst="rect">
            <a:avLst/>
          </a:prstGeom>
        </p:spPr>
      </p:pic>
      <p:pic>
        <p:nvPicPr>
          <p:cNvPr id="8" name="Imagen 7">
            <a:extLst>
              <a:ext uri="{FF2B5EF4-FFF2-40B4-BE49-F238E27FC236}">
                <a16:creationId xmlns:a16="http://schemas.microsoft.com/office/drawing/2014/main" id="{A6C1A294-2E67-4C91-9755-BED4DA11F375}"/>
              </a:ext>
            </a:extLst>
          </p:cNvPr>
          <p:cNvPicPr>
            <a:picLocks noChangeAspect="1"/>
          </p:cNvPicPr>
          <p:nvPr/>
        </p:nvPicPr>
        <p:blipFill>
          <a:blip r:embed="rId3"/>
          <a:stretch>
            <a:fillRect/>
          </a:stretch>
        </p:blipFill>
        <p:spPr>
          <a:xfrm>
            <a:off x="3923042" y="3770229"/>
            <a:ext cx="4956794" cy="1047122"/>
          </a:xfrm>
          <a:prstGeom prst="rect">
            <a:avLst/>
          </a:prstGeom>
        </p:spPr>
      </p:pic>
      <p:pic>
        <p:nvPicPr>
          <p:cNvPr id="9" name="Imagen 8">
            <a:extLst>
              <a:ext uri="{FF2B5EF4-FFF2-40B4-BE49-F238E27FC236}">
                <a16:creationId xmlns:a16="http://schemas.microsoft.com/office/drawing/2014/main" id="{E6D6C583-DE82-4DCD-A270-6DA7B0656FBF}"/>
              </a:ext>
            </a:extLst>
          </p:cNvPr>
          <p:cNvPicPr>
            <a:picLocks noChangeAspect="1"/>
          </p:cNvPicPr>
          <p:nvPr/>
        </p:nvPicPr>
        <p:blipFill>
          <a:blip r:embed="rId4"/>
          <a:stretch>
            <a:fillRect/>
          </a:stretch>
        </p:blipFill>
        <p:spPr>
          <a:xfrm>
            <a:off x="4668744" y="1329539"/>
            <a:ext cx="4174030" cy="1065710"/>
          </a:xfrm>
          <a:prstGeom prst="rect">
            <a:avLst/>
          </a:prstGeom>
        </p:spPr>
      </p:pic>
    </p:spTree>
    <p:extLst>
      <p:ext uri="{BB962C8B-B14F-4D97-AF65-F5344CB8AC3E}">
        <p14:creationId xmlns:p14="http://schemas.microsoft.com/office/powerpoint/2010/main" val="3640845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57B70AB-8EAC-49BB-B91A-E97C1610E9A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41</a:t>
            </a:fld>
            <a:endParaRPr lang="es-ES"/>
          </a:p>
        </p:txBody>
      </p:sp>
      <p:sp>
        <p:nvSpPr>
          <p:cNvPr id="6" name="Google Shape;356;p31">
            <a:extLst>
              <a:ext uri="{FF2B5EF4-FFF2-40B4-BE49-F238E27FC236}">
                <a16:creationId xmlns:a16="http://schemas.microsoft.com/office/drawing/2014/main" id="{082DC83B-5E0B-48A7-93DA-935E321669FA}"/>
              </a:ext>
            </a:extLst>
          </p:cNvPr>
          <p:cNvSpPr txBox="1">
            <a:spLocks/>
          </p:cNvSpPr>
          <p:nvPr/>
        </p:nvSpPr>
        <p:spPr>
          <a:xfrm>
            <a:off x="608107" y="634535"/>
            <a:ext cx="3381089" cy="65975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3200" b="1" dirty="0">
                <a:latin typeface="Poppins" panose="020B0604020202020204" charset="0"/>
                <a:cs typeface="Poppins" panose="020B0604020202020204" charset="0"/>
              </a:rPr>
              <a:t>BALIZAMIENTO</a:t>
            </a:r>
            <a:endParaRPr lang="es-ES" sz="2400" b="1" dirty="0">
              <a:latin typeface="Poppins" panose="020B0604020202020204" charset="0"/>
              <a:cs typeface="Poppins" panose="020B0604020202020204" charset="0"/>
            </a:endParaRPr>
          </a:p>
        </p:txBody>
      </p:sp>
      <p:sp>
        <p:nvSpPr>
          <p:cNvPr id="7" name="Google Shape;357;p31">
            <a:extLst>
              <a:ext uri="{FF2B5EF4-FFF2-40B4-BE49-F238E27FC236}">
                <a16:creationId xmlns:a16="http://schemas.microsoft.com/office/drawing/2014/main" id="{C38DEB70-ACF8-451D-A7CB-0934F0CEF0FE}"/>
              </a:ext>
            </a:extLst>
          </p:cNvPr>
          <p:cNvSpPr txBox="1">
            <a:spLocks/>
          </p:cNvSpPr>
          <p:nvPr/>
        </p:nvSpPr>
        <p:spPr>
          <a:xfrm>
            <a:off x="960594" y="1695715"/>
            <a:ext cx="2676113" cy="90888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b="1" dirty="0">
                <a:latin typeface="Poppins" panose="020B0604020202020204" charset="0"/>
                <a:cs typeface="Poppins" panose="020B0604020202020204" charset="0"/>
              </a:rPr>
              <a:t>Marcas Cardinales</a:t>
            </a:r>
            <a:endParaRPr lang="es-ES" dirty="0">
              <a:latin typeface="Poppins" panose="020B0604020202020204" charset="0"/>
              <a:cs typeface="Poppins" panose="020B0604020202020204" charset="0"/>
            </a:endParaRPr>
          </a:p>
        </p:txBody>
      </p:sp>
      <p:sp>
        <p:nvSpPr>
          <p:cNvPr id="3" name="Rectángulo 2">
            <a:extLst>
              <a:ext uri="{FF2B5EF4-FFF2-40B4-BE49-F238E27FC236}">
                <a16:creationId xmlns:a16="http://schemas.microsoft.com/office/drawing/2014/main" id="{06EB835A-781C-474F-82D7-97ED785BDD44}"/>
              </a:ext>
            </a:extLst>
          </p:cNvPr>
          <p:cNvSpPr/>
          <p:nvPr/>
        </p:nvSpPr>
        <p:spPr>
          <a:xfrm>
            <a:off x="3691526" y="0"/>
            <a:ext cx="5452474" cy="5143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Imagen 7">
            <a:extLst>
              <a:ext uri="{FF2B5EF4-FFF2-40B4-BE49-F238E27FC236}">
                <a16:creationId xmlns:a16="http://schemas.microsoft.com/office/drawing/2014/main" id="{A6C1A294-2E67-4C91-9755-BED4DA11F375}"/>
              </a:ext>
            </a:extLst>
          </p:cNvPr>
          <p:cNvPicPr>
            <a:picLocks noChangeAspect="1"/>
          </p:cNvPicPr>
          <p:nvPr/>
        </p:nvPicPr>
        <p:blipFill>
          <a:blip r:embed="rId2"/>
          <a:stretch>
            <a:fillRect/>
          </a:stretch>
        </p:blipFill>
        <p:spPr>
          <a:xfrm>
            <a:off x="3655550" y="1094259"/>
            <a:ext cx="3259658" cy="3300406"/>
          </a:xfrm>
          <a:prstGeom prst="rect">
            <a:avLst/>
          </a:prstGeom>
        </p:spPr>
      </p:pic>
      <p:pic>
        <p:nvPicPr>
          <p:cNvPr id="10" name="Imagen 9">
            <a:extLst>
              <a:ext uri="{FF2B5EF4-FFF2-40B4-BE49-F238E27FC236}">
                <a16:creationId xmlns:a16="http://schemas.microsoft.com/office/drawing/2014/main" id="{E92AB189-E5DF-4BE7-89FE-A25C42A0E737}"/>
              </a:ext>
            </a:extLst>
          </p:cNvPr>
          <p:cNvPicPr>
            <a:picLocks noChangeAspect="1"/>
          </p:cNvPicPr>
          <p:nvPr/>
        </p:nvPicPr>
        <p:blipFill rotWithShape="1">
          <a:blip r:embed="rId3"/>
          <a:srcRect t="26874"/>
          <a:stretch/>
        </p:blipFill>
        <p:spPr>
          <a:xfrm>
            <a:off x="7076707" y="1775599"/>
            <a:ext cx="1984895" cy="1994599"/>
          </a:xfrm>
          <a:prstGeom prst="rect">
            <a:avLst/>
          </a:prstGeom>
        </p:spPr>
      </p:pic>
    </p:spTree>
    <p:extLst>
      <p:ext uri="{BB962C8B-B14F-4D97-AF65-F5344CB8AC3E}">
        <p14:creationId xmlns:p14="http://schemas.microsoft.com/office/powerpoint/2010/main" val="18757514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4AE8C0D-563B-4CC6-87A3-32F9D00CEBC6}"/>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42</a:t>
            </a:fld>
            <a:endParaRPr lang="es-ES"/>
          </a:p>
        </p:txBody>
      </p:sp>
    </p:spTree>
    <p:extLst>
      <p:ext uri="{BB962C8B-B14F-4D97-AF65-F5344CB8AC3E}">
        <p14:creationId xmlns:p14="http://schemas.microsoft.com/office/powerpoint/2010/main" val="4186454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4000"/>
          </a:schemeClr>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538A0D2-7FB4-4F0C-8907-5B3AB4BB664F}"/>
              </a:ext>
            </a:extLst>
          </p:cNvPr>
          <p:cNvPicPr>
            <a:picLocks noChangeAspect="1"/>
          </p:cNvPicPr>
          <p:nvPr/>
        </p:nvPicPr>
        <p:blipFill>
          <a:blip r:embed="rId2"/>
          <a:stretch>
            <a:fillRect/>
          </a:stretch>
        </p:blipFill>
        <p:spPr>
          <a:xfrm>
            <a:off x="4534726" y="1300658"/>
            <a:ext cx="1955132" cy="1495676"/>
          </a:xfrm>
          <a:prstGeom prst="rect">
            <a:avLst/>
          </a:prstGeom>
        </p:spPr>
      </p:pic>
      <p:pic>
        <p:nvPicPr>
          <p:cNvPr id="11" name="Imagen 10">
            <a:extLst>
              <a:ext uri="{FF2B5EF4-FFF2-40B4-BE49-F238E27FC236}">
                <a16:creationId xmlns:a16="http://schemas.microsoft.com/office/drawing/2014/main" id="{1CC46EA2-7128-4187-AC85-12A08F0052B7}"/>
              </a:ext>
            </a:extLst>
          </p:cNvPr>
          <p:cNvPicPr>
            <a:picLocks noChangeAspect="1"/>
          </p:cNvPicPr>
          <p:nvPr/>
        </p:nvPicPr>
        <p:blipFill rotWithShape="1">
          <a:blip r:embed="rId3"/>
          <a:srcRect r="4811"/>
          <a:stretch/>
        </p:blipFill>
        <p:spPr>
          <a:xfrm>
            <a:off x="4562594" y="3323786"/>
            <a:ext cx="1861066" cy="1495676"/>
          </a:xfrm>
          <a:prstGeom prst="rect">
            <a:avLst/>
          </a:prstGeom>
        </p:spPr>
      </p:pic>
      <p:sp>
        <p:nvSpPr>
          <p:cNvPr id="13" name="Google Shape;357;p31">
            <a:extLst>
              <a:ext uri="{FF2B5EF4-FFF2-40B4-BE49-F238E27FC236}">
                <a16:creationId xmlns:a16="http://schemas.microsoft.com/office/drawing/2014/main" id="{75D3D6EC-3320-4C49-A2B5-184BA06FF6A6}"/>
              </a:ext>
            </a:extLst>
          </p:cNvPr>
          <p:cNvSpPr txBox="1">
            <a:spLocks/>
          </p:cNvSpPr>
          <p:nvPr/>
        </p:nvSpPr>
        <p:spPr>
          <a:xfrm>
            <a:off x="4621207" y="679280"/>
            <a:ext cx="2676113" cy="90888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b="1" dirty="0">
                <a:latin typeface="Poppins" panose="020B0604020202020204" charset="0"/>
                <a:cs typeface="Poppins" panose="020B0604020202020204" charset="0"/>
              </a:rPr>
              <a:t>Aguas navegables</a:t>
            </a:r>
            <a:endParaRPr lang="es-ES" dirty="0">
              <a:latin typeface="Poppins" panose="020B0604020202020204" charset="0"/>
              <a:cs typeface="Poppins" panose="020B0604020202020204" charset="0"/>
            </a:endParaRPr>
          </a:p>
        </p:txBody>
      </p:sp>
      <p:sp>
        <p:nvSpPr>
          <p:cNvPr id="14" name="Google Shape;357;p31">
            <a:extLst>
              <a:ext uri="{FF2B5EF4-FFF2-40B4-BE49-F238E27FC236}">
                <a16:creationId xmlns:a16="http://schemas.microsoft.com/office/drawing/2014/main" id="{8C57C773-C722-4BB6-971D-BA9C6550ABD8}"/>
              </a:ext>
            </a:extLst>
          </p:cNvPr>
          <p:cNvSpPr txBox="1">
            <a:spLocks/>
          </p:cNvSpPr>
          <p:nvPr/>
        </p:nvSpPr>
        <p:spPr>
          <a:xfrm>
            <a:off x="4621206" y="2950278"/>
            <a:ext cx="2676113" cy="82626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b="1" dirty="0">
                <a:latin typeface="Poppins" panose="020B0604020202020204" charset="0"/>
                <a:cs typeface="Poppins" panose="020B0604020202020204" charset="0"/>
              </a:rPr>
              <a:t>Peligros nuevos</a:t>
            </a:r>
            <a:endParaRPr lang="es-ES" dirty="0">
              <a:latin typeface="Poppins" panose="020B0604020202020204" charset="0"/>
              <a:cs typeface="Poppins" panose="020B0604020202020204" charset="0"/>
            </a:endParaRPr>
          </a:p>
        </p:txBody>
      </p:sp>
      <p:sp>
        <p:nvSpPr>
          <p:cNvPr id="2" name="Marcador de número de diapositiva 1">
            <a:extLst>
              <a:ext uri="{FF2B5EF4-FFF2-40B4-BE49-F238E27FC236}">
                <a16:creationId xmlns:a16="http://schemas.microsoft.com/office/drawing/2014/main" id="{E4AE8C0D-563B-4CC6-87A3-32F9D00CEBC6}"/>
              </a:ext>
            </a:extLst>
          </p:cNvPr>
          <p:cNvSpPr>
            <a:spLocks noGrp="1"/>
          </p:cNvSpPr>
          <p:nvPr>
            <p:ph type="sldNum" idx="4294967295"/>
          </p:nvPr>
        </p:nvSpPr>
        <p:spPr>
          <a:xfrm>
            <a:off x="8709025" y="4576763"/>
            <a:ext cx="434975" cy="434975"/>
          </a:xfrm>
        </p:spPr>
        <p:txBody>
          <a:bodyPr/>
          <a:lstStyle/>
          <a:p>
            <a:pPr marL="0" lvl="0" indent="0">
              <a:spcBef>
                <a:spcPts val="0"/>
              </a:spcBef>
              <a:spcAft>
                <a:spcPts val="0"/>
              </a:spcAft>
              <a:buNone/>
            </a:pPr>
            <a:fld id="{00000000-1234-1234-1234-123412341234}" type="slidenum">
              <a:rPr lang="es-ES" smtClean="0"/>
              <a:t>43</a:t>
            </a:fld>
            <a:endParaRPr lang="es-ES"/>
          </a:p>
        </p:txBody>
      </p:sp>
      <p:sp>
        <p:nvSpPr>
          <p:cNvPr id="3" name="Google Shape;357;p31">
            <a:extLst>
              <a:ext uri="{FF2B5EF4-FFF2-40B4-BE49-F238E27FC236}">
                <a16:creationId xmlns:a16="http://schemas.microsoft.com/office/drawing/2014/main" id="{779EDB85-62CC-4AA2-BF1D-B15735C442AA}"/>
              </a:ext>
            </a:extLst>
          </p:cNvPr>
          <p:cNvSpPr txBox="1">
            <a:spLocks/>
          </p:cNvSpPr>
          <p:nvPr/>
        </p:nvSpPr>
        <p:spPr>
          <a:xfrm>
            <a:off x="2748194" y="697495"/>
            <a:ext cx="2676113" cy="90888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b="1" dirty="0">
                <a:latin typeface="Poppins" panose="020B0604020202020204" charset="0"/>
                <a:cs typeface="Poppins" panose="020B0604020202020204" charset="0"/>
              </a:rPr>
              <a:t>Peligro aislado</a:t>
            </a:r>
            <a:endParaRPr lang="es-ES" dirty="0">
              <a:latin typeface="Poppins" panose="020B0604020202020204" charset="0"/>
              <a:cs typeface="Poppins" panose="020B0604020202020204" charset="0"/>
            </a:endParaRPr>
          </a:p>
        </p:txBody>
      </p:sp>
      <p:pic>
        <p:nvPicPr>
          <p:cNvPr id="7" name="Imagen 6">
            <a:extLst>
              <a:ext uri="{FF2B5EF4-FFF2-40B4-BE49-F238E27FC236}">
                <a16:creationId xmlns:a16="http://schemas.microsoft.com/office/drawing/2014/main" id="{5B27E61D-AEE8-4577-B52C-00DB4B09927A}"/>
              </a:ext>
            </a:extLst>
          </p:cNvPr>
          <p:cNvPicPr>
            <a:picLocks noChangeAspect="1"/>
          </p:cNvPicPr>
          <p:nvPr/>
        </p:nvPicPr>
        <p:blipFill>
          <a:blip r:embed="rId4"/>
          <a:stretch>
            <a:fillRect/>
          </a:stretch>
        </p:blipFill>
        <p:spPr>
          <a:xfrm>
            <a:off x="2656754" y="3179236"/>
            <a:ext cx="1955132" cy="1495676"/>
          </a:xfrm>
          <a:prstGeom prst="rect">
            <a:avLst/>
          </a:prstGeom>
        </p:spPr>
      </p:pic>
      <p:pic>
        <p:nvPicPr>
          <p:cNvPr id="9" name="Imagen 8">
            <a:extLst>
              <a:ext uri="{FF2B5EF4-FFF2-40B4-BE49-F238E27FC236}">
                <a16:creationId xmlns:a16="http://schemas.microsoft.com/office/drawing/2014/main" id="{CFE3474A-1361-403A-AEA7-EC9855074C1D}"/>
              </a:ext>
            </a:extLst>
          </p:cNvPr>
          <p:cNvPicPr>
            <a:picLocks noChangeAspect="1"/>
          </p:cNvPicPr>
          <p:nvPr/>
        </p:nvPicPr>
        <p:blipFill rotWithShape="1">
          <a:blip r:embed="rId5"/>
          <a:srcRect l="4398"/>
          <a:stretch/>
        </p:blipFill>
        <p:spPr>
          <a:xfrm>
            <a:off x="2748192" y="1004184"/>
            <a:ext cx="1869143" cy="1495676"/>
          </a:xfrm>
          <a:prstGeom prst="rect">
            <a:avLst/>
          </a:prstGeom>
        </p:spPr>
      </p:pic>
      <p:sp>
        <p:nvSpPr>
          <p:cNvPr id="12" name="Google Shape;357;p31">
            <a:extLst>
              <a:ext uri="{FF2B5EF4-FFF2-40B4-BE49-F238E27FC236}">
                <a16:creationId xmlns:a16="http://schemas.microsoft.com/office/drawing/2014/main" id="{B0E8C258-FEBF-40EB-9BA8-F7609D5AAC45}"/>
              </a:ext>
            </a:extLst>
          </p:cNvPr>
          <p:cNvSpPr txBox="1">
            <a:spLocks/>
          </p:cNvSpPr>
          <p:nvPr/>
        </p:nvSpPr>
        <p:spPr>
          <a:xfrm>
            <a:off x="2748193" y="2968493"/>
            <a:ext cx="2676113" cy="82626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b="1" dirty="0">
                <a:latin typeface="Poppins" panose="020B0604020202020204" charset="0"/>
                <a:cs typeface="Poppins" panose="020B0604020202020204" charset="0"/>
              </a:rPr>
              <a:t>Especiales</a:t>
            </a:r>
            <a:endParaRPr lang="es-ES" dirty="0">
              <a:latin typeface="Poppins" panose="020B0604020202020204" charset="0"/>
              <a:cs typeface="Poppins" panose="020B0604020202020204" charset="0"/>
            </a:endParaRPr>
          </a:p>
        </p:txBody>
      </p:sp>
      <p:sp>
        <p:nvSpPr>
          <p:cNvPr id="18" name="Elipse 17">
            <a:extLst>
              <a:ext uri="{FF2B5EF4-FFF2-40B4-BE49-F238E27FC236}">
                <a16:creationId xmlns:a16="http://schemas.microsoft.com/office/drawing/2014/main" id="{491CAD75-260B-47AA-A72A-4ABBB2BFBE18}"/>
              </a:ext>
            </a:extLst>
          </p:cNvPr>
          <p:cNvSpPr/>
          <p:nvPr/>
        </p:nvSpPr>
        <p:spPr>
          <a:xfrm>
            <a:off x="1016895" y="697495"/>
            <a:ext cx="1405521" cy="14055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Elipse 16">
            <a:extLst>
              <a:ext uri="{FF2B5EF4-FFF2-40B4-BE49-F238E27FC236}">
                <a16:creationId xmlns:a16="http://schemas.microsoft.com/office/drawing/2014/main" id="{CAF30F6C-D6B3-4E5B-BC8A-AA97F9200DF8}"/>
              </a:ext>
            </a:extLst>
          </p:cNvPr>
          <p:cNvSpPr/>
          <p:nvPr/>
        </p:nvSpPr>
        <p:spPr>
          <a:xfrm>
            <a:off x="875179" y="674802"/>
            <a:ext cx="1705461" cy="1428214"/>
          </a:xfrm>
          <a:prstGeom prst="ellipse">
            <a:avLst/>
          </a:prstGeom>
          <a:noFill/>
        </p:spPr>
        <p:txBody>
          <a:bodyPr wrap="square" lIns="91440" tIns="45720" rIns="91440" bIns="45720">
            <a:spAutoFit/>
          </a:bodyPr>
          <a:lstStyle/>
          <a:p>
            <a:pPr algn="ctr"/>
            <a:endParaRPr lang="es-ES" b="0" u="sng" cap="none" spc="0" dirty="0">
              <a:ln w="0"/>
              <a:solidFill>
                <a:schemeClr val="bg1"/>
              </a:solidFill>
              <a:effectLst>
                <a:outerShdw blurRad="38100" dist="25400" dir="5400000" algn="ctr" rotWithShape="0">
                  <a:srgbClr val="6E747A">
                    <a:alpha val="43000"/>
                  </a:srgbClr>
                </a:outerShdw>
              </a:effectLst>
              <a:latin typeface="Poppins" panose="020B0604020202020204" charset="0"/>
              <a:cs typeface="Poppins" panose="020B0604020202020204" charset="0"/>
            </a:endParaRPr>
          </a:p>
          <a:p>
            <a:pPr algn="ctr"/>
            <a:r>
              <a:rPr lang="es-ES" sz="1600" b="1" u="sng" cap="none" spc="0" dirty="0">
                <a:ln w="0"/>
                <a:solidFill>
                  <a:schemeClr val="bg1"/>
                </a:solidFill>
                <a:effectLst>
                  <a:outerShdw blurRad="38100" dist="25400" dir="5400000" algn="ctr" rotWithShape="0">
                    <a:srgbClr val="6E747A">
                      <a:alpha val="43000"/>
                    </a:srgbClr>
                  </a:outerShdw>
                </a:effectLst>
                <a:latin typeface="Poppins" panose="020B0604020202020204" charset="0"/>
                <a:cs typeface="Poppins" panose="020B0604020202020204" charset="0"/>
              </a:rPr>
              <a:t>Marcas</a:t>
            </a:r>
          </a:p>
          <a:p>
            <a:pPr algn="ctr"/>
            <a:r>
              <a:rPr lang="es-ES" sz="1600" b="1" u="sng" dirty="0">
                <a:ln w="0"/>
                <a:solidFill>
                  <a:schemeClr val="bg1"/>
                </a:solidFill>
                <a:effectLst>
                  <a:outerShdw blurRad="38100" dist="25400" dir="5400000" algn="ctr" rotWithShape="0">
                    <a:srgbClr val="6E747A">
                      <a:alpha val="43000"/>
                    </a:srgbClr>
                  </a:outerShdw>
                </a:effectLst>
                <a:latin typeface="Poppins" panose="020B0604020202020204" charset="0"/>
                <a:cs typeface="Poppins" panose="020B0604020202020204" charset="0"/>
              </a:rPr>
              <a:t>Laterales</a:t>
            </a:r>
          </a:p>
          <a:p>
            <a:pPr algn="ctr"/>
            <a:r>
              <a:rPr lang="es-ES" b="0" u="sng" cap="none" spc="0" dirty="0">
                <a:ln w="0"/>
                <a:solidFill>
                  <a:schemeClr val="bg1"/>
                </a:solidFill>
                <a:effectLst>
                  <a:outerShdw blurRad="38100" dist="25400" dir="5400000" algn="ctr" rotWithShape="0">
                    <a:srgbClr val="6E747A">
                      <a:alpha val="43000"/>
                    </a:srgbClr>
                  </a:outerShdw>
                </a:effectLst>
                <a:latin typeface="Poppins" panose="020B0604020202020204" charset="0"/>
                <a:cs typeface="Poppins" panose="020B0604020202020204" charset="0"/>
              </a:rPr>
              <a:t> </a:t>
            </a:r>
          </a:p>
        </p:txBody>
      </p:sp>
    </p:spTree>
    <p:extLst>
      <p:ext uri="{BB962C8B-B14F-4D97-AF65-F5344CB8AC3E}">
        <p14:creationId xmlns:p14="http://schemas.microsoft.com/office/powerpoint/2010/main" val="2424777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227E84D-2A1A-40F8-AD92-0859ACBD6C2F}"/>
              </a:ext>
            </a:extLst>
          </p:cNvPr>
          <p:cNvPicPr>
            <a:picLocks noChangeAspect="1"/>
          </p:cNvPicPr>
          <p:nvPr/>
        </p:nvPicPr>
        <p:blipFill>
          <a:blip r:embed="rId2"/>
          <a:stretch>
            <a:fillRect/>
          </a:stretch>
        </p:blipFill>
        <p:spPr>
          <a:xfrm>
            <a:off x="0" y="1"/>
            <a:ext cx="9144000" cy="5143500"/>
          </a:xfrm>
          <a:prstGeom prst="rect">
            <a:avLst/>
          </a:prstGeom>
        </p:spPr>
      </p:pic>
      <p:sp>
        <p:nvSpPr>
          <p:cNvPr id="2" name="Marcador de número de diapositiva 1">
            <a:extLst>
              <a:ext uri="{FF2B5EF4-FFF2-40B4-BE49-F238E27FC236}">
                <a16:creationId xmlns:a16="http://schemas.microsoft.com/office/drawing/2014/main" id="{757B70AB-8EAC-49BB-B91A-E97C1610E9A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44</a:t>
            </a:fld>
            <a:endParaRPr lang="es-ES"/>
          </a:p>
        </p:txBody>
      </p:sp>
      <p:sp>
        <p:nvSpPr>
          <p:cNvPr id="5" name="Google Shape;318;p29">
            <a:extLst>
              <a:ext uri="{FF2B5EF4-FFF2-40B4-BE49-F238E27FC236}">
                <a16:creationId xmlns:a16="http://schemas.microsoft.com/office/drawing/2014/main" id="{706158BB-5AAA-49AD-BE24-25DD534F916C}"/>
              </a:ext>
            </a:extLst>
          </p:cNvPr>
          <p:cNvSpPr txBox="1">
            <a:spLocks/>
          </p:cNvSpPr>
          <p:nvPr/>
        </p:nvSpPr>
        <p:spPr>
          <a:xfrm>
            <a:off x="623455" y="-282093"/>
            <a:ext cx="7549089" cy="14484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sz="2800" dirty="0">
                <a:solidFill>
                  <a:schemeClr val="bg1"/>
                </a:solidFill>
              </a:rPr>
              <a:t>BALIZAMIENTO · Ejemplo</a:t>
            </a:r>
          </a:p>
        </p:txBody>
      </p:sp>
    </p:spTree>
    <p:extLst>
      <p:ext uri="{BB962C8B-B14F-4D97-AF65-F5344CB8AC3E}">
        <p14:creationId xmlns:p14="http://schemas.microsoft.com/office/powerpoint/2010/main" val="926452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174"/>
        <p:cNvGrpSpPr/>
        <p:nvPr/>
      </p:nvGrpSpPr>
      <p:grpSpPr>
        <a:xfrm>
          <a:off x="0" y="0"/>
          <a:ext cx="0" cy="0"/>
          <a:chOff x="0" y="0"/>
          <a:chExt cx="0" cy="0"/>
        </a:xfrm>
      </p:grpSpPr>
      <p:sp>
        <p:nvSpPr>
          <p:cNvPr id="175" name="Google Shape;175;p17"/>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ES" sz="3600" dirty="0"/>
              <a:t>RIPA</a:t>
            </a:r>
            <a:endParaRPr dirty="0"/>
          </a:p>
        </p:txBody>
      </p:sp>
      <p:sp>
        <p:nvSpPr>
          <p:cNvPr id="176" name="Google Shape;176;p17"/>
          <p:cNvSpPr txBox="1">
            <a:spLocks noGrp="1"/>
          </p:cNvSpPr>
          <p:nvPr>
            <p:ph type="subTitle" idx="1"/>
          </p:nvPr>
        </p:nvSpPr>
        <p:spPr>
          <a:xfrm>
            <a:off x="2569800" y="3188701"/>
            <a:ext cx="40044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ES" dirty="0">
                <a:latin typeface="Poppins" panose="020B0604020202020204" charset="0"/>
                <a:cs typeface="Poppins" panose="020B0604020202020204" charset="0"/>
              </a:rPr>
              <a:t>Reglamento internacional para la prevención de abordajes.</a:t>
            </a:r>
          </a:p>
        </p:txBody>
      </p:sp>
      <p:sp>
        <p:nvSpPr>
          <p:cNvPr id="177" name="Google Shape;177;p17"/>
          <p:cNvSpPr txBox="1"/>
          <p:nvPr/>
        </p:nvSpPr>
        <p:spPr>
          <a:xfrm>
            <a:off x="1030925" y="710500"/>
            <a:ext cx="1392600" cy="13908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sz="6000" b="1" dirty="0">
                <a:solidFill>
                  <a:srgbClr val="FFFFFF"/>
                </a:solidFill>
                <a:latin typeface="Poppins"/>
                <a:ea typeface="Poppins"/>
                <a:cs typeface="Poppins"/>
                <a:sym typeface="Poppins"/>
              </a:rPr>
              <a:t>6</a:t>
            </a:r>
            <a:endParaRPr sz="6000" dirty="0">
              <a:solidFill>
                <a:srgbClr val="FFFFFF"/>
              </a:solidFill>
            </a:endParaRPr>
          </a:p>
        </p:txBody>
      </p:sp>
      <p:pic>
        <p:nvPicPr>
          <p:cNvPr id="5" name="Imagen 4">
            <a:extLst>
              <a:ext uri="{FF2B5EF4-FFF2-40B4-BE49-F238E27FC236}">
                <a16:creationId xmlns:a16="http://schemas.microsoft.com/office/drawing/2014/main" id="{072C51FC-B53B-4242-8BA7-083A25229359}"/>
              </a:ext>
            </a:extLst>
          </p:cNvPr>
          <p:cNvPicPr>
            <a:picLocks noChangeAspect="1"/>
          </p:cNvPicPr>
          <p:nvPr/>
        </p:nvPicPr>
        <p:blipFill>
          <a:blip r:embed="rId3"/>
          <a:stretch>
            <a:fillRect/>
          </a:stretch>
        </p:blipFill>
        <p:spPr>
          <a:xfrm>
            <a:off x="6763412" y="2831729"/>
            <a:ext cx="1674840" cy="1674840"/>
          </a:xfrm>
          <a:prstGeom prst="rect">
            <a:avLst/>
          </a:prstGeom>
        </p:spPr>
      </p:pic>
    </p:spTree>
    <p:extLst>
      <p:ext uri="{BB962C8B-B14F-4D97-AF65-F5344CB8AC3E}">
        <p14:creationId xmlns:p14="http://schemas.microsoft.com/office/powerpoint/2010/main" val="112165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5707" y="1096211"/>
            <a:ext cx="6337141" cy="659757"/>
          </a:xfrm>
          <a:prstGeom prst="rect">
            <a:avLst/>
          </a:prstGeom>
        </p:spPr>
        <p:txBody>
          <a:bodyPr spcFirstLastPara="1" wrap="square" lIns="91425" tIns="91425" rIns="91425" bIns="91425" anchor="b" anchorCtr="0">
            <a:noAutofit/>
          </a:bodyPr>
          <a:lstStyle/>
          <a:p>
            <a:pPr lvl="0"/>
            <a:r>
              <a:rPr lang="es-ES" dirty="0"/>
              <a:t>RIPA</a:t>
            </a:r>
            <a:br>
              <a:rPr lang="es-ES" dirty="0"/>
            </a:br>
            <a:r>
              <a:rPr lang="es-ES" sz="2800" dirty="0"/>
              <a:t>Reglamento internacional para la prevención de abordajes</a:t>
            </a:r>
            <a:endParaRPr lang="es-ES" dirty="0"/>
          </a:p>
        </p:txBody>
      </p:sp>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46</a:t>
            </a:fld>
            <a:endParaRPr/>
          </a:p>
        </p:txBody>
      </p:sp>
      <p:pic>
        <p:nvPicPr>
          <p:cNvPr id="361" name="Google Shape;361;p31"/>
          <p:cNvPicPr preferRelativeResize="0"/>
          <p:nvPr/>
        </p:nvPicPr>
        <p:blipFill>
          <a:blip r:embed="rId3"/>
          <a:stretch>
            <a:fillRect/>
          </a:stretch>
        </p:blipFill>
        <p:spPr>
          <a:xfrm>
            <a:off x="6383971" y="1051049"/>
            <a:ext cx="3029052" cy="3029052"/>
          </a:xfrm>
          <a:prstGeom prst="ellipse">
            <a:avLst/>
          </a:prstGeom>
          <a:noFill/>
          <a:ln>
            <a:noFill/>
          </a:ln>
        </p:spPr>
      </p:pic>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1"/>
          </p:nvPr>
        </p:nvSpPr>
        <p:spPr>
          <a:xfrm>
            <a:off x="1069624" y="2027729"/>
            <a:ext cx="2118076" cy="917851"/>
          </a:xfrm>
          <a:prstGeom prst="rect">
            <a:avLst/>
          </a:prstGeom>
        </p:spPr>
        <p:txBody>
          <a:bodyPr spcFirstLastPara="1" wrap="square" lIns="91425" tIns="91425" rIns="91425" bIns="91425" anchor="t" anchorCtr="0">
            <a:noAutofit/>
          </a:bodyPr>
          <a:lstStyle/>
          <a:p>
            <a:pPr marL="0" lvl="0" indent="0">
              <a:buNone/>
            </a:pPr>
            <a:r>
              <a:rPr lang="es-ES" b="1" dirty="0">
                <a:latin typeface="Poppins" panose="020B0604020202020204" charset="0"/>
                <a:cs typeface="Poppins" panose="020B0604020202020204" charset="0"/>
              </a:rPr>
              <a:t>REGLAS DE RUMBO Y GOBIERNO</a:t>
            </a:r>
          </a:p>
          <a:p>
            <a:pPr marL="171450" indent="-171450"/>
            <a:r>
              <a:rPr lang="es-ES" dirty="0"/>
              <a:t>Ámbito de aplicación:  todos los buques.</a:t>
            </a:r>
          </a:p>
          <a:p>
            <a:pPr marL="171450" indent="-171450"/>
            <a:r>
              <a:rPr lang="es-ES" dirty="0"/>
              <a:t>Vigilancia: eficaz visual y auditiva.</a:t>
            </a:r>
          </a:p>
          <a:p>
            <a:pPr marL="171450" indent="-171450"/>
            <a:r>
              <a:rPr lang="es-ES" dirty="0"/>
              <a:t>Velocidad de seguridad.</a:t>
            </a:r>
          </a:p>
          <a:p>
            <a:pPr marL="171450" indent="-171450"/>
            <a:r>
              <a:rPr lang="es-ES" dirty="0"/>
              <a:t>Riesgo de abordaje.</a:t>
            </a:r>
          </a:p>
          <a:p>
            <a:pPr marL="171450" indent="-171450"/>
            <a:r>
              <a:rPr lang="es-ES" dirty="0"/>
              <a:t>Maniobras para evitar el abordaje.</a:t>
            </a:r>
          </a:p>
        </p:txBody>
      </p:sp>
      <p:grpSp>
        <p:nvGrpSpPr>
          <p:cNvPr id="86" name="Google Shape;490;p39">
            <a:extLst>
              <a:ext uri="{FF2B5EF4-FFF2-40B4-BE49-F238E27FC236}">
                <a16:creationId xmlns:a16="http://schemas.microsoft.com/office/drawing/2014/main" id="{FBF30351-C84B-41F7-84DA-5E2F3312653D}"/>
              </a:ext>
            </a:extLst>
          </p:cNvPr>
          <p:cNvGrpSpPr/>
          <p:nvPr/>
        </p:nvGrpSpPr>
        <p:grpSpPr>
          <a:xfrm>
            <a:off x="6464607" y="3629161"/>
            <a:ext cx="342882" cy="418128"/>
            <a:chOff x="596350" y="929175"/>
            <a:chExt cx="407950" cy="497475"/>
          </a:xfrm>
        </p:grpSpPr>
        <p:sp>
          <p:nvSpPr>
            <p:cNvPr id="87" name="Google Shape;491;p39">
              <a:extLst>
                <a:ext uri="{FF2B5EF4-FFF2-40B4-BE49-F238E27FC236}">
                  <a16:creationId xmlns:a16="http://schemas.microsoft.com/office/drawing/2014/main" id="{633537AF-77F8-43DC-90A1-87CC09022D5F}"/>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Google Shape;492;p39">
              <a:extLst>
                <a:ext uri="{FF2B5EF4-FFF2-40B4-BE49-F238E27FC236}">
                  <a16:creationId xmlns:a16="http://schemas.microsoft.com/office/drawing/2014/main" id="{D1CF10E1-1899-4AE4-8D8C-2D9C0F8AE8A3}"/>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Google Shape;493;p39">
              <a:extLst>
                <a:ext uri="{FF2B5EF4-FFF2-40B4-BE49-F238E27FC236}">
                  <a16:creationId xmlns:a16="http://schemas.microsoft.com/office/drawing/2014/main" id="{AAA4FABB-8DF6-4F06-9616-351F2D49EC43}"/>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Google Shape;494;p39">
              <a:extLst>
                <a:ext uri="{FF2B5EF4-FFF2-40B4-BE49-F238E27FC236}">
                  <a16:creationId xmlns:a16="http://schemas.microsoft.com/office/drawing/2014/main" id="{A2034773-3B0F-4D1E-B690-AB92443F8B20}"/>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Google Shape;495;p39">
              <a:extLst>
                <a:ext uri="{FF2B5EF4-FFF2-40B4-BE49-F238E27FC236}">
                  <a16:creationId xmlns:a16="http://schemas.microsoft.com/office/drawing/2014/main" id="{7DCFCF75-EED1-4A11-BA34-A5FF780551DE}"/>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Google Shape;496;p39">
              <a:extLst>
                <a:ext uri="{FF2B5EF4-FFF2-40B4-BE49-F238E27FC236}">
                  <a16:creationId xmlns:a16="http://schemas.microsoft.com/office/drawing/2014/main" id="{1ACE206E-D035-4A0D-9B36-6338ED87D3B5}"/>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Google Shape;497;p39">
              <a:extLst>
                <a:ext uri="{FF2B5EF4-FFF2-40B4-BE49-F238E27FC236}">
                  <a16:creationId xmlns:a16="http://schemas.microsoft.com/office/drawing/2014/main" id="{89EEF0F2-57F5-4C08-B40D-7A0FCB35A9C0}"/>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697170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B4927E7-8AA5-44DC-9612-F89952B9932D}"/>
              </a:ext>
            </a:extLst>
          </p:cNvPr>
          <p:cNvPicPr>
            <a:picLocks noChangeAspect="1"/>
          </p:cNvPicPr>
          <p:nvPr/>
        </p:nvPicPr>
        <p:blipFill>
          <a:blip r:embed="rId2"/>
          <a:stretch>
            <a:fillRect/>
          </a:stretch>
        </p:blipFill>
        <p:spPr>
          <a:xfrm>
            <a:off x="678117" y="2807849"/>
            <a:ext cx="7787765" cy="2151370"/>
          </a:xfrm>
          <a:prstGeom prst="rect">
            <a:avLst/>
          </a:prstGeom>
        </p:spPr>
      </p:pic>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47</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489999" y="1343124"/>
            <a:ext cx="2685001" cy="1169551"/>
          </a:xfrm>
          <a:prstGeom prst="rect">
            <a:avLst/>
          </a:prstGeom>
        </p:spPr>
        <p:txBody>
          <a:bodyPr wrap="square">
            <a:spAutoFit/>
          </a:bodyPr>
          <a:lstStyle/>
          <a:p>
            <a:r>
              <a:rPr lang="es-ES" b="1" dirty="0">
                <a:latin typeface="Poppins" panose="020B0604020202020204" charset="0"/>
                <a:cs typeface="Poppins" panose="020B0604020202020204" charset="0"/>
              </a:rPr>
              <a:t>REGLA 7</a:t>
            </a:r>
          </a:p>
          <a:p>
            <a:pPr marL="285750" indent="-285750">
              <a:buFont typeface="Arial" panose="020B0604020202020204" pitchFamily="34" charset="0"/>
              <a:buChar char="•"/>
            </a:pPr>
            <a:r>
              <a:rPr lang="es-ES" dirty="0">
                <a:latin typeface="Poppins" panose="020B0604020202020204" charset="0"/>
                <a:cs typeface="Poppins" panose="020B0604020202020204" charset="0"/>
              </a:rPr>
              <a:t>Se considerará que existe el riesgo, si la demora de un buque se aproxima demasiado.</a:t>
            </a:r>
          </a:p>
        </p:txBody>
      </p:sp>
      <p:sp>
        <p:nvSpPr>
          <p:cNvPr id="8" name="Google Shape;356;p31">
            <a:extLst>
              <a:ext uri="{FF2B5EF4-FFF2-40B4-BE49-F238E27FC236}">
                <a16:creationId xmlns:a16="http://schemas.microsoft.com/office/drawing/2014/main" id="{B1A5A2F8-F388-4C57-97AA-2371BE6DEE86}"/>
              </a:ext>
            </a:extLst>
          </p:cNvPr>
          <p:cNvSpPr txBox="1">
            <a:spLocks/>
          </p:cNvSpPr>
          <p:nvPr/>
        </p:nvSpPr>
        <p:spPr>
          <a:xfrm>
            <a:off x="455707" y="451111"/>
            <a:ext cx="6337141" cy="6597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dirty="0"/>
              <a:t>RIPA</a:t>
            </a:r>
            <a:br>
              <a:rPr lang="es-ES" dirty="0"/>
            </a:br>
            <a:r>
              <a:rPr lang="es-ES" sz="1400" dirty="0"/>
              <a:t>Reglamento internacional para la prevención de abordajes</a:t>
            </a:r>
            <a:endParaRPr lang="es-ES" dirty="0"/>
          </a:p>
        </p:txBody>
      </p:sp>
    </p:spTree>
    <p:extLst>
      <p:ext uri="{BB962C8B-B14F-4D97-AF65-F5344CB8AC3E}">
        <p14:creationId xmlns:p14="http://schemas.microsoft.com/office/powerpoint/2010/main" val="3943610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53767AAE-75E8-4951-82E4-D9DD5853F4B2}"/>
              </a:ext>
            </a:extLst>
          </p:cNvPr>
          <p:cNvSpPr>
            <a:spLocks noGrp="1"/>
          </p:cNvSpPr>
          <p:nvPr>
            <p:ph type="body" idx="1"/>
          </p:nvPr>
        </p:nvSpPr>
        <p:spPr>
          <a:xfrm>
            <a:off x="1069625" y="1757159"/>
            <a:ext cx="1985302" cy="2618400"/>
          </a:xfrm>
        </p:spPr>
        <p:txBody>
          <a:bodyPr/>
          <a:lstStyle/>
          <a:p>
            <a:pPr marL="158750" indent="0">
              <a:buNone/>
            </a:pPr>
            <a:r>
              <a:rPr lang="es-ES" b="1" dirty="0">
                <a:latin typeface="Poppins" panose="020B0604020202020204" charset="0"/>
                <a:cs typeface="Poppins" panose="020B0604020202020204" charset="0"/>
              </a:rPr>
              <a:t>Regla 8</a:t>
            </a:r>
          </a:p>
          <a:p>
            <a:r>
              <a:rPr lang="es-ES" dirty="0">
                <a:latin typeface="Poppins" panose="020B0604020202020204" charset="0"/>
                <a:cs typeface="Poppins" panose="020B0604020202020204" charset="0"/>
              </a:rPr>
              <a:t>2 maniobras:  rumbo y velocidad.</a:t>
            </a:r>
          </a:p>
          <a:p>
            <a:r>
              <a:rPr lang="es-ES" dirty="0">
                <a:solidFill>
                  <a:srgbClr val="C00000"/>
                </a:solidFill>
                <a:latin typeface="Poppins" panose="020B0604020202020204" charset="0"/>
                <a:cs typeface="Poppins" panose="020B0604020202020204" charset="0"/>
              </a:rPr>
              <a:t>Importante: </a:t>
            </a:r>
            <a:r>
              <a:rPr lang="es-ES" dirty="0">
                <a:latin typeface="Poppins" panose="020B0604020202020204" charset="0"/>
                <a:cs typeface="Poppins" panose="020B0604020202020204" charset="0"/>
              </a:rPr>
              <a:t>maniobrar con anticipación, espacio suficiente y que sean percibidas por los otros buques. </a:t>
            </a:r>
          </a:p>
          <a:p>
            <a:r>
              <a:rPr lang="es-ES" dirty="0">
                <a:latin typeface="Poppins" panose="020B0604020202020204" charset="0"/>
                <a:cs typeface="Poppins" panose="020B0604020202020204" charset="0"/>
              </a:rPr>
              <a:t>Termina cuando se ha superado al otro buque en su totalidad.</a:t>
            </a:r>
          </a:p>
          <a:p>
            <a:endParaRPr lang="es-ES" dirty="0"/>
          </a:p>
        </p:txBody>
      </p:sp>
      <p:sp>
        <p:nvSpPr>
          <p:cNvPr id="7" name="Marcador de texto 6">
            <a:extLst>
              <a:ext uri="{FF2B5EF4-FFF2-40B4-BE49-F238E27FC236}">
                <a16:creationId xmlns:a16="http://schemas.microsoft.com/office/drawing/2014/main" id="{DF3909C8-6DB4-4ABB-B30E-CA92D09AFCA0}"/>
              </a:ext>
            </a:extLst>
          </p:cNvPr>
          <p:cNvSpPr>
            <a:spLocks noGrp="1"/>
          </p:cNvSpPr>
          <p:nvPr>
            <p:ph type="body" idx="2"/>
          </p:nvPr>
        </p:nvSpPr>
        <p:spPr>
          <a:xfrm>
            <a:off x="3302881" y="1757159"/>
            <a:ext cx="2197374" cy="2618400"/>
          </a:xfrm>
        </p:spPr>
        <p:txBody>
          <a:bodyPr/>
          <a:lstStyle/>
          <a:p>
            <a:pPr marL="158750" indent="0">
              <a:buNone/>
            </a:pPr>
            <a:r>
              <a:rPr lang="es-ES" b="1" dirty="0">
                <a:latin typeface="Poppins" panose="020B0604020202020204" charset="0"/>
                <a:cs typeface="Poppins" panose="020B0604020202020204" charset="0"/>
              </a:rPr>
              <a:t>Regla 9</a:t>
            </a:r>
          </a:p>
          <a:p>
            <a:r>
              <a:rPr lang="es-ES" dirty="0">
                <a:latin typeface="Poppins" panose="020B0604020202020204" charset="0"/>
                <a:cs typeface="Poppins" panose="020B0604020202020204" charset="0"/>
              </a:rPr>
              <a:t>Canal angosto: circular por su lado de estribor (si no conlleva un peligro).</a:t>
            </a:r>
          </a:p>
          <a:p>
            <a:r>
              <a:rPr lang="es-ES" dirty="0">
                <a:latin typeface="Poppins" panose="020B0604020202020204" charset="0"/>
                <a:cs typeface="Poppins" panose="020B0604020202020204" charset="0"/>
              </a:rPr>
              <a:t>&lt; 20 m, vela y pesca, no estorbarán.</a:t>
            </a:r>
          </a:p>
          <a:p>
            <a:r>
              <a:rPr lang="es-ES" dirty="0">
                <a:latin typeface="Poppins" panose="020B0604020202020204" charset="0"/>
                <a:cs typeface="Poppins" panose="020B0604020202020204" charset="0"/>
              </a:rPr>
              <a:t>No cruzar si provoca interrupción del tránsito.</a:t>
            </a:r>
          </a:p>
          <a:p>
            <a:r>
              <a:rPr lang="es-ES" dirty="0">
                <a:latin typeface="Poppins" panose="020B0604020202020204" charset="0"/>
                <a:cs typeface="Poppins" panose="020B0604020202020204" charset="0"/>
              </a:rPr>
              <a:t>Adelantar </a:t>
            </a:r>
            <a:r>
              <a:rPr lang="es-ES" sz="800" dirty="0">
                <a:latin typeface="Poppins" panose="020B0604020202020204" charset="0"/>
                <a:cs typeface="Poppins" panose="020B0604020202020204" charset="0"/>
              </a:rPr>
              <a:t>(alcanzado maniobra) </a:t>
            </a:r>
            <a:r>
              <a:rPr lang="es-ES" dirty="0">
                <a:latin typeface="Poppins" panose="020B0604020202020204" charset="0"/>
                <a:cs typeface="Poppins" panose="020B0604020202020204" charset="0"/>
              </a:rPr>
              <a:t>señal acústica de aviso </a:t>
            </a:r>
            <a:r>
              <a:rPr lang="es-ES" sz="900" dirty="0">
                <a:latin typeface="Poppins" panose="020B0604020202020204" charset="0"/>
                <a:cs typeface="Poppins" panose="020B0604020202020204" charset="0"/>
              </a:rPr>
              <a:t>(regla 34).</a:t>
            </a:r>
            <a:endParaRPr lang="es-ES" dirty="0">
              <a:latin typeface="Poppins" panose="020B0604020202020204" charset="0"/>
              <a:cs typeface="Poppins" panose="020B0604020202020204" charset="0"/>
            </a:endParaRPr>
          </a:p>
          <a:p>
            <a:r>
              <a:rPr lang="es-ES" dirty="0">
                <a:latin typeface="Poppins" panose="020B0604020202020204" charset="0"/>
                <a:cs typeface="Poppins" panose="020B0604020202020204" charset="0"/>
              </a:rPr>
              <a:t>Recodo sin visibilidad suficiente</a:t>
            </a:r>
            <a:r>
              <a:rPr lang="es-ES" sz="800" dirty="0">
                <a:latin typeface="Poppins" panose="020B0604020202020204" charset="0"/>
                <a:cs typeface="Poppins" panose="020B0604020202020204" charset="0"/>
              </a:rPr>
              <a:t> (regla 34)</a:t>
            </a:r>
            <a:r>
              <a:rPr lang="es-ES" dirty="0">
                <a:latin typeface="Poppins" panose="020B0604020202020204" charset="0"/>
                <a:cs typeface="Poppins" panose="020B0604020202020204" charset="0"/>
              </a:rPr>
              <a:t>.</a:t>
            </a:r>
          </a:p>
          <a:p>
            <a:endParaRPr lang="es-ES" dirty="0"/>
          </a:p>
        </p:txBody>
      </p:sp>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48</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3880899" y="-1566931"/>
            <a:ext cx="2685001" cy="1169551"/>
          </a:xfrm>
          <a:prstGeom prst="rect">
            <a:avLst/>
          </a:prstGeom>
        </p:spPr>
        <p:txBody>
          <a:bodyPr wrap="square">
            <a:spAutoFit/>
          </a:bodyPr>
          <a:lstStyle/>
          <a:p>
            <a:r>
              <a:rPr lang="es-ES" b="1" dirty="0">
                <a:latin typeface="Poppins" panose="020B0604020202020204" charset="0"/>
                <a:cs typeface="Poppins" panose="020B0604020202020204" charset="0"/>
              </a:rPr>
              <a:t>REGLA 7</a:t>
            </a:r>
          </a:p>
          <a:p>
            <a:pPr marL="285750" indent="-285750">
              <a:buFont typeface="Arial" panose="020B0604020202020204" pitchFamily="34" charset="0"/>
              <a:buChar char="•"/>
            </a:pPr>
            <a:r>
              <a:rPr lang="es-ES" dirty="0">
                <a:latin typeface="Poppins" panose="020B0604020202020204" charset="0"/>
                <a:cs typeface="Poppins" panose="020B0604020202020204" charset="0"/>
              </a:rPr>
              <a:t>Se considerará que existe el riesgo, si la demora de un buque se aproxima demasiado.</a:t>
            </a:r>
          </a:p>
        </p:txBody>
      </p:sp>
      <p:sp>
        <p:nvSpPr>
          <p:cNvPr id="8" name="Google Shape;356;p31">
            <a:extLst>
              <a:ext uri="{FF2B5EF4-FFF2-40B4-BE49-F238E27FC236}">
                <a16:creationId xmlns:a16="http://schemas.microsoft.com/office/drawing/2014/main" id="{B1A5A2F8-F388-4C57-97AA-2371BE6DEE86}"/>
              </a:ext>
            </a:extLst>
          </p:cNvPr>
          <p:cNvSpPr txBox="1">
            <a:spLocks/>
          </p:cNvSpPr>
          <p:nvPr/>
        </p:nvSpPr>
        <p:spPr>
          <a:xfrm>
            <a:off x="455707" y="451111"/>
            <a:ext cx="6337141" cy="6597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dirty="0"/>
              <a:t>RIPA</a:t>
            </a:r>
            <a:br>
              <a:rPr lang="es-ES" dirty="0"/>
            </a:br>
            <a:r>
              <a:rPr lang="es-ES" sz="1400" dirty="0"/>
              <a:t>Reglamento internacional para la prevención de abordajes</a:t>
            </a:r>
            <a:endParaRPr lang="es-ES" dirty="0"/>
          </a:p>
        </p:txBody>
      </p:sp>
      <p:pic>
        <p:nvPicPr>
          <p:cNvPr id="10" name="Google Shape;361;p31">
            <a:extLst>
              <a:ext uri="{FF2B5EF4-FFF2-40B4-BE49-F238E27FC236}">
                <a16:creationId xmlns:a16="http://schemas.microsoft.com/office/drawing/2014/main" id="{21E94E9A-BC9E-4825-85E1-8F1E95A7B860}"/>
              </a:ext>
            </a:extLst>
          </p:cNvPr>
          <p:cNvPicPr preferRelativeResize="0"/>
          <p:nvPr/>
        </p:nvPicPr>
        <p:blipFill>
          <a:blip r:embed="rId2"/>
          <a:stretch>
            <a:fillRect/>
          </a:stretch>
        </p:blipFill>
        <p:spPr>
          <a:xfrm>
            <a:off x="6383971" y="1051049"/>
            <a:ext cx="3029052" cy="3029052"/>
          </a:xfrm>
          <a:prstGeom prst="ellipse">
            <a:avLst/>
          </a:prstGeom>
          <a:noFill/>
          <a:ln>
            <a:noFill/>
          </a:ln>
        </p:spPr>
      </p:pic>
    </p:spTree>
    <p:extLst>
      <p:ext uri="{BB962C8B-B14F-4D97-AF65-F5344CB8AC3E}">
        <p14:creationId xmlns:p14="http://schemas.microsoft.com/office/powerpoint/2010/main" val="1087644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53767AAE-75E8-4951-82E4-D9DD5853F4B2}"/>
              </a:ext>
            </a:extLst>
          </p:cNvPr>
          <p:cNvSpPr>
            <a:spLocks noGrp="1"/>
          </p:cNvSpPr>
          <p:nvPr>
            <p:ph type="body" idx="1"/>
          </p:nvPr>
        </p:nvSpPr>
        <p:spPr>
          <a:xfrm>
            <a:off x="1069625" y="1757159"/>
            <a:ext cx="1985302" cy="2618400"/>
          </a:xfrm>
        </p:spPr>
        <p:txBody>
          <a:bodyPr/>
          <a:lstStyle/>
          <a:p>
            <a:pPr marL="158750" indent="0">
              <a:buNone/>
            </a:pPr>
            <a:r>
              <a:rPr lang="es-ES" b="1" dirty="0"/>
              <a:t>Regla 10</a:t>
            </a:r>
          </a:p>
          <a:p>
            <a:pPr marL="158750" indent="0">
              <a:buNone/>
            </a:pPr>
            <a:r>
              <a:rPr lang="es-ES" b="1" dirty="0"/>
              <a:t>Dispositivos de separación de tráfico</a:t>
            </a:r>
          </a:p>
          <a:p>
            <a:r>
              <a:rPr lang="es-ES" dirty="0">
                <a:latin typeface="Poppins" panose="020B0604020202020204" charset="0"/>
                <a:cs typeface="Poppins" panose="020B0604020202020204" charset="0"/>
              </a:rPr>
              <a:t>Seguir el sentido general del tráfico.</a:t>
            </a:r>
          </a:p>
          <a:p>
            <a:r>
              <a:rPr lang="es-ES" dirty="0">
                <a:latin typeface="Poppins" panose="020B0604020202020204" charset="0"/>
                <a:cs typeface="Poppins" panose="020B0604020202020204" charset="0"/>
              </a:rPr>
              <a:t>Evitar navegar fuera de la línea de separación.</a:t>
            </a:r>
          </a:p>
          <a:p>
            <a:r>
              <a:rPr lang="es-ES" dirty="0">
                <a:latin typeface="Poppins" panose="020B0604020202020204" charset="0"/>
                <a:cs typeface="Poppins" panose="020B0604020202020204" charset="0"/>
              </a:rPr>
              <a:t>Al entrar o salir con el mínimo ángulo posible por sus extremos. </a:t>
            </a:r>
          </a:p>
        </p:txBody>
      </p:sp>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49</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3880899" y="-1566931"/>
            <a:ext cx="2685001" cy="1169551"/>
          </a:xfrm>
          <a:prstGeom prst="rect">
            <a:avLst/>
          </a:prstGeom>
        </p:spPr>
        <p:txBody>
          <a:bodyPr wrap="square">
            <a:spAutoFit/>
          </a:bodyPr>
          <a:lstStyle/>
          <a:p>
            <a:r>
              <a:rPr lang="es-ES" b="1" dirty="0">
                <a:latin typeface="Poppins" panose="020B0604020202020204" charset="0"/>
                <a:cs typeface="Poppins" panose="020B0604020202020204" charset="0"/>
              </a:rPr>
              <a:t>REGLA 7</a:t>
            </a:r>
          </a:p>
          <a:p>
            <a:pPr marL="285750" indent="-285750">
              <a:buFont typeface="Arial" panose="020B0604020202020204" pitchFamily="34" charset="0"/>
              <a:buChar char="•"/>
            </a:pPr>
            <a:r>
              <a:rPr lang="es-ES" dirty="0">
                <a:latin typeface="Poppins" panose="020B0604020202020204" charset="0"/>
                <a:cs typeface="Poppins" panose="020B0604020202020204" charset="0"/>
              </a:rPr>
              <a:t>Se considerará que existe el riesgo, si la demora de un buque se aproxima demasiado.</a:t>
            </a:r>
          </a:p>
        </p:txBody>
      </p:sp>
      <p:sp>
        <p:nvSpPr>
          <p:cNvPr id="8" name="Google Shape;356;p31">
            <a:extLst>
              <a:ext uri="{FF2B5EF4-FFF2-40B4-BE49-F238E27FC236}">
                <a16:creationId xmlns:a16="http://schemas.microsoft.com/office/drawing/2014/main" id="{B1A5A2F8-F388-4C57-97AA-2371BE6DEE86}"/>
              </a:ext>
            </a:extLst>
          </p:cNvPr>
          <p:cNvSpPr txBox="1">
            <a:spLocks/>
          </p:cNvSpPr>
          <p:nvPr/>
        </p:nvSpPr>
        <p:spPr>
          <a:xfrm>
            <a:off x="455707" y="451111"/>
            <a:ext cx="6337141" cy="6597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dirty="0"/>
              <a:t>RIPA</a:t>
            </a:r>
            <a:br>
              <a:rPr lang="es-ES" dirty="0"/>
            </a:br>
            <a:r>
              <a:rPr lang="es-ES" sz="1400" dirty="0"/>
              <a:t>Reglamento internacional para la prevención de abordajes</a:t>
            </a:r>
            <a:endParaRPr lang="es-ES" dirty="0"/>
          </a:p>
        </p:txBody>
      </p:sp>
      <p:pic>
        <p:nvPicPr>
          <p:cNvPr id="10" name="Google Shape;361;p31">
            <a:extLst>
              <a:ext uri="{FF2B5EF4-FFF2-40B4-BE49-F238E27FC236}">
                <a16:creationId xmlns:a16="http://schemas.microsoft.com/office/drawing/2014/main" id="{21E94E9A-BC9E-4825-85E1-8F1E95A7B860}"/>
              </a:ext>
            </a:extLst>
          </p:cNvPr>
          <p:cNvPicPr preferRelativeResize="0"/>
          <p:nvPr/>
        </p:nvPicPr>
        <p:blipFill>
          <a:blip r:embed="rId2"/>
          <a:stretch>
            <a:fillRect/>
          </a:stretch>
        </p:blipFill>
        <p:spPr>
          <a:xfrm>
            <a:off x="6383971" y="1051049"/>
            <a:ext cx="3029052" cy="3029052"/>
          </a:xfrm>
          <a:prstGeom prst="ellipse">
            <a:avLst/>
          </a:prstGeom>
          <a:noFill/>
          <a:ln>
            <a:noFill/>
          </a:ln>
        </p:spPr>
      </p:pic>
      <p:sp>
        <p:nvSpPr>
          <p:cNvPr id="11" name="Marcador de texto 3">
            <a:extLst>
              <a:ext uri="{FF2B5EF4-FFF2-40B4-BE49-F238E27FC236}">
                <a16:creationId xmlns:a16="http://schemas.microsoft.com/office/drawing/2014/main" id="{C8ED96F7-45AB-4169-A6B6-54C698CB3346}"/>
              </a:ext>
            </a:extLst>
          </p:cNvPr>
          <p:cNvSpPr txBox="1">
            <a:spLocks/>
          </p:cNvSpPr>
          <p:nvPr/>
        </p:nvSpPr>
        <p:spPr>
          <a:xfrm>
            <a:off x="3282217" y="2403450"/>
            <a:ext cx="2100274" cy="2618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298450" algn="l" rtl="0">
              <a:lnSpc>
                <a:spcPct val="100000"/>
              </a:lnSpc>
              <a:spcBef>
                <a:spcPts val="60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1pPr>
            <a:lvl2pPr marL="914400" marR="0" lvl="1"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2pPr>
            <a:lvl3pPr marL="1371600" marR="0" lvl="2"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3pPr>
            <a:lvl4pPr marL="1828800" marR="0" lvl="3"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4pPr>
            <a:lvl5pPr marL="2286000" marR="0" lvl="4"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5pPr>
            <a:lvl6pPr marL="2743200" marR="0" lvl="5"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6pPr>
            <a:lvl7pPr marL="3200400" marR="0" lvl="6"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7pPr>
            <a:lvl8pPr marL="3657600" marR="0" lvl="7"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8pPr>
            <a:lvl9pPr marL="4114800" marR="0" lvl="8"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9pPr>
          </a:lstStyle>
          <a:p>
            <a:r>
              <a:rPr lang="es-ES" dirty="0">
                <a:latin typeface="Poppins" panose="020B0604020202020204" charset="0"/>
                <a:cs typeface="Poppins" panose="020B0604020202020204" charset="0"/>
              </a:rPr>
              <a:t>Cruce perpendicular a la dirección del tráfico.</a:t>
            </a:r>
          </a:p>
          <a:p>
            <a:r>
              <a:rPr lang="es-ES" dirty="0">
                <a:latin typeface="Poppins" panose="020B0604020202020204" charset="0"/>
                <a:cs typeface="Poppins" panose="020B0604020202020204" charset="0"/>
              </a:rPr>
              <a:t>&lt; 20 m, vela, pesca, sin obligación. Pueden utilizar la zona costera.</a:t>
            </a:r>
          </a:p>
          <a:p>
            <a:endParaRPr lang="es-ES" dirty="0"/>
          </a:p>
        </p:txBody>
      </p:sp>
    </p:spTree>
    <p:extLst>
      <p:ext uri="{BB962C8B-B14F-4D97-AF65-F5344CB8AC3E}">
        <p14:creationId xmlns:p14="http://schemas.microsoft.com/office/powerpoint/2010/main" val="3344538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1"/>
          <p:cNvSpPr txBox="1">
            <a:spLocks noGrp="1"/>
          </p:cNvSpPr>
          <p:nvPr>
            <p:ph type="title"/>
          </p:nvPr>
        </p:nvSpPr>
        <p:spPr>
          <a:xfrm>
            <a:off x="455707" y="676710"/>
            <a:ext cx="7850093" cy="659757"/>
          </a:xfrm>
          <a:prstGeom prst="rect">
            <a:avLst/>
          </a:prstGeom>
        </p:spPr>
        <p:txBody>
          <a:bodyPr spcFirstLastPara="1" wrap="square" lIns="91425" tIns="91425" rIns="91425" bIns="91425" anchor="b" anchorCtr="0">
            <a:noAutofit/>
          </a:bodyPr>
          <a:lstStyle/>
          <a:p>
            <a:pPr lvl="0"/>
            <a:r>
              <a:rPr lang="es-ES" dirty="0"/>
              <a:t>NOMENCLATURA</a:t>
            </a:r>
            <a:br>
              <a:rPr lang="es-ES" dirty="0"/>
            </a:br>
            <a:r>
              <a:rPr lang="es-ES" dirty="0"/>
              <a:t>NÁUTICA</a:t>
            </a:r>
          </a:p>
        </p:txBody>
      </p:sp>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1"/>
          </p:nvPr>
        </p:nvSpPr>
        <p:spPr>
          <a:xfrm>
            <a:off x="6748407" y="1584954"/>
            <a:ext cx="2025268" cy="917851"/>
          </a:xfrm>
          <a:prstGeom prst="rect">
            <a:avLst/>
          </a:prstGeom>
        </p:spPr>
        <p:txBody>
          <a:bodyPr spcFirstLastPara="1" wrap="square" lIns="91425" tIns="91425" rIns="91425" bIns="91425" anchor="t" anchorCtr="0">
            <a:noAutofit/>
          </a:bodyPr>
          <a:lstStyle/>
          <a:p>
            <a:pPr marL="0" lvl="0" indent="0">
              <a:buNone/>
            </a:pPr>
            <a:r>
              <a:rPr lang="es-ES" b="1" dirty="0">
                <a:latin typeface="Poppins" panose="020B0604020202020204" charset="0"/>
                <a:cs typeface="Poppins" panose="020B0604020202020204" charset="0"/>
              </a:rPr>
              <a:t>ZONAS Y EJES DEL CASCO</a:t>
            </a:r>
          </a:p>
          <a:p>
            <a:r>
              <a:rPr lang="de-DE" dirty="0">
                <a:latin typeface="Poppins" panose="020B0604020202020204" charset="0"/>
                <a:cs typeface="Poppins" panose="020B0604020202020204" charset="0"/>
              </a:rPr>
              <a:t>Plano de crujia</a:t>
            </a:r>
          </a:p>
          <a:p>
            <a:r>
              <a:rPr lang="de-DE" dirty="0">
                <a:latin typeface="Poppins" panose="020B0604020202020204" charset="0"/>
                <a:cs typeface="Poppins" panose="020B0604020202020204" charset="0"/>
              </a:rPr>
              <a:t>Traves</a:t>
            </a:r>
          </a:p>
          <a:p>
            <a:r>
              <a:rPr lang="de-DE" dirty="0">
                <a:latin typeface="Poppins" panose="020B0604020202020204" charset="0"/>
                <a:cs typeface="Poppins" panose="020B0604020202020204" charset="0"/>
              </a:rPr>
              <a:t>Proa</a:t>
            </a:r>
          </a:p>
          <a:p>
            <a:r>
              <a:rPr lang="de-DE" dirty="0">
                <a:latin typeface="Poppins" panose="020B0604020202020204" charset="0"/>
                <a:cs typeface="Poppins" panose="020B0604020202020204" charset="0"/>
              </a:rPr>
              <a:t>Popa</a:t>
            </a:r>
          </a:p>
          <a:p>
            <a:r>
              <a:rPr lang="de-DE" dirty="0">
                <a:latin typeface="Poppins" panose="020B0604020202020204" charset="0"/>
                <a:cs typeface="Poppins" panose="020B0604020202020204" charset="0"/>
              </a:rPr>
              <a:t>Babor</a:t>
            </a:r>
          </a:p>
          <a:p>
            <a:r>
              <a:rPr lang="de-DE" dirty="0">
                <a:latin typeface="Poppins" panose="020B0604020202020204" charset="0"/>
                <a:cs typeface="Poppins" panose="020B0604020202020204" charset="0"/>
              </a:rPr>
              <a:t>Estribor</a:t>
            </a:r>
          </a:p>
          <a:p>
            <a:r>
              <a:rPr lang="de-DE" dirty="0">
                <a:latin typeface="Poppins" panose="020B0604020202020204" charset="0"/>
                <a:cs typeface="Poppins" panose="020B0604020202020204" charset="0"/>
              </a:rPr>
              <a:t>Amuras</a:t>
            </a:r>
          </a:p>
          <a:p>
            <a:r>
              <a:rPr lang="de-DE" dirty="0">
                <a:latin typeface="Poppins" panose="020B0604020202020204" charset="0"/>
                <a:cs typeface="Poppins" panose="020B0604020202020204" charset="0"/>
              </a:rPr>
              <a:t>Aletas</a:t>
            </a:r>
          </a:p>
        </p:txBody>
      </p:sp>
      <p:pic>
        <p:nvPicPr>
          <p:cNvPr id="7" name="Imagen 6">
            <a:extLst>
              <a:ext uri="{FF2B5EF4-FFF2-40B4-BE49-F238E27FC236}">
                <a16:creationId xmlns:a16="http://schemas.microsoft.com/office/drawing/2014/main" id="{77F8BBE9-0598-4E0F-A6DE-47094C802BA1}"/>
              </a:ext>
            </a:extLst>
          </p:cNvPr>
          <p:cNvPicPr>
            <a:picLocks noChangeAspect="1"/>
          </p:cNvPicPr>
          <p:nvPr/>
        </p:nvPicPr>
        <p:blipFill>
          <a:blip r:embed="rId3"/>
          <a:stretch>
            <a:fillRect/>
          </a:stretch>
        </p:blipFill>
        <p:spPr>
          <a:xfrm>
            <a:off x="2669781" y="2751292"/>
            <a:ext cx="3370727" cy="2372150"/>
          </a:xfrm>
          <a:prstGeom prst="rect">
            <a:avLst/>
          </a:prstGeom>
        </p:spPr>
      </p:pic>
      <p:pic>
        <p:nvPicPr>
          <p:cNvPr id="6" name="Imagen 5">
            <a:extLst>
              <a:ext uri="{FF2B5EF4-FFF2-40B4-BE49-F238E27FC236}">
                <a16:creationId xmlns:a16="http://schemas.microsoft.com/office/drawing/2014/main" id="{0080A2A5-6455-4E76-AD22-E9341DAA6303}"/>
              </a:ext>
            </a:extLst>
          </p:cNvPr>
          <p:cNvPicPr>
            <a:picLocks noChangeAspect="1"/>
          </p:cNvPicPr>
          <p:nvPr/>
        </p:nvPicPr>
        <p:blipFill rotWithShape="1">
          <a:blip r:embed="rId4"/>
          <a:srcRect l="3383" r="3192"/>
          <a:stretch/>
        </p:blipFill>
        <p:spPr>
          <a:xfrm>
            <a:off x="114719" y="1162604"/>
            <a:ext cx="5828044" cy="1614141"/>
          </a:xfrm>
          <a:prstGeom prst="rect">
            <a:avLst/>
          </a:prstGeom>
        </p:spPr>
      </p:pic>
    </p:spTree>
    <p:extLst>
      <p:ext uri="{BB962C8B-B14F-4D97-AF65-F5344CB8AC3E}">
        <p14:creationId xmlns:p14="http://schemas.microsoft.com/office/powerpoint/2010/main" val="1023132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50</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489999" y="1343124"/>
            <a:ext cx="3894965" cy="1169551"/>
          </a:xfrm>
          <a:prstGeom prst="rect">
            <a:avLst/>
          </a:prstGeom>
        </p:spPr>
        <p:txBody>
          <a:bodyPr wrap="square">
            <a:spAutoFit/>
          </a:bodyPr>
          <a:lstStyle/>
          <a:p>
            <a:r>
              <a:rPr lang="es-ES" b="1" dirty="0">
                <a:latin typeface="Poppins" panose="020B0604020202020204" charset="0"/>
                <a:cs typeface="Poppins" panose="020B0604020202020204" charset="0"/>
              </a:rPr>
              <a:t>CONDUCTA DE LOS BUQUES QUE SE ENCUENTREN A LA VISTA UNO DEL OTRO</a:t>
            </a:r>
          </a:p>
          <a:p>
            <a:endParaRPr lang="es-ES" b="1" dirty="0">
              <a:latin typeface="Poppins" panose="020B0604020202020204" charset="0"/>
              <a:cs typeface="Poppins" panose="020B0604020202020204" charset="0"/>
            </a:endParaRPr>
          </a:p>
          <a:p>
            <a:r>
              <a:rPr lang="es-ES" b="1" dirty="0">
                <a:latin typeface="Poppins" panose="020B0604020202020204" charset="0"/>
                <a:cs typeface="Poppins" panose="020B0604020202020204" charset="0"/>
              </a:rPr>
              <a:t>Regla 12</a:t>
            </a:r>
          </a:p>
          <a:p>
            <a:pPr marL="285750" indent="-285750">
              <a:buFont typeface="Arial" panose="020B0604020202020204" pitchFamily="34" charset="0"/>
              <a:buChar char="•"/>
            </a:pPr>
            <a:r>
              <a:rPr lang="es-ES" dirty="0">
                <a:latin typeface="Poppins" panose="020B0604020202020204" charset="0"/>
                <a:cs typeface="Poppins" panose="020B0604020202020204" charset="0"/>
              </a:rPr>
              <a:t>Buques de vela</a:t>
            </a:r>
          </a:p>
        </p:txBody>
      </p:sp>
      <p:sp>
        <p:nvSpPr>
          <p:cNvPr id="8" name="Google Shape;356;p31">
            <a:extLst>
              <a:ext uri="{FF2B5EF4-FFF2-40B4-BE49-F238E27FC236}">
                <a16:creationId xmlns:a16="http://schemas.microsoft.com/office/drawing/2014/main" id="{B1A5A2F8-F388-4C57-97AA-2371BE6DEE86}"/>
              </a:ext>
            </a:extLst>
          </p:cNvPr>
          <p:cNvSpPr txBox="1">
            <a:spLocks/>
          </p:cNvSpPr>
          <p:nvPr/>
        </p:nvSpPr>
        <p:spPr>
          <a:xfrm>
            <a:off x="455707" y="451111"/>
            <a:ext cx="6337141" cy="6597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dirty="0"/>
              <a:t>RIPA</a:t>
            </a:r>
            <a:br>
              <a:rPr lang="es-ES" dirty="0"/>
            </a:br>
            <a:r>
              <a:rPr lang="es-ES" sz="1400" dirty="0"/>
              <a:t>Reglamento internacional para la prevención de abordajes</a:t>
            </a:r>
            <a:endParaRPr lang="es-ES" dirty="0"/>
          </a:p>
        </p:txBody>
      </p:sp>
      <p:pic>
        <p:nvPicPr>
          <p:cNvPr id="7" name="Imagen 6">
            <a:extLst>
              <a:ext uri="{FF2B5EF4-FFF2-40B4-BE49-F238E27FC236}">
                <a16:creationId xmlns:a16="http://schemas.microsoft.com/office/drawing/2014/main" id="{2A1F24AC-327E-45CF-B292-5C4B8EB5BA6C}"/>
              </a:ext>
            </a:extLst>
          </p:cNvPr>
          <p:cNvPicPr>
            <a:picLocks noChangeAspect="1"/>
          </p:cNvPicPr>
          <p:nvPr/>
        </p:nvPicPr>
        <p:blipFill rotWithShape="1">
          <a:blip r:embed="rId2"/>
          <a:srcRect r="32471"/>
          <a:stretch/>
        </p:blipFill>
        <p:spPr>
          <a:xfrm>
            <a:off x="2169837" y="2473841"/>
            <a:ext cx="4430252" cy="1771344"/>
          </a:xfrm>
          <a:prstGeom prst="rect">
            <a:avLst/>
          </a:prstGeom>
        </p:spPr>
      </p:pic>
      <p:sp>
        <p:nvSpPr>
          <p:cNvPr id="3" name="Rectángulo 2">
            <a:extLst>
              <a:ext uri="{FF2B5EF4-FFF2-40B4-BE49-F238E27FC236}">
                <a16:creationId xmlns:a16="http://schemas.microsoft.com/office/drawing/2014/main" id="{8879C4CE-DFE0-40F8-A6CA-36AA36816ACF}"/>
              </a:ext>
            </a:extLst>
          </p:cNvPr>
          <p:cNvSpPr/>
          <p:nvPr/>
        </p:nvSpPr>
        <p:spPr>
          <a:xfrm>
            <a:off x="699654" y="3043733"/>
            <a:ext cx="1420091" cy="646331"/>
          </a:xfrm>
          <a:prstGeom prst="rect">
            <a:avLst/>
          </a:prstGeom>
        </p:spPr>
        <p:txBody>
          <a:bodyPr wrap="square">
            <a:spAutoFit/>
          </a:bodyPr>
          <a:lstStyle/>
          <a:p>
            <a:r>
              <a:rPr lang="ca-ES" altLang="es-ES" sz="900" dirty="0" err="1">
                <a:latin typeface="Poppins" panose="020B0604020202020204" charset="0"/>
                <a:cs typeface="Poppins" panose="020B0604020202020204" charset="0"/>
              </a:rPr>
              <a:t>Viento</a:t>
            </a:r>
            <a:r>
              <a:rPr lang="ca-ES" altLang="es-ES" sz="900" dirty="0">
                <a:latin typeface="Poppins" panose="020B0604020202020204" charset="0"/>
                <a:cs typeface="Poppins" panose="020B0604020202020204" charset="0"/>
              </a:rPr>
              <a:t> por </a:t>
            </a:r>
            <a:r>
              <a:rPr lang="ca-ES" altLang="es-ES" sz="900" dirty="0" err="1">
                <a:latin typeface="Poppins" panose="020B0604020202020204" charset="0"/>
                <a:cs typeface="Poppins" panose="020B0604020202020204" charset="0"/>
              </a:rPr>
              <a:t>bandas</a:t>
            </a:r>
            <a:r>
              <a:rPr lang="ca-ES" altLang="es-ES" sz="900" dirty="0">
                <a:latin typeface="Poppins" panose="020B0604020202020204" charset="0"/>
                <a:cs typeface="Poppins" panose="020B0604020202020204" charset="0"/>
              </a:rPr>
              <a:t> </a:t>
            </a:r>
            <a:r>
              <a:rPr lang="ca-ES" altLang="es-ES" sz="900" dirty="0" err="1">
                <a:latin typeface="Poppins" panose="020B0604020202020204" charset="0"/>
                <a:cs typeface="Poppins" panose="020B0604020202020204" charset="0"/>
              </a:rPr>
              <a:t>contrarias</a:t>
            </a:r>
            <a:r>
              <a:rPr lang="ca-ES" altLang="es-ES" sz="900" dirty="0">
                <a:latin typeface="Poppins" panose="020B0604020202020204" charset="0"/>
                <a:cs typeface="Poppins" panose="020B0604020202020204" charset="0"/>
              </a:rPr>
              <a:t>: se aparta </a:t>
            </a:r>
            <a:r>
              <a:rPr lang="ca-ES" altLang="es-ES" sz="900" dirty="0" err="1">
                <a:latin typeface="Poppins" panose="020B0604020202020204" charset="0"/>
                <a:cs typeface="Poppins" panose="020B0604020202020204" charset="0"/>
              </a:rPr>
              <a:t>quien</a:t>
            </a:r>
            <a:r>
              <a:rPr lang="ca-ES" altLang="es-ES" sz="900" dirty="0">
                <a:latin typeface="Poppins" panose="020B0604020202020204" charset="0"/>
                <a:cs typeface="Poppins" panose="020B0604020202020204" charset="0"/>
              </a:rPr>
              <a:t> lo </a:t>
            </a:r>
            <a:r>
              <a:rPr lang="ca-ES" altLang="es-ES" sz="900" dirty="0" err="1">
                <a:latin typeface="Poppins" panose="020B0604020202020204" charset="0"/>
                <a:cs typeface="Poppins" panose="020B0604020202020204" charset="0"/>
              </a:rPr>
              <a:t>reciba</a:t>
            </a:r>
            <a:r>
              <a:rPr lang="ca-ES" altLang="es-ES" sz="900" dirty="0">
                <a:latin typeface="Poppins" panose="020B0604020202020204" charset="0"/>
                <a:cs typeface="Poppins" panose="020B0604020202020204" charset="0"/>
              </a:rPr>
              <a:t> por </a:t>
            </a:r>
            <a:r>
              <a:rPr lang="ca-ES" altLang="es-ES" sz="900" dirty="0" err="1">
                <a:latin typeface="Poppins" panose="020B0604020202020204" charset="0"/>
                <a:cs typeface="Poppins" panose="020B0604020202020204" charset="0"/>
              </a:rPr>
              <a:t>babor</a:t>
            </a:r>
            <a:r>
              <a:rPr lang="ca-ES" altLang="es-ES" sz="900" dirty="0">
                <a:latin typeface="Poppins" panose="020B0604020202020204" charset="0"/>
                <a:cs typeface="Poppins" panose="020B0604020202020204" charset="0"/>
              </a:rPr>
              <a:t>. </a:t>
            </a:r>
            <a:endParaRPr lang="es-ES" altLang="es-ES" sz="900" dirty="0">
              <a:latin typeface="Poppins" panose="020B0604020202020204" charset="0"/>
              <a:cs typeface="Poppins" panose="020B0604020202020204" charset="0"/>
            </a:endParaRPr>
          </a:p>
        </p:txBody>
      </p:sp>
      <p:sp>
        <p:nvSpPr>
          <p:cNvPr id="9" name="Rectángulo 8">
            <a:extLst>
              <a:ext uri="{FF2B5EF4-FFF2-40B4-BE49-F238E27FC236}">
                <a16:creationId xmlns:a16="http://schemas.microsoft.com/office/drawing/2014/main" id="{3AEF9A0E-B1B5-4498-A201-A5EC401C0802}"/>
              </a:ext>
            </a:extLst>
          </p:cNvPr>
          <p:cNvSpPr/>
          <p:nvPr/>
        </p:nvSpPr>
        <p:spPr>
          <a:xfrm>
            <a:off x="3751774" y="4253284"/>
            <a:ext cx="1266378" cy="646331"/>
          </a:xfrm>
          <a:prstGeom prst="rect">
            <a:avLst/>
          </a:prstGeom>
        </p:spPr>
        <p:txBody>
          <a:bodyPr wrap="square">
            <a:spAutoFit/>
          </a:bodyPr>
          <a:lstStyle/>
          <a:p>
            <a:r>
              <a:rPr lang="ca-ES" altLang="es-ES" sz="900" dirty="0" err="1">
                <a:latin typeface="Poppins" panose="020B0604020202020204" charset="0"/>
                <a:cs typeface="Poppins" panose="020B0604020202020204" charset="0"/>
              </a:rPr>
              <a:t>Viento</a:t>
            </a:r>
            <a:r>
              <a:rPr lang="ca-ES" altLang="es-ES" sz="900" dirty="0">
                <a:latin typeface="Poppins" panose="020B0604020202020204" charset="0"/>
                <a:cs typeface="Poppins" panose="020B0604020202020204" charset="0"/>
              </a:rPr>
              <a:t> por la </a:t>
            </a:r>
            <a:r>
              <a:rPr lang="ca-ES" altLang="es-ES" sz="900" dirty="0" err="1">
                <a:latin typeface="Poppins" panose="020B0604020202020204" charset="0"/>
                <a:cs typeface="Poppins" panose="020B0604020202020204" charset="0"/>
              </a:rPr>
              <a:t>misma</a:t>
            </a:r>
            <a:r>
              <a:rPr lang="ca-ES" altLang="es-ES" sz="900" dirty="0">
                <a:latin typeface="Poppins" panose="020B0604020202020204" charset="0"/>
                <a:cs typeface="Poppins" panose="020B0604020202020204" charset="0"/>
              </a:rPr>
              <a:t> banda: se aparta </a:t>
            </a:r>
            <a:r>
              <a:rPr lang="ca-ES" altLang="es-ES" sz="900" dirty="0" err="1">
                <a:latin typeface="Poppins" panose="020B0604020202020204" charset="0"/>
                <a:cs typeface="Poppins" panose="020B0604020202020204" charset="0"/>
              </a:rPr>
              <a:t>quien</a:t>
            </a:r>
            <a:r>
              <a:rPr lang="ca-ES" altLang="es-ES" sz="900" dirty="0">
                <a:latin typeface="Poppins" panose="020B0604020202020204" charset="0"/>
                <a:cs typeface="Poppins" panose="020B0604020202020204" charset="0"/>
              </a:rPr>
              <a:t> </a:t>
            </a:r>
            <a:r>
              <a:rPr lang="ca-ES" altLang="es-ES" sz="900" dirty="0" err="1">
                <a:latin typeface="Poppins" panose="020B0604020202020204" charset="0"/>
                <a:cs typeface="Poppins" panose="020B0604020202020204" charset="0"/>
              </a:rPr>
              <a:t>esté</a:t>
            </a:r>
            <a:r>
              <a:rPr lang="ca-ES" altLang="es-ES" sz="900" dirty="0">
                <a:latin typeface="Poppins" panose="020B0604020202020204" charset="0"/>
                <a:cs typeface="Poppins" panose="020B0604020202020204" charset="0"/>
              </a:rPr>
              <a:t> a </a:t>
            </a:r>
            <a:r>
              <a:rPr lang="ca-ES" altLang="es-ES" sz="900" dirty="0" err="1">
                <a:latin typeface="Poppins" panose="020B0604020202020204" charset="0"/>
                <a:cs typeface="Poppins" panose="020B0604020202020204" charset="0"/>
              </a:rPr>
              <a:t>barlovento</a:t>
            </a:r>
            <a:r>
              <a:rPr lang="ca-ES" altLang="es-ES" sz="900" dirty="0">
                <a:latin typeface="Poppins" panose="020B0604020202020204" charset="0"/>
                <a:cs typeface="Poppins" panose="020B0604020202020204" charset="0"/>
              </a:rPr>
              <a:t>. </a:t>
            </a:r>
            <a:endParaRPr lang="es-ES" altLang="es-ES" sz="900" dirty="0">
              <a:latin typeface="Poppins" panose="020B0604020202020204" charset="0"/>
              <a:cs typeface="Poppins" panose="020B0604020202020204" charset="0"/>
            </a:endParaRPr>
          </a:p>
        </p:txBody>
      </p:sp>
      <p:sp>
        <p:nvSpPr>
          <p:cNvPr id="10" name="Rectángulo 9">
            <a:extLst>
              <a:ext uri="{FF2B5EF4-FFF2-40B4-BE49-F238E27FC236}">
                <a16:creationId xmlns:a16="http://schemas.microsoft.com/office/drawing/2014/main" id="{D518C480-CD28-4D08-B11F-91B4AF8792E9}"/>
              </a:ext>
            </a:extLst>
          </p:cNvPr>
          <p:cNvSpPr/>
          <p:nvPr/>
        </p:nvSpPr>
        <p:spPr>
          <a:xfrm>
            <a:off x="6650181" y="3043733"/>
            <a:ext cx="1489364" cy="1061829"/>
          </a:xfrm>
          <a:prstGeom prst="rect">
            <a:avLst/>
          </a:prstGeom>
        </p:spPr>
        <p:txBody>
          <a:bodyPr wrap="square">
            <a:spAutoFit/>
          </a:bodyPr>
          <a:lstStyle/>
          <a:p>
            <a:r>
              <a:rPr lang="ca-ES" altLang="es-ES" sz="900" dirty="0" err="1">
                <a:latin typeface="Poppins" panose="020B0604020202020204" charset="0"/>
                <a:cs typeface="Poppins" panose="020B0604020202020204" charset="0"/>
              </a:rPr>
              <a:t>Viento</a:t>
            </a:r>
            <a:r>
              <a:rPr lang="ca-ES" altLang="es-ES" sz="900" dirty="0">
                <a:latin typeface="Poppins" panose="020B0604020202020204" charset="0"/>
                <a:cs typeface="Poppins" panose="020B0604020202020204" charset="0"/>
              </a:rPr>
              <a:t> por </a:t>
            </a:r>
            <a:r>
              <a:rPr lang="ca-ES" altLang="es-ES" sz="900" dirty="0" err="1">
                <a:latin typeface="Poppins" panose="020B0604020202020204" charset="0"/>
                <a:cs typeface="Poppins" panose="020B0604020202020204" charset="0"/>
              </a:rPr>
              <a:t>babor</a:t>
            </a:r>
            <a:r>
              <a:rPr lang="ca-ES" altLang="es-ES" sz="900" dirty="0">
                <a:latin typeface="Poppins" panose="020B0604020202020204" charset="0"/>
                <a:cs typeface="Poppins" panose="020B0604020202020204" charset="0"/>
              </a:rPr>
              <a:t> avista por </a:t>
            </a:r>
            <a:r>
              <a:rPr lang="ca-ES" altLang="es-ES" sz="900" dirty="0" err="1">
                <a:latin typeface="Poppins" panose="020B0604020202020204" charset="0"/>
                <a:cs typeface="Poppins" panose="020B0604020202020204" charset="0"/>
              </a:rPr>
              <a:t>barlovento</a:t>
            </a:r>
            <a:r>
              <a:rPr lang="ca-ES" altLang="es-ES" sz="900" dirty="0">
                <a:latin typeface="Poppins" panose="020B0604020202020204" charset="0"/>
                <a:cs typeface="Poppins" panose="020B0604020202020204" charset="0"/>
              </a:rPr>
              <a:t> </a:t>
            </a:r>
            <a:r>
              <a:rPr lang="ca-ES" altLang="es-ES" sz="900" dirty="0" err="1">
                <a:latin typeface="Poppins" panose="020B0604020202020204" charset="0"/>
                <a:cs typeface="Poppins" panose="020B0604020202020204" charset="0"/>
              </a:rPr>
              <a:t>sin</a:t>
            </a:r>
            <a:r>
              <a:rPr lang="ca-ES" altLang="es-ES" sz="900" dirty="0">
                <a:latin typeface="Poppins" panose="020B0604020202020204" charset="0"/>
                <a:cs typeface="Poppins" panose="020B0604020202020204" charset="0"/>
              </a:rPr>
              <a:t> saber por </a:t>
            </a:r>
            <a:r>
              <a:rPr lang="ca-ES" altLang="es-ES" sz="900" dirty="0" err="1">
                <a:latin typeface="Poppins" panose="020B0604020202020204" charset="0"/>
                <a:cs typeface="Poppins" panose="020B0604020202020204" charset="0"/>
              </a:rPr>
              <a:t>qué</a:t>
            </a:r>
            <a:r>
              <a:rPr lang="ca-ES" altLang="es-ES" sz="900" dirty="0">
                <a:latin typeface="Poppins" panose="020B0604020202020204" charset="0"/>
                <a:cs typeface="Poppins" panose="020B0604020202020204" charset="0"/>
              </a:rPr>
              <a:t> banda </a:t>
            </a:r>
            <a:r>
              <a:rPr lang="ca-ES" altLang="es-ES" sz="900" dirty="0" err="1">
                <a:latin typeface="Poppins" panose="020B0604020202020204" charset="0"/>
                <a:cs typeface="Poppins" panose="020B0604020202020204" charset="0"/>
              </a:rPr>
              <a:t>recibe</a:t>
            </a:r>
            <a:r>
              <a:rPr lang="ca-ES" altLang="es-ES" sz="900" dirty="0">
                <a:latin typeface="Poppins" panose="020B0604020202020204" charset="0"/>
                <a:cs typeface="Poppins" panose="020B0604020202020204" charset="0"/>
              </a:rPr>
              <a:t> el </a:t>
            </a:r>
            <a:r>
              <a:rPr lang="ca-ES" altLang="es-ES" sz="900" dirty="0" err="1">
                <a:latin typeface="Poppins" panose="020B0604020202020204" charset="0"/>
                <a:cs typeface="Poppins" panose="020B0604020202020204" charset="0"/>
              </a:rPr>
              <a:t>viento</a:t>
            </a:r>
            <a:r>
              <a:rPr lang="ca-ES" altLang="es-ES" sz="900" dirty="0">
                <a:latin typeface="Poppins" panose="020B0604020202020204" charset="0"/>
                <a:cs typeface="Poppins" panose="020B0604020202020204" charset="0"/>
              </a:rPr>
              <a:t> el </a:t>
            </a:r>
            <a:r>
              <a:rPr lang="ca-ES" altLang="es-ES" sz="900" dirty="0" err="1">
                <a:latin typeface="Poppins" panose="020B0604020202020204" charset="0"/>
                <a:cs typeface="Poppins" panose="020B0604020202020204" charset="0"/>
              </a:rPr>
              <a:t>otro</a:t>
            </a:r>
            <a:r>
              <a:rPr lang="ca-ES" altLang="es-ES" sz="900" dirty="0">
                <a:latin typeface="Poppins" panose="020B0604020202020204" charset="0"/>
                <a:cs typeface="Poppins" panose="020B0604020202020204" charset="0"/>
              </a:rPr>
              <a:t> </a:t>
            </a:r>
            <a:r>
              <a:rPr lang="ca-ES" altLang="es-ES" sz="900" dirty="0" err="1">
                <a:latin typeface="Poppins" panose="020B0604020202020204" charset="0"/>
                <a:cs typeface="Poppins" panose="020B0604020202020204" charset="0"/>
              </a:rPr>
              <a:t>buque</a:t>
            </a:r>
            <a:r>
              <a:rPr lang="ca-ES" altLang="es-ES" sz="900" dirty="0">
                <a:latin typeface="Poppins" panose="020B0604020202020204" charset="0"/>
                <a:cs typeface="Poppins" panose="020B0604020202020204" charset="0"/>
              </a:rPr>
              <a:t>, </a:t>
            </a:r>
            <a:r>
              <a:rPr lang="es-ES" altLang="es-ES" sz="900" dirty="0">
                <a:latin typeface="Poppins" panose="020B0604020202020204" charset="0"/>
                <a:cs typeface="Poppins" panose="020B0604020202020204" charset="0"/>
              </a:rPr>
              <a:t>se mantendrá apartado</a:t>
            </a:r>
          </a:p>
          <a:p>
            <a:r>
              <a:rPr lang="es-ES" altLang="es-ES" sz="900" dirty="0">
                <a:latin typeface="Poppins" panose="020B0604020202020204" charset="0"/>
                <a:cs typeface="Poppins" panose="020B0604020202020204" charset="0"/>
              </a:rPr>
              <a:t>de la derrota del otro</a:t>
            </a:r>
            <a:r>
              <a:rPr lang="ca-ES" altLang="es-ES" sz="900" dirty="0">
                <a:latin typeface="Poppins" panose="020B0604020202020204" charset="0"/>
                <a:cs typeface="Poppins" panose="020B0604020202020204" charset="0"/>
              </a:rPr>
              <a:t>. </a:t>
            </a:r>
            <a:endParaRPr lang="es-ES" altLang="es-ES" sz="900" dirty="0">
              <a:latin typeface="Poppins" panose="020B0604020202020204" charset="0"/>
              <a:cs typeface="Poppins" panose="020B0604020202020204" charset="0"/>
            </a:endParaRPr>
          </a:p>
        </p:txBody>
      </p:sp>
    </p:spTree>
    <p:extLst>
      <p:ext uri="{BB962C8B-B14F-4D97-AF65-F5344CB8AC3E}">
        <p14:creationId xmlns:p14="http://schemas.microsoft.com/office/powerpoint/2010/main" val="1150558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51</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489999" y="1343124"/>
            <a:ext cx="3894965" cy="1169551"/>
          </a:xfrm>
          <a:prstGeom prst="rect">
            <a:avLst/>
          </a:prstGeom>
        </p:spPr>
        <p:txBody>
          <a:bodyPr wrap="square">
            <a:spAutoFit/>
          </a:bodyPr>
          <a:lstStyle/>
          <a:p>
            <a:r>
              <a:rPr lang="es-ES" b="1" dirty="0">
                <a:latin typeface="Poppins" panose="020B0604020202020204" charset="0"/>
                <a:cs typeface="Poppins" panose="020B0604020202020204" charset="0"/>
              </a:rPr>
              <a:t>CONDUCTA DE LOS BUQUES QUE SE ENCUENTREN A LA VISTA UNO DEL OTRO</a:t>
            </a:r>
          </a:p>
          <a:p>
            <a:endParaRPr lang="es-ES" b="1" dirty="0">
              <a:latin typeface="Poppins" panose="020B0604020202020204" charset="0"/>
              <a:cs typeface="Poppins" panose="020B0604020202020204" charset="0"/>
            </a:endParaRPr>
          </a:p>
          <a:p>
            <a:r>
              <a:rPr lang="es-ES" b="1" dirty="0">
                <a:latin typeface="Poppins" panose="020B0604020202020204" charset="0"/>
                <a:cs typeface="Poppins" panose="020B0604020202020204" charset="0"/>
              </a:rPr>
              <a:t>Regla 12</a:t>
            </a:r>
          </a:p>
          <a:p>
            <a:pPr marL="285750" indent="-285750">
              <a:buFont typeface="Arial" panose="020B0604020202020204" pitchFamily="34" charset="0"/>
              <a:buChar char="•"/>
            </a:pPr>
            <a:r>
              <a:rPr lang="es-ES" dirty="0">
                <a:latin typeface="Poppins" panose="020B0604020202020204" charset="0"/>
                <a:cs typeface="Poppins" panose="020B0604020202020204" charset="0"/>
              </a:rPr>
              <a:t>Buques de vela</a:t>
            </a:r>
          </a:p>
        </p:txBody>
      </p:sp>
      <p:sp>
        <p:nvSpPr>
          <p:cNvPr id="8" name="Google Shape;356;p31">
            <a:extLst>
              <a:ext uri="{FF2B5EF4-FFF2-40B4-BE49-F238E27FC236}">
                <a16:creationId xmlns:a16="http://schemas.microsoft.com/office/drawing/2014/main" id="{B1A5A2F8-F388-4C57-97AA-2371BE6DEE86}"/>
              </a:ext>
            </a:extLst>
          </p:cNvPr>
          <p:cNvSpPr txBox="1">
            <a:spLocks/>
          </p:cNvSpPr>
          <p:nvPr/>
        </p:nvSpPr>
        <p:spPr>
          <a:xfrm>
            <a:off x="455707" y="451111"/>
            <a:ext cx="6337141" cy="6597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dirty="0"/>
              <a:t>RIPA</a:t>
            </a:r>
            <a:br>
              <a:rPr lang="es-ES" dirty="0"/>
            </a:br>
            <a:r>
              <a:rPr lang="es-ES" sz="1400" dirty="0"/>
              <a:t>Reglamento internacional para la prevención de abordajes</a:t>
            </a:r>
            <a:endParaRPr lang="es-ES" dirty="0"/>
          </a:p>
        </p:txBody>
      </p:sp>
      <p:pic>
        <p:nvPicPr>
          <p:cNvPr id="7" name="Imagen 6">
            <a:extLst>
              <a:ext uri="{FF2B5EF4-FFF2-40B4-BE49-F238E27FC236}">
                <a16:creationId xmlns:a16="http://schemas.microsoft.com/office/drawing/2014/main" id="{2A1F24AC-327E-45CF-B292-5C4B8EB5BA6C}"/>
              </a:ext>
            </a:extLst>
          </p:cNvPr>
          <p:cNvPicPr>
            <a:picLocks noChangeAspect="1"/>
          </p:cNvPicPr>
          <p:nvPr/>
        </p:nvPicPr>
        <p:blipFill>
          <a:blip r:embed="rId2"/>
          <a:stretch>
            <a:fillRect/>
          </a:stretch>
        </p:blipFill>
        <p:spPr>
          <a:xfrm>
            <a:off x="3324352" y="2062801"/>
            <a:ext cx="2495295" cy="2593425"/>
          </a:xfrm>
          <a:prstGeom prst="rect">
            <a:avLst/>
          </a:prstGeom>
        </p:spPr>
      </p:pic>
      <p:sp>
        <p:nvSpPr>
          <p:cNvPr id="4" name="Rectángulo 3">
            <a:extLst>
              <a:ext uri="{FF2B5EF4-FFF2-40B4-BE49-F238E27FC236}">
                <a16:creationId xmlns:a16="http://schemas.microsoft.com/office/drawing/2014/main" id="{A2C312D6-4AF8-4A90-A226-3E170F6AF798}"/>
              </a:ext>
            </a:extLst>
          </p:cNvPr>
          <p:cNvSpPr/>
          <p:nvPr/>
        </p:nvSpPr>
        <p:spPr>
          <a:xfrm>
            <a:off x="735892" y="2846270"/>
            <a:ext cx="1433945" cy="1615827"/>
          </a:xfrm>
          <a:prstGeom prst="rect">
            <a:avLst/>
          </a:prstGeom>
        </p:spPr>
        <p:txBody>
          <a:bodyPr wrap="square">
            <a:spAutoFit/>
          </a:bodyPr>
          <a:lstStyle/>
          <a:p>
            <a:r>
              <a:rPr lang="es-ES" sz="900" dirty="0">
                <a:latin typeface="Poppins" panose="020B0604020202020204" charset="0"/>
                <a:cs typeface="Poppins" panose="020B0604020202020204" charset="0"/>
              </a:rPr>
              <a:t>Se considerará banda de barlovento la contraria a la que se lleve cazada la vela mayor, o en el caso de los buques con aparejo cruzado, la banda contraria a la que se lleve cazada las velas de cuchillo.</a:t>
            </a:r>
          </a:p>
        </p:txBody>
      </p:sp>
    </p:spTree>
    <p:extLst>
      <p:ext uri="{BB962C8B-B14F-4D97-AF65-F5344CB8AC3E}">
        <p14:creationId xmlns:p14="http://schemas.microsoft.com/office/powerpoint/2010/main" val="1785610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57B70AB-8EAC-49BB-B91A-E97C1610E9A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52</a:t>
            </a:fld>
            <a:endParaRPr lang="es-ES"/>
          </a:p>
        </p:txBody>
      </p:sp>
      <p:sp>
        <p:nvSpPr>
          <p:cNvPr id="7" name="Rectángulo 6">
            <a:extLst>
              <a:ext uri="{FF2B5EF4-FFF2-40B4-BE49-F238E27FC236}">
                <a16:creationId xmlns:a16="http://schemas.microsoft.com/office/drawing/2014/main" id="{73518FB7-472B-4B02-A02B-A526B4C5A4F1}"/>
              </a:ext>
            </a:extLst>
          </p:cNvPr>
          <p:cNvSpPr/>
          <p:nvPr/>
        </p:nvSpPr>
        <p:spPr>
          <a:xfrm>
            <a:off x="0" y="981075"/>
            <a:ext cx="9144000" cy="4162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Google Shape;358;p31">
            <a:extLst>
              <a:ext uri="{FF2B5EF4-FFF2-40B4-BE49-F238E27FC236}">
                <a16:creationId xmlns:a16="http://schemas.microsoft.com/office/drawing/2014/main" id="{6191AD1B-13F1-4D7F-89C9-DC93B1F5CF7E}"/>
              </a:ext>
            </a:extLst>
          </p:cNvPr>
          <p:cNvSpPr txBox="1">
            <a:spLocks/>
          </p:cNvSpPr>
          <p:nvPr/>
        </p:nvSpPr>
        <p:spPr>
          <a:xfrm>
            <a:off x="417607" y="1155429"/>
            <a:ext cx="2544668" cy="52356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b="1" dirty="0">
                <a:latin typeface="Poppins" panose="020B0604020202020204" charset="0"/>
                <a:cs typeface="Poppins" panose="020B0604020202020204" charset="0"/>
              </a:rPr>
              <a:t>Buque que alcanza</a:t>
            </a:r>
          </a:p>
        </p:txBody>
      </p:sp>
      <p:pic>
        <p:nvPicPr>
          <p:cNvPr id="4" name="Imagen 3">
            <a:extLst>
              <a:ext uri="{FF2B5EF4-FFF2-40B4-BE49-F238E27FC236}">
                <a16:creationId xmlns:a16="http://schemas.microsoft.com/office/drawing/2014/main" id="{6227E84D-2A1A-40F8-AD92-0859ACBD6C2F}"/>
              </a:ext>
            </a:extLst>
          </p:cNvPr>
          <p:cNvPicPr>
            <a:picLocks noChangeAspect="1"/>
          </p:cNvPicPr>
          <p:nvPr/>
        </p:nvPicPr>
        <p:blipFill>
          <a:blip r:embed="rId2"/>
          <a:stretch>
            <a:fillRect/>
          </a:stretch>
        </p:blipFill>
        <p:spPr>
          <a:xfrm>
            <a:off x="4928389" y="1559359"/>
            <a:ext cx="3752975" cy="980465"/>
          </a:xfrm>
          <a:prstGeom prst="rect">
            <a:avLst/>
          </a:prstGeom>
        </p:spPr>
      </p:pic>
      <p:sp>
        <p:nvSpPr>
          <p:cNvPr id="9" name="Google Shape;356;p31">
            <a:extLst>
              <a:ext uri="{FF2B5EF4-FFF2-40B4-BE49-F238E27FC236}">
                <a16:creationId xmlns:a16="http://schemas.microsoft.com/office/drawing/2014/main" id="{F11FA75B-3B9A-497F-B5DF-74266F7808BE}"/>
              </a:ext>
            </a:extLst>
          </p:cNvPr>
          <p:cNvSpPr txBox="1">
            <a:spLocks/>
          </p:cNvSpPr>
          <p:nvPr/>
        </p:nvSpPr>
        <p:spPr>
          <a:xfrm>
            <a:off x="417607" y="233006"/>
            <a:ext cx="6337141" cy="6597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dirty="0"/>
              <a:t>RIPA</a:t>
            </a:r>
            <a:endParaRPr lang="es-ES" sz="2800" dirty="0"/>
          </a:p>
        </p:txBody>
      </p:sp>
      <p:pic>
        <p:nvPicPr>
          <p:cNvPr id="8" name="Imagen 7">
            <a:extLst>
              <a:ext uri="{FF2B5EF4-FFF2-40B4-BE49-F238E27FC236}">
                <a16:creationId xmlns:a16="http://schemas.microsoft.com/office/drawing/2014/main" id="{4A8827A1-D0E0-4C00-A294-46CB057AD917}"/>
              </a:ext>
            </a:extLst>
          </p:cNvPr>
          <p:cNvPicPr>
            <a:picLocks noChangeAspect="1"/>
          </p:cNvPicPr>
          <p:nvPr/>
        </p:nvPicPr>
        <p:blipFill>
          <a:blip r:embed="rId3"/>
          <a:stretch>
            <a:fillRect/>
          </a:stretch>
        </p:blipFill>
        <p:spPr>
          <a:xfrm>
            <a:off x="534768" y="3382903"/>
            <a:ext cx="3752975" cy="1210335"/>
          </a:xfrm>
          <a:prstGeom prst="rect">
            <a:avLst/>
          </a:prstGeom>
        </p:spPr>
      </p:pic>
      <p:pic>
        <p:nvPicPr>
          <p:cNvPr id="10" name="Imagen 9">
            <a:extLst>
              <a:ext uri="{FF2B5EF4-FFF2-40B4-BE49-F238E27FC236}">
                <a16:creationId xmlns:a16="http://schemas.microsoft.com/office/drawing/2014/main" id="{B734C720-E01B-4190-A3A0-5388D63D748B}"/>
              </a:ext>
            </a:extLst>
          </p:cNvPr>
          <p:cNvPicPr>
            <a:picLocks noChangeAspect="1"/>
          </p:cNvPicPr>
          <p:nvPr/>
        </p:nvPicPr>
        <p:blipFill>
          <a:blip r:embed="rId4"/>
          <a:stretch>
            <a:fillRect/>
          </a:stretch>
        </p:blipFill>
        <p:spPr>
          <a:xfrm>
            <a:off x="4928389" y="3382903"/>
            <a:ext cx="3925910" cy="1324995"/>
          </a:xfrm>
          <a:prstGeom prst="rect">
            <a:avLst/>
          </a:prstGeom>
        </p:spPr>
      </p:pic>
      <p:pic>
        <p:nvPicPr>
          <p:cNvPr id="11" name="Imagen 10">
            <a:extLst>
              <a:ext uri="{FF2B5EF4-FFF2-40B4-BE49-F238E27FC236}">
                <a16:creationId xmlns:a16="http://schemas.microsoft.com/office/drawing/2014/main" id="{3943C4F0-80B5-4BB2-8481-BA9CB927DDE4}"/>
              </a:ext>
            </a:extLst>
          </p:cNvPr>
          <p:cNvPicPr>
            <a:picLocks noChangeAspect="1"/>
          </p:cNvPicPr>
          <p:nvPr/>
        </p:nvPicPr>
        <p:blipFill>
          <a:blip r:embed="rId5"/>
          <a:stretch>
            <a:fillRect/>
          </a:stretch>
        </p:blipFill>
        <p:spPr>
          <a:xfrm>
            <a:off x="534768" y="1559359"/>
            <a:ext cx="3752975" cy="722447"/>
          </a:xfrm>
          <a:prstGeom prst="rect">
            <a:avLst/>
          </a:prstGeom>
        </p:spPr>
      </p:pic>
      <p:sp>
        <p:nvSpPr>
          <p:cNvPr id="12" name="Google Shape;358;p31">
            <a:extLst>
              <a:ext uri="{FF2B5EF4-FFF2-40B4-BE49-F238E27FC236}">
                <a16:creationId xmlns:a16="http://schemas.microsoft.com/office/drawing/2014/main" id="{7E099F9C-1689-438D-A897-BBD5E9543B4F}"/>
              </a:ext>
            </a:extLst>
          </p:cNvPr>
          <p:cNvSpPr txBox="1">
            <a:spLocks/>
          </p:cNvSpPr>
          <p:nvPr/>
        </p:nvSpPr>
        <p:spPr>
          <a:xfrm>
            <a:off x="4856259" y="1155429"/>
            <a:ext cx="3699616" cy="52356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b="1" dirty="0">
                <a:latin typeface="Poppins" panose="020B0604020202020204" charset="0"/>
                <a:cs typeface="Poppins" panose="020B0604020202020204" charset="0"/>
              </a:rPr>
              <a:t>Situación “de vuelta encontrada”</a:t>
            </a:r>
          </a:p>
        </p:txBody>
      </p:sp>
      <p:sp>
        <p:nvSpPr>
          <p:cNvPr id="13" name="Google Shape;358;p31">
            <a:extLst>
              <a:ext uri="{FF2B5EF4-FFF2-40B4-BE49-F238E27FC236}">
                <a16:creationId xmlns:a16="http://schemas.microsoft.com/office/drawing/2014/main" id="{493B89AD-0CF4-433F-97D0-93F9937D8B3B}"/>
              </a:ext>
            </a:extLst>
          </p:cNvPr>
          <p:cNvSpPr txBox="1">
            <a:spLocks/>
          </p:cNvSpPr>
          <p:nvPr/>
        </p:nvSpPr>
        <p:spPr>
          <a:xfrm>
            <a:off x="417607" y="2992478"/>
            <a:ext cx="2544668" cy="52356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b="1" dirty="0">
                <a:latin typeface="Poppins" panose="020B0604020202020204" charset="0"/>
                <a:cs typeface="Poppins" panose="020B0604020202020204" charset="0"/>
              </a:rPr>
              <a:t>Situación “de cruce“</a:t>
            </a:r>
          </a:p>
        </p:txBody>
      </p:sp>
      <p:sp>
        <p:nvSpPr>
          <p:cNvPr id="14" name="Google Shape;358;p31">
            <a:extLst>
              <a:ext uri="{FF2B5EF4-FFF2-40B4-BE49-F238E27FC236}">
                <a16:creationId xmlns:a16="http://schemas.microsoft.com/office/drawing/2014/main" id="{8DD18FDB-3868-4572-9428-D6E595411293}"/>
              </a:ext>
            </a:extLst>
          </p:cNvPr>
          <p:cNvSpPr txBox="1">
            <a:spLocks/>
          </p:cNvSpPr>
          <p:nvPr/>
        </p:nvSpPr>
        <p:spPr>
          <a:xfrm>
            <a:off x="4856259" y="2992478"/>
            <a:ext cx="3699616" cy="52356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b="1" dirty="0">
                <a:latin typeface="Poppins" panose="020B0604020202020204" charset="0"/>
                <a:cs typeface="Poppins" panose="020B0604020202020204" charset="0"/>
              </a:rPr>
              <a:t>Buque que “cede el paso“</a:t>
            </a:r>
          </a:p>
        </p:txBody>
      </p:sp>
    </p:spTree>
    <p:extLst>
      <p:ext uri="{BB962C8B-B14F-4D97-AF65-F5344CB8AC3E}">
        <p14:creationId xmlns:p14="http://schemas.microsoft.com/office/powerpoint/2010/main" val="17414698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6"/>
          <p:cNvSpPr txBox="1">
            <a:spLocks noGrp="1"/>
          </p:cNvSpPr>
          <p:nvPr>
            <p:ph type="title"/>
          </p:nvPr>
        </p:nvSpPr>
        <p:spPr>
          <a:xfrm>
            <a:off x="457199" y="354524"/>
            <a:ext cx="5616553" cy="683100"/>
          </a:xfrm>
          <a:prstGeom prst="rect">
            <a:avLst/>
          </a:prstGeom>
        </p:spPr>
        <p:txBody>
          <a:bodyPr spcFirstLastPara="1" wrap="square" lIns="91425" tIns="91425" rIns="91425" bIns="91425" anchor="b" anchorCtr="0">
            <a:noAutofit/>
          </a:bodyPr>
          <a:lstStyle/>
          <a:p>
            <a:pPr lvl="0"/>
            <a:r>
              <a:rPr lang="es-ES" dirty="0"/>
              <a:t>RIPA</a:t>
            </a:r>
            <a:endParaRPr dirty="0"/>
          </a:p>
        </p:txBody>
      </p:sp>
      <p:sp>
        <p:nvSpPr>
          <p:cNvPr id="291" name="Google Shape;291;p26"/>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53</a:t>
            </a:fld>
            <a:endParaRPr/>
          </a:p>
        </p:txBody>
      </p:sp>
      <p:graphicFrame>
        <p:nvGraphicFramePr>
          <p:cNvPr id="292" name="Google Shape;292;p26"/>
          <p:cNvGraphicFramePr/>
          <p:nvPr>
            <p:extLst>
              <p:ext uri="{D42A27DB-BD31-4B8C-83A1-F6EECF244321}">
                <p14:modId xmlns:p14="http://schemas.microsoft.com/office/powerpoint/2010/main" val="4007109107"/>
              </p:ext>
            </p:extLst>
          </p:nvPr>
        </p:nvGraphicFramePr>
        <p:xfrm>
          <a:off x="523875" y="968583"/>
          <a:ext cx="7962034" cy="3710944"/>
        </p:xfrm>
        <a:graphic>
          <a:graphicData uri="http://schemas.openxmlformats.org/drawingml/2006/table">
            <a:tbl>
              <a:tblPr>
                <a:noFill/>
                <a:tableStyleId>{D8DDDA71-EB4C-453B-83A3-0A26C3520B89}</a:tableStyleId>
              </a:tblPr>
              <a:tblGrid>
                <a:gridCol w="3516228">
                  <a:extLst>
                    <a:ext uri="{9D8B030D-6E8A-4147-A177-3AD203B41FA5}">
                      <a16:colId xmlns:a16="http://schemas.microsoft.com/office/drawing/2014/main" val="20000"/>
                    </a:ext>
                  </a:extLst>
                </a:gridCol>
                <a:gridCol w="4445806">
                  <a:extLst>
                    <a:ext uri="{9D8B030D-6E8A-4147-A177-3AD203B41FA5}">
                      <a16:colId xmlns:a16="http://schemas.microsoft.com/office/drawing/2014/main" val="20001"/>
                    </a:ext>
                  </a:extLst>
                </a:gridCol>
              </a:tblGrid>
              <a:tr h="372780">
                <a:tc>
                  <a:txBody>
                    <a:bodyPr/>
                    <a:lstStyle/>
                    <a:p>
                      <a:pPr marL="0" lvl="0" indent="0" algn="ctr" rtl="0">
                        <a:spcBef>
                          <a:spcPts val="0"/>
                        </a:spcBef>
                        <a:spcAft>
                          <a:spcPts val="0"/>
                        </a:spcAft>
                        <a:buNone/>
                      </a:pPr>
                      <a:r>
                        <a:rPr lang="es-ES" b="1" dirty="0">
                          <a:solidFill>
                            <a:schemeClr val="bg1"/>
                          </a:solidFill>
                          <a:latin typeface="Poppins" panose="020B0604020202020204" charset="0"/>
                          <a:ea typeface="Poppins Light"/>
                          <a:cs typeface="Poppins" panose="020B0604020202020204" charset="0"/>
                          <a:sym typeface="Poppins Light"/>
                        </a:rPr>
                        <a:t>CATEGORÍA</a:t>
                      </a:r>
                      <a:endParaRPr b="1" dirty="0">
                        <a:solidFill>
                          <a:schemeClr val="bg1"/>
                        </a:solidFill>
                        <a:latin typeface="Poppins" panose="020B0604020202020204" charset="0"/>
                        <a:ea typeface="Poppins Light"/>
                        <a:cs typeface="Poppins" panose="020B0604020202020204"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b="1" dirty="0">
                          <a:solidFill>
                            <a:schemeClr val="bg1"/>
                          </a:solidFill>
                          <a:latin typeface="Poppins" panose="020B0604020202020204" charset="0"/>
                          <a:ea typeface="Poppins Light"/>
                          <a:cs typeface="Poppins" panose="020B0604020202020204" charset="0"/>
                          <a:sym typeface="Poppins Light"/>
                        </a:rPr>
                        <a:t>SE APARTA DE:</a:t>
                      </a:r>
                      <a:endParaRPr b="1" dirty="0">
                        <a:solidFill>
                          <a:schemeClr val="bg1"/>
                        </a:solidFill>
                        <a:latin typeface="Poppins" panose="020B0604020202020204" charset="0"/>
                        <a:ea typeface="Poppins Light"/>
                        <a:cs typeface="Poppins" panose="020B0604020202020204"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173249"/>
                    </a:solidFill>
                  </a:tcPr>
                </a:tc>
                <a:extLst>
                  <a:ext uri="{0D108BD9-81ED-4DB2-BD59-A6C34878D82A}">
                    <a16:rowId xmlns:a16="http://schemas.microsoft.com/office/drawing/2014/main" val="10000"/>
                  </a:ext>
                </a:extLst>
              </a:tr>
              <a:tr h="749850">
                <a:tc>
                  <a:txBody>
                    <a:bodyPr/>
                    <a:lstStyle/>
                    <a:p>
                      <a:pPr marL="0" lvl="0" indent="0" algn="l" rtl="0">
                        <a:spcBef>
                          <a:spcPts val="0"/>
                        </a:spcBef>
                        <a:spcAft>
                          <a:spcPts val="0"/>
                        </a:spcAft>
                        <a:buNone/>
                      </a:pPr>
                      <a:r>
                        <a:rPr lang="es-ES" sz="1050" dirty="0">
                          <a:latin typeface="Poppins" panose="020B0604020202020204" charset="0"/>
                          <a:ea typeface="Poppins Light"/>
                          <a:cs typeface="Poppins" panose="020B0604020202020204" charset="0"/>
                          <a:sym typeface="Poppins Light"/>
                        </a:rPr>
                        <a:t>Buques de propulsión mecánica, en navegación.</a:t>
                      </a:r>
                      <a:endParaRPr sz="1050" dirty="0">
                        <a:latin typeface="Poppins" panose="020B0604020202020204" charset="0"/>
                        <a:ea typeface="Poppins Light"/>
                        <a:cs typeface="Poppins" panose="020B0604020202020204"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171450" lvl="0" indent="-171450" algn="l" rtl="0">
                        <a:spcBef>
                          <a:spcPts val="0"/>
                        </a:spcBef>
                        <a:spcAft>
                          <a:spcPts val="0"/>
                        </a:spcAft>
                        <a:buFont typeface="Arial" panose="020B0604020202020204" pitchFamily="34" charset="0"/>
                        <a:buChar char="•"/>
                      </a:pPr>
                      <a:r>
                        <a:rPr lang="es-ES" sz="1050" b="1" dirty="0">
                          <a:latin typeface="Poppins" panose="020B0604020202020204" charset="0"/>
                          <a:ea typeface="Poppins"/>
                          <a:cs typeface="Poppins" panose="020B0604020202020204" charset="0"/>
                          <a:sym typeface="Poppins"/>
                        </a:rPr>
                        <a:t>Un buque sin gobierno.</a:t>
                      </a:r>
                    </a:p>
                    <a:p>
                      <a:pPr marL="171450" lvl="0" indent="-171450" algn="l" rtl="0">
                        <a:spcBef>
                          <a:spcPts val="0"/>
                        </a:spcBef>
                        <a:spcAft>
                          <a:spcPts val="0"/>
                        </a:spcAft>
                        <a:buFont typeface="Arial" panose="020B0604020202020204" pitchFamily="34" charset="0"/>
                        <a:buChar char="•"/>
                      </a:pPr>
                      <a:r>
                        <a:rPr lang="es-ES" sz="1050" b="1" dirty="0">
                          <a:latin typeface="Poppins" panose="020B0604020202020204" charset="0"/>
                          <a:ea typeface="Poppins"/>
                          <a:cs typeface="Poppins" panose="020B0604020202020204" charset="0"/>
                          <a:sym typeface="Poppins"/>
                        </a:rPr>
                        <a:t>Un buque con capacidad de maniobra restringida.</a:t>
                      </a:r>
                    </a:p>
                    <a:p>
                      <a:pPr marL="171450" lvl="0" indent="-171450" algn="l" rtl="0">
                        <a:spcBef>
                          <a:spcPts val="0"/>
                        </a:spcBef>
                        <a:spcAft>
                          <a:spcPts val="0"/>
                        </a:spcAft>
                        <a:buFont typeface="Arial" panose="020B0604020202020204" pitchFamily="34" charset="0"/>
                        <a:buChar char="•"/>
                      </a:pPr>
                      <a:r>
                        <a:rPr lang="es-ES" sz="1050" b="1" dirty="0">
                          <a:latin typeface="Poppins" panose="020B0604020202020204" charset="0"/>
                          <a:ea typeface="Poppins"/>
                          <a:cs typeface="Poppins" panose="020B0604020202020204" charset="0"/>
                          <a:sym typeface="Poppins"/>
                        </a:rPr>
                        <a:t>Un buque dedicado a la pesca.</a:t>
                      </a:r>
                    </a:p>
                    <a:p>
                      <a:pPr marL="171450" lvl="0" indent="-171450" algn="l" rtl="0">
                        <a:spcBef>
                          <a:spcPts val="0"/>
                        </a:spcBef>
                        <a:spcAft>
                          <a:spcPts val="0"/>
                        </a:spcAft>
                        <a:buFont typeface="Arial" panose="020B0604020202020204" pitchFamily="34" charset="0"/>
                        <a:buChar char="•"/>
                      </a:pPr>
                      <a:r>
                        <a:rPr lang="es-ES" sz="1050" b="1" dirty="0">
                          <a:latin typeface="Poppins" panose="020B0604020202020204" charset="0"/>
                          <a:ea typeface="Poppins"/>
                          <a:cs typeface="Poppins" panose="020B0604020202020204" charset="0"/>
                          <a:sym typeface="Poppins"/>
                        </a:rPr>
                        <a:t>Un buque de vela.</a:t>
                      </a:r>
                      <a:endParaRPr sz="1050" b="1" dirty="0">
                        <a:latin typeface="Poppins" panose="020B0604020202020204" charset="0"/>
                        <a:ea typeface="Poppins"/>
                        <a:cs typeface="Poppins" panose="020B0604020202020204" charset="0"/>
                        <a:sym typeface="Poppins"/>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1"/>
                  </a:ext>
                </a:extLst>
              </a:tr>
              <a:tr h="595467">
                <a:tc>
                  <a:txBody>
                    <a:bodyPr/>
                    <a:lstStyle/>
                    <a:p>
                      <a:pPr marL="0" lvl="0" indent="0" algn="l" rtl="0">
                        <a:spcBef>
                          <a:spcPts val="0"/>
                        </a:spcBef>
                        <a:spcAft>
                          <a:spcPts val="0"/>
                        </a:spcAft>
                        <a:buNone/>
                      </a:pPr>
                      <a:r>
                        <a:rPr lang="es-ES" sz="1050" dirty="0">
                          <a:latin typeface="Poppins" panose="020B0604020202020204" charset="0"/>
                          <a:ea typeface="Poppins Light"/>
                          <a:cs typeface="Poppins" panose="020B0604020202020204" charset="0"/>
                          <a:sym typeface="Poppins Light"/>
                        </a:rPr>
                        <a:t>Veleros, en navegación.</a:t>
                      </a:r>
                      <a:endParaRPr sz="1050" dirty="0">
                        <a:latin typeface="Poppins" panose="020B0604020202020204" charset="0"/>
                        <a:ea typeface="Poppins Light"/>
                        <a:cs typeface="Poppins" panose="020B0604020202020204"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171450" lvl="0" indent="-171450" algn="l" rtl="0">
                        <a:spcBef>
                          <a:spcPts val="0"/>
                        </a:spcBef>
                        <a:spcAft>
                          <a:spcPts val="0"/>
                        </a:spcAft>
                        <a:buFont typeface="Arial" panose="020B0604020202020204" pitchFamily="34" charset="0"/>
                        <a:buChar char="•"/>
                      </a:pPr>
                      <a:r>
                        <a:rPr lang="es-ES" sz="1050" b="1" dirty="0">
                          <a:latin typeface="Poppins" panose="020B0604020202020204" charset="0"/>
                          <a:ea typeface="Poppins"/>
                          <a:cs typeface="Poppins" panose="020B0604020202020204" charset="0"/>
                          <a:sym typeface="Poppins"/>
                        </a:rPr>
                        <a:t>Un buque sin gobierno.</a:t>
                      </a:r>
                    </a:p>
                    <a:p>
                      <a:pPr marL="171450" lvl="0" indent="-171450" algn="l" rtl="0">
                        <a:spcBef>
                          <a:spcPts val="0"/>
                        </a:spcBef>
                        <a:spcAft>
                          <a:spcPts val="0"/>
                        </a:spcAft>
                        <a:buFont typeface="Arial" panose="020B0604020202020204" pitchFamily="34" charset="0"/>
                        <a:buChar char="•"/>
                      </a:pPr>
                      <a:r>
                        <a:rPr lang="es-ES" sz="1050" b="1" dirty="0">
                          <a:latin typeface="Poppins" panose="020B0604020202020204" charset="0"/>
                          <a:ea typeface="Poppins"/>
                          <a:cs typeface="Poppins" panose="020B0604020202020204" charset="0"/>
                          <a:sym typeface="Poppins"/>
                        </a:rPr>
                        <a:t>Un buque con capacidad de maniobra restringida.</a:t>
                      </a:r>
                    </a:p>
                    <a:p>
                      <a:pPr marL="171450" lvl="0" indent="-171450" algn="l" rtl="0">
                        <a:spcBef>
                          <a:spcPts val="0"/>
                        </a:spcBef>
                        <a:spcAft>
                          <a:spcPts val="0"/>
                        </a:spcAft>
                        <a:buFont typeface="Arial" panose="020B0604020202020204" pitchFamily="34" charset="0"/>
                        <a:buChar char="•"/>
                      </a:pPr>
                      <a:r>
                        <a:rPr lang="es-ES" sz="1050" b="1" dirty="0">
                          <a:latin typeface="Poppins" panose="020B0604020202020204" charset="0"/>
                          <a:ea typeface="Poppins"/>
                          <a:cs typeface="Poppins" panose="020B0604020202020204" charset="0"/>
                          <a:sym typeface="Poppins"/>
                        </a:rPr>
                        <a:t>Un buque dedicado a la pesca.</a:t>
                      </a:r>
                      <a:endParaRPr sz="1050" b="1" dirty="0">
                        <a:latin typeface="Poppins" panose="020B0604020202020204" charset="0"/>
                        <a:ea typeface="Poppins"/>
                        <a:cs typeface="Poppins" panose="020B0604020202020204" charset="0"/>
                        <a:sym typeface="Poppins"/>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2"/>
                  </a:ext>
                </a:extLst>
              </a:tr>
              <a:tr h="441084">
                <a:tc>
                  <a:txBody>
                    <a:bodyPr/>
                    <a:lstStyle/>
                    <a:p>
                      <a:pPr marL="0" lvl="0" indent="0" algn="l" rtl="0">
                        <a:spcBef>
                          <a:spcPts val="0"/>
                        </a:spcBef>
                        <a:spcAft>
                          <a:spcPts val="0"/>
                        </a:spcAft>
                        <a:buNone/>
                      </a:pPr>
                      <a:r>
                        <a:rPr lang="es-ES" sz="1050" dirty="0">
                          <a:latin typeface="Poppins" panose="020B0604020202020204" charset="0"/>
                          <a:ea typeface="Poppins Light"/>
                          <a:cs typeface="Poppins" panose="020B0604020202020204" charset="0"/>
                          <a:sym typeface="Poppins Light"/>
                        </a:rPr>
                        <a:t>Buques, dedicados a la pesca, en navegación.</a:t>
                      </a:r>
                      <a:endParaRPr sz="1050" dirty="0">
                        <a:latin typeface="Poppins" panose="020B0604020202020204" charset="0"/>
                        <a:ea typeface="Poppins Light"/>
                        <a:cs typeface="Poppins" panose="020B0604020202020204"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171450" lvl="0" indent="-171450" algn="l" rtl="0">
                        <a:spcBef>
                          <a:spcPts val="0"/>
                        </a:spcBef>
                        <a:spcAft>
                          <a:spcPts val="0"/>
                        </a:spcAft>
                        <a:buFont typeface="Arial" panose="020B0604020202020204" pitchFamily="34" charset="0"/>
                        <a:buChar char="•"/>
                      </a:pPr>
                      <a:r>
                        <a:rPr lang="es-ES" sz="1050" b="1" dirty="0">
                          <a:latin typeface="Poppins" panose="020B0604020202020204" charset="0"/>
                          <a:ea typeface="Poppins"/>
                          <a:cs typeface="Poppins" panose="020B0604020202020204" charset="0"/>
                          <a:sym typeface="Poppins"/>
                        </a:rPr>
                        <a:t>Un buque sin gobierno.</a:t>
                      </a:r>
                    </a:p>
                    <a:p>
                      <a:pPr marL="171450" lvl="0" indent="-171450" algn="l" rtl="0">
                        <a:spcBef>
                          <a:spcPts val="0"/>
                        </a:spcBef>
                        <a:spcAft>
                          <a:spcPts val="0"/>
                        </a:spcAft>
                        <a:buFont typeface="Arial" panose="020B0604020202020204" pitchFamily="34" charset="0"/>
                        <a:buChar char="•"/>
                      </a:pPr>
                      <a:r>
                        <a:rPr lang="es-ES" sz="1050" b="1" dirty="0">
                          <a:latin typeface="Poppins" panose="020B0604020202020204" charset="0"/>
                          <a:ea typeface="Poppins"/>
                          <a:cs typeface="Poppins" panose="020B0604020202020204" charset="0"/>
                          <a:sym typeface="Poppins"/>
                        </a:rPr>
                        <a:t>Un buque con capacidad de maniobra restringida.</a:t>
                      </a:r>
                      <a:endParaRPr sz="1050" b="1" dirty="0">
                        <a:latin typeface="Poppins" panose="020B0604020202020204" charset="0"/>
                        <a:ea typeface="Poppins"/>
                        <a:cs typeface="Poppins" panose="020B0604020202020204" charset="0"/>
                        <a:sym typeface="Poppins"/>
                      </a:endParaRPr>
                    </a:p>
                  </a:txBody>
                  <a:tcPr marL="91425" marR="91425" marT="68575" marB="6857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3"/>
                  </a:ext>
                </a:extLst>
              </a:tr>
              <a:tr h="595467">
                <a:tc gridSpan="2">
                  <a:txBody>
                    <a:bodyPr/>
                    <a:lstStyle/>
                    <a:p>
                      <a:pPr marL="0" lvl="0" indent="0" algn="l" rtl="0">
                        <a:spcBef>
                          <a:spcPts val="0"/>
                        </a:spcBef>
                        <a:spcAft>
                          <a:spcPts val="0"/>
                        </a:spcAft>
                        <a:buNone/>
                      </a:pPr>
                      <a:r>
                        <a:rPr lang="es-ES" sz="1050" dirty="0">
                          <a:latin typeface="Poppins" panose="020B0604020202020204" charset="0"/>
                          <a:ea typeface="Poppins Light"/>
                          <a:cs typeface="Poppins" panose="020B0604020202020204" charset="0"/>
                          <a:sym typeface="Poppins Light"/>
                        </a:rPr>
                        <a:t>Un buque que no sea un buque sin gobierno o un buque con capacidad de maniobra restringida evitará, si las circunstancias del caso lo permiten estorbar el tránsito seguro de un buque restringido por su calado, que exhiba las señales establecidas en el reglamento.</a:t>
                      </a: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hMerge="1">
                  <a:txBody>
                    <a:bodyPr/>
                    <a:lstStyle/>
                    <a:p>
                      <a:pPr marL="0" lvl="0" indent="0" algn="ctr" rtl="0">
                        <a:spcBef>
                          <a:spcPts val="0"/>
                        </a:spcBef>
                        <a:spcAft>
                          <a:spcPts val="0"/>
                        </a:spcAft>
                        <a:buNone/>
                      </a:pPr>
                      <a:endParaRPr sz="1200" b="1" dirty="0">
                        <a:latin typeface="Poppins"/>
                        <a:ea typeface="Poppins"/>
                        <a:cs typeface="Poppins"/>
                        <a:sym typeface="Poppins"/>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4063321965"/>
                  </a:ext>
                </a:extLst>
              </a:tr>
              <a:tr h="412134">
                <a:tc gridSpan="2">
                  <a:txBody>
                    <a:bodyPr/>
                    <a:lstStyle/>
                    <a:p>
                      <a:pPr marL="0" lvl="0" indent="0" algn="l" rtl="0">
                        <a:spcBef>
                          <a:spcPts val="0"/>
                        </a:spcBef>
                        <a:spcAft>
                          <a:spcPts val="0"/>
                        </a:spcAft>
                        <a:buNone/>
                      </a:pPr>
                      <a:r>
                        <a:rPr lang="es-ES" sz="1050" dirty="0">
                          <a:latin typeface="Poppins" panose="020B0604020202020204" charset="0"/>
                          <a:ea typeface="Poppins Light"/>
                          <a:cs typeface="Poppins" panose="020B0604020202020204" charset="0"/>
                          <a:sym typeface="Poppins Light"/>
                        </a:rPr>
                        <a:t>Un buque restringido por su calado navegará con precaución teniendo en cuenta su condición.</a:t>
                      </a:r>
                      <a:endParaRPr sz="1050" dirty="0">
                        <a:latin typeface="Poppins" panose="020B0604020202020204" charset="0"/>
                        <a:ea typeface="Poppins Light"/>
                        <a:cs typeface="Poppins" panose="020B0604020202020204"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hMerge="1">
                  <a:txBody>
                    <a:bodyPr/>
                    <a:lstStyle/>
                    <a:p>
                      <a:pPr marL="0" lvl="0" indent="0" algn="ctr" rtl="0">
                        <a:spcBef>
                          <a:spcPts val="0"/>
                        </a:spcBef>
                        <a:spcAft>
                          <a:spcPts val="0"/>
                        </a:spcAft>
                        <a:buNone/>
                      </a:pPr>
                      <a:endParaRPr sz="1200" b="1" dirty="0">
                        <a:latin typeface="Poppins"/>
                        <a:ea typeface="Poppins"/>
                        <a:cs typeface="Poppins"/>
                        <a:sym typeface="Poppins"/>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117424238"/>
                  </a:ext>
                </a:extLst>
              </a:tr>
              <a:tr h="441084">
                <a:tc gridSpan="2">
                  <a:txBody>
                    <a:bodyPr/>
                    <a:lstStyle/>
                    <a:p>
                      <a:pPr marL="0" lvl="0" indent="0" algn="l" rtl="0">
                        <a:spcBef>
                          <a:spcPts val="0"/>
                        </a:spcBef>
                        <a:spcAft>
                          <a:spcPts val="0"/>
                        </a:spcAft>
                        <a:buNone/>
                      </a:pPr>
                      <a:r>
                        <a:rPr lang="es-ES" sz="1050" dirty="0">
                          <a:latin typeface="Poppins" panose="020B0604020202020204" charset="0"/>
                          <a:ea typeface="Poppins Light"/>
                          <a:cs typeface="Poppins" panose="020B0604020202020204" charset="0"/>
                          <a:sym typeface="Poppins Light"/>
                        </a:rPr>
                        <a:t>Un hidroavión amarado se mantendrá alejado los buques y evitará estorbar su navegación. En circunstancias en que exista riesgo de abordaje, cumplirá con las Reglas de esta Parte.</a:t>
                      </a:r>
                      <a:endParaRPr sz="1050" dirty="0">
                        <a:latin typeface="Poppins" panose="020B0604020202020204" charset="0"/>
                        <a:ea typeface="Poppins Light"/>
                        <a:cs typeface="Poppins" panose="020B0604020202020204" charset="0"/>
                        <a:sym typeface="Poppins Light"/>
                      </a:endParaRP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hMerge="1">
                  <a:txBody>
                    <a:bodyPr/>
                    <a:lstStyle/>
                    <a:p>
                      <a:pPr marL="0" lvl="0" indent="0" algn="ctr" rtl="0">
                        <a:spcBef>
                          <a:spcPts val="0"/>
                        </a:spcBef>
                        <a:spcAft>
                          <a:spcPts val="0"/>
                        </a:spcAft>
                        <a:buNone/>
                      </a:pPr>
                      <a:endParaRPr sz="1200" b="1" dirty="0">
                        <a:latin typeface="Poppins"/>
                        <a:ea typeface="Poppins"/>
                        <a:cs typeface="Poppins"/>
                        <a:sym typeface="Poppins"/>
                      </a:endParaRPr>
                    </a:p>
                  </a:txBody>
                  <a:tcPr marL="91425" marR="91425" marT="68575" marB="68575" anchor="ctr">
                    <a:lnL w="9525" cap="flat" cmpd="sng" algn="ctr">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3525461167"/>
                  </a:ext>
                </a:extLst>
              </a:tr>
            </a:tbl>
          </a:graphicData>
        </a:graphic>
      </p:graphicFrame>
      <p:sp>
        <p:nvSpPr>
          <p:cNvPr id="2" name="Rectángulo 1">
            <a:extLst>
              <a:ext uri="{FF2B5EF4-FFF2-40B4-BE49-F238E27FC236}">
                <a16:creationId xmlns:a16="http://schemas.microsoft.com/office/drawing/2014/main" id="{D8E9314E-C7E1-44D9-8AB1-97C9CD671143}"/>
              </a:ext>
            </a:extLst>
          </p:cNvPr>
          <p:cNvSpPr/>
          <p:nvPr/>
        </p:nvSpPr>
        <p:spPr>
          <a:xfrm>
            <a:off x="1604565" y="613180"/>
            <a:ext cx="4060727" cy="307777"/>
          </a:xfrm>
          <a:prstGeom prst="rect">
            <a:avLst/>
          </a:prstGeom>
        </p:spPr>
        <p:txBody>
          <a:bodyPr wrap="none">
            <a:spAutoFit/>
          </a:bodyPr>
          <a:lstStyle/>
          <a:p>
            <a:r>
              <a:rPr lang="es-ES" b="1" dirty="0">
                <a:latin typeface="Poppins" panose="020B0604020202020204" charset="0"/>
                <a:cs typeface="Poppins" panose="020B0604020202020204" charset="0"/>
              </a:rPr>
              <a:t>Obligaciones entre categorías de buques </a:t>
            </a:r>
          </a:p>
        </p:txBody>
      </p:sp>
    </p:spTree>
    <p:extLst>
      <p:ext uri="{BB962C8B-B14F-4D97-AF65-F5344CB8AC3E}">
        <p14:creationId xmlns:p14="http://schemas.microsoft.com/office/powerpoint/2010/main" val="3127198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53767AAE-75E8-4951-82E4-D9DD5853F4B2}"/>
              </a:ext>
            </a:extLst>
          </p:cNvPr>
          <p:cNvSpPr>
            <a:spLocks noGrp="1"/>
          </p:cNvSpPr>
          <p:nvPr>
            <p:ph type="body" idx="1"/>
          </p:nvPr>
        </p:nvSpPr>
        <p:spPr>
          <a:xfrm>
            <a:off x="1069625" y="1959359"/>
            <a:ext cx="1985302" cy="2618400"/>
          </a:xfrm>
        </p:spPr>
        <p:txBody>
          <a:bodyPr/>
          <a:lstStyle/>
          <a:p>
            <a:pPr marL="158750" indent="0">
              <a:buNone/>
            </a:pPr>
            <a:r>
              <a:rPr lang="es-ES" b="1" dirty="0"/>
              <a:t>Regla 19</a:t>
            </a:r>
          </a:p>
          <a:p>
            <a:r>
              <a:rPr lang="es-ES" dirty="0">
                <a:latin typeface="Poppins" panose="020B0604020202020204" charset="0"/>
                <a:cs typeface="Poppins" panose="020B0604020202020204" charset="0"/>
              </a:rPr>
              <a:t>Navegar a velocidad de seguridad.</a:t>
            </a:r>
          </a:p>
          <a:p>
            <a:r>
              <a:rPr lang="es-ES" dirty="0">
                <a:latin typeface="Poppins" panose="020B0604020202020204" charset="0"/>
                <a:cs typeface="Poppins" panose="020B0604020202020204" charset="0"/>
              </a:rPr>
              <a:t>Buques a motor → máquinas listas maniobrar inmediatamente</a:t>
            </a:r>
            <a:r>
              <a:rPr lang="es-ES" dirty="0"/>
              <a:t>.</a:t>
            </a:r>
          </a:p>
        </p:txBody>
      </p:sp>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54</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3880899" y="-1566931"/>
            <a:ext cx="2685001" cy="1169551"/>
          </a:xfrm>
          <a:prstGeom prst="rect">
            <a:avLst/>
          </a:prstGeom>
        </p:spPr>
        <p:txBody>
          <a:bodyPr wrap="square">
            <a:spAutoFit/>
          </a:bodyPr>
          <a:lstStyle/>
          <a:p>
            <a:r>
              <a:rPr lang="es-ES" b="1" dirty="0">
                <a:latin typeface="Poppins" panose="020B0604020202020204" charset="0"/>
                <a:cs typeface="Poppins" panose="020B0604020202020204" charset="0"/>
              </a:rPr>
              <a:t>REGLA 7</a:t>
            </a:r>
          </a:p>
          <a:p>
            <a:pPr marL="285750" indent="-285750">
              <a:buFont typeface="Arial" panose="020B0604020202020204" pitchFamily="34" charset="0"/>
              <a:buChar char="•"/>
            </a:pPr>
            <a:r>
              <a:rPr lang="es-ES" dirty="0">
                <a:latin typeface="Poppins" panose="020B0604020202020204" charset="0"/>
                <a:cs typeface="Poppins" panose="020B0604020202020204" charset="0"/>
              </a:rPr>
              <a:t>Se considerará que existe el riesgo, si la demora de un buque se aproxima demasiado.</a:t>
            </a:r>
          </a:p>
        </p:txBody>
      </p:sp>
      <p:sp>
        <p:nvSpPr>
          <p:cNvPr id="8" name="Google Shape;356;p31">
            <a:extLst>
              <a:ext uri="{FF2B5EF4-FFF2-40B4-BE49-F238E27FC236}">
                <a16:creationId xmlns:a16="http://schemas.microsoft.com/office/drawing/2014/main" id="{B1A5A2F8-F388-4C57-97AA-2371BE6DEE86}"/>
              </a:ext>
            </a:extLst>
          </p:cNvPr>
          <p:cNvSpPr txBox="1">
            <a:spLocks/>
          </p:cNvSpPr>
          <p:nvPr/>
        </p:nvSpPr>
        <p:spPr>
          <a:xfrm>
            <a:off x="455707" y="451111"/>
            <a:ext cx="6337141" cy="6597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dirty="0"/>
              <a:t>RIPA</a:t>
            </a:r>
            <a:br>
              <a:rPr lang="es-ES" dirty="0"/>
            </a:br>
            <a:r>
              <a:rPr lang="es-ES" sz="1400" dirty="0"/>
              <a:t>Reglamento internacional para la prevención de abordajes</a:t>
            </a:r>
            <a:endParaRPr lang="es-ES" dirty="0"/>
          </a:p>
        </p:txBody>
      </p:sp>
      <p:pic>
        <p:nvPicPr>
          <p:cNvPr id="10" name="Google Shape;361;p31">
            <a:extLst>
              <a:ext uri="{FF2B5EF4-FFF2-40B4-BE49-F238E27FC236}">
                <a16:creationId xmlns:a16="http://schemas.microsoft.com/office/drawing/2014/main" id="{21E94E9A-BC9E-4825-85E1-8F1E95A7B860}"/>
              </a:ext>
            </a:extLst>
          </p:cNvPr>
          <p:cNvPicPr preferRelativeResize="0"/>
          <p:nvPr/>
        </p:nvPicPr>
        <p:blipFill>
          <a:blip r:embed="rId2"/>
          <a:stretch>
            <a:fillRect/>
          </a:stretch>
        </p:blipFill>
        <p:spPr>
          <a:xfrm>
            <a:off x="6383971" y="1051049"/>
            <a:ext cx="3029052" cy="3029052"/>
          </a:xfrm>
          <a:prstGeom prst="ellipse">
            <a:avLst/>
          </a:prstGeom>
          <a:noFill/>
          <a:ln>
            <a:noFill/>
          </a:ln>
        </p:spPr>
      </p:pic>
      <p:sp>
        <p:nvSpPr>
          <p:cNvPr id="9" name="Rectángulo 8">
            <a:extLst>
              <a:ext uri="{FF2B5EF4-FFF2-40B4-BE49-F238E27FC236}">
                <a16:creationId xmlns:a16="http://schemas.microsoft.com/office/drawing/2014/main" id="{FEA739E0-7DF8-4324-B5F8-89C299E0167C}"/>
              </a:ext>
            </a:extLst>
          </p:cNvPr>
          <p:cNvSpPr/>
          <p:nvPr/>
        </p:nvSpPr>
        <p:spPr>
          <a:xfrm>
            <a:off x="489999" y="1343124"/>
            <a:ext cx="3894965" cy="954107"/>
          </a:xfrm>
          <a:prstGeom prst="rect">
            <a:avLst/>
          </a:prstGeom>
        </p:spPr>
        <p:txBody>
          <a:bodyPr wrap="square">
            <a:spAutoFit/>
          </a:bodyPr>
          <a:lstStyle/>
          <a:p>
            <a:r>
              <a:rPr lang="es-ES" b="1" dirty="0">
                <a:latin typeface="Poppins" panose="020B0604020202020204" charset="0"/>
                <a:cs typeface="Poppins" panose="020B0604020202020204" charset="0"/>
              </a:rPr>
              <a:t>CONDUCTA DE LOS BUQUES EN CONDICIONES DE VISIBILIDAD REDUCIDA</a:t>
            </a:r>
          </a:p>
          <a:p>
            <a:endParaRPr lang="es-ES" b="1" dirty="0">
              <a:latin typeface="Poppins" panose="020B0604020202020204" charset="0"/>
              <a:cs typeface="Poppins" panose="020B0604020202020204" charset="0"/>
            </a:endParaRPr>
          </a:p>
          <a:p>
            <a:endParaRPr lang="es-ES" b="1" dirty="0">
              <a:latin typeface="Poppins" panose="020B0604020202020204" charset="0"/>
              <a:cs typeface="Poppins" panose="020B0604020202020204" charset="0"/>
            </a:endParaRPr>
          </a:p>
        </p:txBody>
      </p:sp>
    </p:spTree>
    <p:extLst>
      <p:ext uri="{BB962C8B-B14F-4D97-AF65-F5344CB8AC3E}">
        <p14:creationId xmlns:p14="http://schemas.microsoft.com/office/powerpoint/2010/main" val="871837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55</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489999" y="1343124"/>
            <a:ext cx="3894965" cy="307777"/>
          </a:xfrm>
          <a:prstGeom prst="rect">
            <a:avLst/>
          </a:prstGeom>
        </p:spPr>
        <p:txBody>
          <a:bodyPr wrap="square">
            <a:spAutoFit/>
          </a:bodyPr>
          <a:lstStyle/>
          <a:p>
            <a:r>
              <a:rPr lang="es-ES" b="1" dirty="0">
                <a:latin typeface="Poppins" panose="020B0604020202020204" charset="0"/>
                <a:cs typeface="Poppins" panose="020B0604020202020204" charset="0"/>
              </a:rPr>
              <a:t>LUCES Y MARCAS</a:t>
            </a:r>
            <a:endParaRPr lang="es-ES" dirty="0">
              <a:latin typeface="Poppins" panose="020B0604020202020204" charset="0"/>
              <a:cs typeface="Poppins" panose="020B0604020202020204" charset="0"/>
            </a:endParaRPr>
          </a:p>
        </p:txBody>
      </p:sp>
      <p:sp>
        <p:nvSpPr>
          <p:cNvPr id="8" name="Google Shape;356;p31">
            <a:extLst>
              <a:ext uri="{FF2B5EF4-FFF2-40B4-BE49-F238E27FC236}">
                <a16:creationId xmlns:a16="http://schemas.microsoft.com/office/drawing/2014/main" id="{B1A5A2F8-F388-4C57-97AA-2371BE6DEE86}"/>
              </a:ext>
            </a:extLst>
          </p:cNvPr>
          <p:cNvSpPr txBox="1">
            <a:spLocks/>
          </p:cNvSpPr>
          <p:nvPr/>
        </p:nvSpPr>
        <p:spPr>
          <a:xfrm>
            <a:off x="455707" y="451111"/>
            <a:ext cx="6337141" cy="6597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dirty="0"/>
              <a:t>RIPA</a:t>
            </a:r>
            <a:br>
              <a:rPr lang="es-ES" dirty="0"/>
            </a:br>
            <a:r>
              <a:rPr lang="es-ES" sz="1400" dirty="0"/>
              <a:t>Reglamento internacional para la prevención de abordajes</a:t>
            </a:r>
            <a:endParaRPr lang="es-ES" dirty="0"/>
          </a:p>
        </p:txBody>
      </p:sp>
      <p:pic>
        <p:nvPicPr>
          <p:cNvPr id="7" name="Imagen 6">
            <a:extLst>
              <a:ext uri="{FF2B5EF4-FFF2-40B4-BE49-F238E27FC236}">
                <a16:creationId xmlns:a16="http://schemas.microsoft.com/office/drawing/2014/main" id="{2A1F24AC-327E-45CF-B292-5C4B8EB5BA6C}"/>
              </a:ext>
            </a:extLst>
          </p:cNvPr>
          <p:cNvPicPr>
            <a:picLocks noChangeAspect="1"/>
          </p:cNvPicPr>
          <p:nvPr/>
        </p:nvPicPr>
        <p:blipFill>
          <a:blip r:embed="rId2"/>
          <a:stretch>
            <a:fillRect/>
          </a:stretch>
        </p:blipFill>
        <p:spPr>
          <a:xfrm>
            <a:off x="2745318" y="1832457"/>
            <a:ext cx="3653363" cy="2595986"/>
          </a:xfrm>
          <a:prstGeom prst="rect">
            <a:avLst/>
          </a:prstGeom>
        </p:spPr>
      </p:pic>
      <p:sp>
        <p:nvSpPr>
          <p:cNvPr id="4" name="Rectángulo 3">
            <a:extLst>
              <a:ext uri="{FF2B5EF4-FFF2-40B4-BE49-F238E27FC236}">
                <a16:creationId xmlns:a16="http://schemas.microsoft.com/office/drawing/2014/main" id="{A2C312D6-4AF8-4A90-A226-3E170F6AF798}"/>
              </a:ext>
            </a:extLst>
          </p:cNvPr>
          <p:cNvSpPr/>
          <p:nvPr/>
        </p:nvSpPr>
        <p:spPr>
          <a:xfrm>
            <a:off x="1311373" y="2409802"/>
            <a:ext cx="1433945" cy="253915"/>
          </a:xfrm>
          <a:prstGeom prst="rect">
            <a:avLst/>
          </a:prstGeom>
        </p:spPr>
        <p:txBody>
          <a:bodyPr wrap="square">
            <a:spAutoFit/>
          </a:bodyPr>
          <a:lstStyle/>
          <a:p>
            <a:pPr algn="r"/>
            <a:r>
              <a:rPr lang="es-ES" sz="900" dirty="0">
                <a:latin typeface="Poppins" panose="020B0604020202020204" charset="0"/>
                <a:cs typeface="Poppins" panose="020B0604020202020204" charset="0"/>
              </a:rPr>
              <a:t>Costado</a:t>
            </a:r>
          </a:p>
        </p:txBody>
      </p:sp>
      <p:sp>
        <p:nvSpPr>
          <p:cNvPr id="9" name="Rectángulo 8">
            <a:extLst>
              <a:ext uri="{FF2B5EF4-FFF2-40B4-BE49-F238E27FC236}">
                <a16:creationId xmlns:a16="http://schemas.microsoft.com/office/drawing/2014/main" id="{E84CE2F0-9BA6-4C97-899C-7402505C57A4}"/>
              </a:ext>
            </a:extLst>
          </p:cNvPr>
          <p:cNvSpPr/>
          <p:nvPr/>
        </p:nvSpPr>
        <p:spPr>
          <a:xfrm>
            <a:off x="1311373" y="3664889"/>
            <a:ext cx="1433945" cy="253915"/>
          </a:xfrm>
          <a:prstGeom prst="rect">
            <a:avLst/>
          </a:prstGeom>
        </p:spPr>
        <p:txBody>
          <a:bodyPr wrap="square">
            <a:spAutoFit/>
          </a:bodyPr>
          <a:lstStyle/>
          <a:p>
            <a:pPr algn="r"/>
            <a:r>
              <a:rPr lang="es-ES" sz="900" dirty="0">
                <a:latin typeface="Poppins" panose="020B0604020202020204" charset="0"/>
                <a:cs typeface="Poppins" panose="020B0604020202020204" charset="0"/>
              </a:rPr>
              <a:t>Costado</a:t>
            </a:r>
          </a:p>
        </p:txBody>
      </p:sp>
      <p:sp>
        <p:nvSpPr>
          <p:cNvPr id="10" name="Rectángulo 9">
            <a:extLst>
              <a:ext uri="{FF2B5EF4-FFF2-40B4-BE49-F238E27FC236}">
                <a16:creationId xmlns:a16="http://schemas.microsoft.com/office/drawing/2014/main" id="{6FC8B1FB-1C0F-4B19-BA78-2B1EE85F3953}"/>
              </a:ext>
            </a:extLst>
          </p:cNvPr>
          <p:cNvSpPr/>
          <p:nvPr/>
        </p:nvSpPr>
        <p:spPr>
          <a:xfrm>
            <a:off x="6398681" y="2051662"/>
            <a:ext cx="1433945" cy="507831"/>
          </a:xfrm>
          <a:prstGeom prst="rect">
            <a:avLst/>
          </a:prstGeom>
        </p:spPr>
        <p:txBody>
          <a:bodyPr wrap="square">
            <a:spAutoFit/>
          </a:bodyPr>
          <a:lstStyle/>
          <a:p>
            <a:r>
              <a:rPr lang="es-ES" sz="900" dirty="0">
                <a:latin typeface="Poppins" panose="020B0604020202020204" charset="0"/>
                <a:cs typeface="Poppins" panose="020B0604020202020204" charset="0"/>
              </a:rPr>
              <a:t>Todo horizonte</a:t>
            </a:r>
          </a:p>
          <a:p>
            <a:r>
              <a:rPr lang="es-ES" sz="900" dirty="0">
                <a:latin typeface="Poppins" panose="020B0604020202020204" charset="0"/>
                <a:cs typeface="Poppins" panose="020B0604020202020204" charset="0"/>
              </a:rPr>
              <a:t>Blanca</a:t>
            </a:r>
          </a:p>
          <a:p>
            <a:r>
              <a:rPr lang="es-ES" sz="900" dirty="0">
                <a:latin typeface="Poppins" panose="020B0604020202020204" charset="0"/>
                <a:cs typeface="Poppins" panose="020B0604020202020204" charset="0"/>
              </a:rPr>
              <a:t>360º</a:t>
            </a:r>
          </a:p>
        </p:txBody>
      </p:sp>
      <p:sp>
        <p:nvSpPr>
          <p:cNvPr id="11" name="Rectángulo 10">
            <a:extLst>
              <a:ext uri="{FF2B5EF4-FFF2-40B4-BE49-F238E27FC236}">
                <a16:creationId xmlns:a16="http://schemas.microsoft.com/office/drawing/2014/main" id="{2D5317A6-D5E0-4986-9C8E-A54685BB6BAC}"/>
              </a:ext>
            </a:extLst>
          </p:cNvPr>
          <p:cNvSpPr/>
          <p:nvPr/>
        </p:nvSpPr>
        <p:spPr>
          <a:xfrm>
            <a:off x="6398680" y="3066401"/>
            <a:ext cx="1433945" cy="507831"/>
          </a:xfrm>
          <a:prstGeom prst="rect">
            <a:avLst/>
          </a:prstGeom>
        </p:spPr>
        <p:txBody>
          <a:bodyPr wrap="square">
            <a:spAutoFit/>
          </a:bodyPr>
          <a:lstStyle/>
          <a:p>
            <a:r>
              <a:rPr lang="es-ES" sz="900" dirty="0">
                <a:latin typeface="Poppins" panose="020B0604020202020204" charset="0"/>
                <a:cs typeface="Poppins" panose="020B0604020202020204" charset="0"/>
              </a:rPr>
              <a:t>Alcance</a:t>
            </a:r>
          </a:p>
          <a:p>
            <a:r>
              <a:rPr lang="es-ES" sz="900" dirty="0">
                <a:latin typeface="Poppins" panose="020B0604020202020204" charset="0"/>
                <a:cs typeface="Poppins" panose="020B0604020202020204" charset="0"/>
              </a:rPr>
              <a:t>Blanca</a:t>
            </a:r>
          </a:p>
          <a:p>
            <a:r>
              <a:rPr lang="es-ES" sz="900" dirty="0">
                <a:latin typeface="Poppins" panose="020B0604020202020204" charset="0"/>
                <a:cs typeface="Poppins" panose="020B0604020202020204" charset="0"/>
              </a:rPr>
              <a:t>135º</a:t>
            </a:r>
          </a:p>
        </p:txBody>
      </p:sp>
      <p:sp>
        <p:nvSpPr>
          <p:cNvPr id="12" name="Rectángulo 11">
            <a:extLst>
              <a:ext uri="{FF2B5EF4-FFF2-40B4-BE49-F238E27FC236}">
                <a16:creationId xmlns:a16="http://schemas.microsoft.com/office/drawing/2014/main" id="{6AA16A3E-434B-4E65-B333-C331530290A5}"/>
              </a:ext>
            </a:extLst>
          </p:cNvPr>
          <p:cNvSpPr/>
          <p:nvPr/>
        </p:nvSpPr>
        <p:spPr>
          <a:xfrm>
            <a:off x="6398681" y="3918804"/>
            <a:ext cx="1433945" cy="507831"/>
          </a:xfrm>
          <a:prstGeom prst="rect">
            <a:avLst/>
          </a:prstGeom>
        </p:spPr>
        <p:txBody>
          <a:bodyPr wrap="square">
            <a:spAutoFit/>
          </a:bodyPr>
          <a:lstStyle/>
          <a:p>
            <a:r>
              <a:rPr lang="es-ES" sz="900" dirty="0">
                <a:latin typeface="Poppins" panose="020B0604020202020204" charset="0"/>
                <a:cs typeface="Poppins" panose="020B0604020202020204" charset="0"/>
              </a:rPr>
              <a:t>Remolque</a:t>
            </a:r>
          </a:p>
          <a:p>
            <a:r>
              <a:rPr lang="es-ES" sz="900" dirty="0">
                <a:latin typeface="Poppins" panose="020B0604020202020204" charset="0"/>
                <a:cs typeface="Poppins" panose="020B0604020202020204" charset="0"/>
              </a:rPr>
              <a:t>Amarilla</a:t>
            </a:r>
          </a:p>
          <a:p>
            <a:r>
              <a:rPr lang="es-ES" sz="900" dirty="0">
                <a:latin typeface="Poppins" panose="020B0604020202020204" charset="0"/>
                <a:cs typeface="Poppins" panose="020B0604020202020204" charset="0"/>
              </a:rPr>
              <a:t>135º</a:t>
            </a:r>
          </a:p>
        </p:txBody>
      </p:sp>
      <p:sp>
        <p:nvSpPr>
          <p:cNvPr id="13" name="Rectángulo 12">
            <a:extLst>
              <a:ext uri="{FF2B5EF4-FFF2-40B4-BE49-F238E27FC236}">
                <a16:creationId xmlns:a16="http://schemas.microsoft.com/office/drawing/2014/main" id="{C9FA9873-721C-45DB-A2B8-0F4930CAB45A}"/>
              </a:ext>
            </a:extLst>
          </p:cNvPr>
          <p:cNvSpPr/>
          <p:nvPr/>
        </p:nvSpPr>
        <p:spPr>
          <a:xfrm>
            <a:off x="3922181" y="3941887"/>
            <a:ext cx="1190839" cy="369332"/>
          </a:xfrm>
          <a:prstGeom prst="rect">
            <a:avLst/>
          </a:prstGeom>
        </p:spPr>
        <p:txBody>
          <a:bodyPr wrap="square">
            <a:spAutoFit/>
          </a:bodyPr>
          <a:lstStyle/>
          <a:p>
            <a:r>
              <a:rPr lang="es-ES" sz="900" dirty="0">
                <a:latin typeface="Poppins" panose="020B0604020202020204" charset="0"/>
                <a:cs typeface="Poppins" panose="020B0604020202020204" charset="0"/>
              </a:rPr>
              <a:t>Tope</a:t>
            </a:r>
          </a:p>
          <a:p>
            <a:r>
              <a:rPr lang="es-ES" sz="900" dirty="0">
                <a:latin typeface="Poppins" panose="020B0604020202020204" charset="0"/>
                <a:cs typeface="Poppins" panose="020B0604020202020204" charset="0"/>
              </a:rPr>
              <a:t>Blanca</a:t>
            </a:r>
          </a:p>
        </p:txBody>
      </p:sp>
    </p:spTree>
    <p:extLst>
      <p:ext uri="{BB962C8B-B14F-4D97-AF65-F5344CB8AC3E}">
        <p14:creationId xmlns:p14="http://schemas.microsoft.com/office/powerpoint/2010/main" val="3896244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A1F24AC-327E-45CF-B292-5C4B8EB5BA6C}"/>
              </a:ext>
            </a:extLst>
          </p:cNvPr>
          <p:cNvPicPr>
            <a:picLocks noChangeAspect="1"/>
          </p:cNvPicPr>
          <p:nvPr/>
        </p:nvPicPr>
        <p:blipFill>
          <a:blip r:embed="rId2"/>
          <a:stretch>
            <a:fillRect/>
          </a:stretch>
        </p:blipFill>
        <p:spPr>
          <a:xfrm>
            <a:off x="0" y="2034"/>
            <a:ext cx="9144000" cy="5141466"/>
          </a:xfrm>
          <a:prstGeom prst="rect">
            <a:avLst/>
          </a:prstGeom>
        </p:spPr>
      </p:pic>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56</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489999" y="1259788"/>
            <a:ext cx="1056861" cy="307777"/>
          </a:xfrm>
          <a:prstGeom prst="rect">
            <a:avLst/>
          </a:prstGeom>
        </p:spPr>
        <p:txBody>
          <a:bodyPr wrap="square">
            <a:spAutoFit/>
          </a:bodyPr>
          <a:lstStyle/>
          <a:p>
            <a:r>
              <a:rPr lang="es-ES" b="1" dirty="0">
                <a:latin typeface="Poppins" panose="020B0604020202020204" charset="0"/>
                <a:cs typeface="Poppins" panose="020B0604020202020204" charset="0"/>
              </a:rPr>
              <a:t>REGLA 23</a:t>
            </a:r>
            <a:endParaRPr lang="es-ES" dirty="0">
              <a:latin typeface="Poppins" panose="020B0604020202020204" charset="0"/>
              <a:cs typeface="Poppins" panose="020B0604020202020204" charset="0"/>
            </a:endParaRPr>
          </a:p>
        </p:txBody>
      </p:sp>
      <p:sp>
        <p:nvSpPr>
          <p:cNvPr id="8" name="Google Shape;356;p31">
            <a:extLst>
              <a:ext uri="{FF2B5EF4-FFF2-40B4-BE49-F238E27FC236}">
                <a16:creationId xmlns:a16="http://schemas.microsoft.com/office/drawing/2014/main" id="{B1A5A2F8-F388-4C57-97AA-2371BE6DEE86}"/>
              </a:ext>
            </a:extLst>
          </p:cNvPr>
          <p:cNvSpPr txBox="1">
            <a:spLocks/>
          </p:cNvSpPr>
          <p:nvPr/>
        </p:nvSpPr>
        <p:spPr>
          <a:xfrm>
            <a:off x="455707" y="451111"/>
            <a:ext cx="6337141" cy="6597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dirty="0"/>
              <a:t>RIPA</a:t>
            </a:r>
            <a:br>
              <a:rPr lang="es-ES" dirty="0"/>
            </a:br>
            <a:r>
              <a:rPr lang="es-ES" sz="1400" dirty="0"/>
              <a:t>Reglamento internacional para la prevención de abordajes</a:t>
            </a:r>
            <a:endParaRPr lang="es-ES" dirty="0"/>
          </a:p>
        </p:txBody>
      </p:sp>
      <p:sp>
        <p:nvSpPr>
          <p:cNvPr id="14" name="Rectángulo 13">
            <a:extLst>
              <a:ext uri="{FF2B5EF4-FFF2-40B4-BE49-F238E27FC236}">
                <a16:creationId xmlns:a16="http://schemas.microsoft.com/office/drawing/2014/main" id="{2BD4DD76-70D9-48D9-9208-3B52CA97A005}"/>
              </a:ext>
            </a:extLst>
          </p:cNvPr>
          <p:cNvSpPr/>
          <p:nvPr/>
        </p:nvSpPr>
        <p:spPr>
          <a:xfrm>
            <a:off x="1546860" y="1110868"/>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Menor de 7 m</a:t>
            </a:r>
          </a:p>
        </p:txBody>
      </p:sp>
      <p:sp>
        <p:nvSpPr>
          <p:cNvPr id="16" name="Rectángulo 15">
            <a:extLst>
              <a:ext uri="{FF2B5EF4-FFF2-40B4-BE49-F238E27FC236}">
                <a16:creationId xmlns:a16="http://schemas.microsoft.com/office/drawing/2014/main" id="{9ED4252C-12C7-4EA6-B64B-AE5CDF343530}"/>
              </a:ext>
            </a:extLst>
          </p:cNvPr>
          <p:cNvSpPr/>
          <p:nvPr/>
        </p:nvSpPr>
        <p:spPr>
          <a:xfrm>
            <a:off x="3099021" y="1105736"/>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Menor de 12 m</a:t>
            </a:r>
          </a:p>
        </p:txBody>
      </p:sp>
      <p:sp>
        <p:nvSpPr>
          <p:cNvPr id="17" name="Rectángulo 16">
            <a:extLst>
              <a:ext uri="{FF2B5EF4-FFF2-40B4-BE49-F238E27FC236}">
                <a16:creationId xmlns:a16="http://schemas.microsoft.com/office/drawing/2014/main" id="{B0F1C917-FA04-4BC3-950A-8F70CC0CA046}"/>
              </a:ext>
            </a:extLst>
          </p:cNvPr>
          <p:cNvSpPr/>
          <p:nvPr/>
        </p:nvSpPr>
        <p:spPr>
          <a:xfrm>
            <a:off x="4624958" y="1090355"/>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Menor de 50 m</a:t>
            </a:r>
          </a:p>
        </p:txBody>
      </p:sp>
      <p:sp>
        <p:nvSpPr>
          <p:cNvPr id="18" name="Rectángulo 17">
            <a:extLst>
              <a:ext uri="{FF2B5EF4-FFF2-40B4-BE49-F238E27FC236}">
                <a16:creationId xmlns:a16="http://schemas.microsoft.com/office/drawing/2014/main" id="{3DEE4629-C226-4FA9-93DB-69AD6BFE7F6E}"/>
              </a:ext>
            </a:extLst>
          </p:cNvPr>
          <p:cNvSpPr/>
          <p:nvPr/>
        </p:nvSpPr>
        <p:spPr>
          <a:xfrm>
            <a:off x="6169499" y="1085223"/>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Mayor de 50 m</a:t>
            </a:r>
          </a:p>
        </p:txBody>
      </p:sp>
      <p:sp>
        <p:nvSpPr>
          <p:cNvPr id="19" name="Rectángulo 18">
            <a:extLst>
              <a:ext uri="{FF2B5EF4-FFF2-40B4-BE49-F238E27FC236}">
                <a16:creationId xmlns:a16="http://schemas.microsoft.com/office/drawing/2014/main" id="{D1FE1BFE-0258-4540-9B86-E91F4EB12F1B}"/>
              </a:ext>
            </a:extLst>
          </p:cNvPr>
          <p:cNvSpPr/>
          <p:nvPr/>
        </p:nvSpPr>
        <p:spPr>
          <a:xfrm>
            <a:off x="1546860" y="2905036"/>
            <a:ext cx="1409700" cy="307777"/>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Aerodeslizadores sin desplazamiento</a:t>
            </a:r>
          </a:p>
        </p:txBody>
      </p:sp>
      <p:sp>
        <p:nvSpPr>
          <p:cNvPr id="20" name="Rectángulo 19">
            <a:extLst>
              <a:ext uri="{FF2B5EF4-FFF2-40B4-BE49-F238E27FC236}">
                <a16:creationId xmlns:a16="http://schemas.microsoft.com/office/drawing/2014/main" id="{927E0171-3BA9-4C2C-8B97-9E988643ACD8}"/>
              </a:ext>
            </a:extLst>
          </p:cNvPr>
          <p:cNvSpPr/>
          <p:nvPr/>
        </p:nvSpPr>
        <p:spPr>
          <a:xfrm>
            <a:off x="3099021" y="2899904"/>
            <a:ext cx="1409700" cy="307777"/>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Aerodeslizadores con desplazamiento</a:t>
            </a:r>
          </a:p>
        </p:txBody>
      </p:sp>
    </p:spTree>
    <p:extLst>
      <p:ext uri="{BB962C8B-B14F-4D97-AF65-F5344CB8AC3E}">
        <p14:creationId xmlns:p14="http://schemas.microsoft.com/office/powerpoint/2010/main" val="1104615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A1F24AC-327E-45CF-B292-5C4B8EB5BA6C}"/>
              </a:ext>
            </a:extLst>
          </p:cNvPr>
          <p:cNvPicPr>
            <a:picLocks noChangeAspect="1"/>
          </p:cNvPicPr>
          <p:nvPr/>
        </p:nvPicPr>
        <p:blipFill>
          <a:blip r:embed="rId2"/>
          <a:stretch>
            <a:fillRect/>
          </a:stretch>
        </p:blipFill>
        <p:spPr>
          <a:xfrm>
            <a:off x="0" y="2034"/>
            <a:ext cx="9143999" cy="5141466"/>
          </a:xfrm>
          <a:prstGeom prst="rect">
            <a:avLst/>
          </a:prstGeom>
        </p:spPr>
      </p:pic>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57</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489999" y="1259788"/>
            <a:ext cx="1056861" cy="307777"/>
          </a:xfrm>
          <a:prstGeom prst="rect">
            <a:avLst/>
          </a:prstGeom>
        </p:spPr>
        <p:txBody>
          <a:bodyPr wrap="square">
            <a:spAutoFit/>
          </a:bodyPr>
          <a:lstStyle/>
          <a:p>
            <a:r>
              <a:rPr lang="es-ES" b="1" dirty="0">
                <a:latin typeface="Poppins" panose="020B0604020202020204" charset="0"/>
                <a:cs typeface="Poppins" panose="020B0604020202020204" charset="0"/>
              </a:rPr>
              <a:t>REGLA 24</a:t>
            </a:r>
            <a:endParaRPr lang="es-ES" dirty="0">
              <a:latin typeface="Poppins" panose="020B0604020202020204" charset="0"/>
              <a:cs typeface="Poppins" panose="020B0604020202020204" charset="0"/>
            </a:endParaRPr>
          </a:p>
        </p:txBody>
      </p:sp>
      <p:sp>
        <p:nvSpPr>
          <p:cNvPr id="8" name="Google Shape;356;p31">
            <a:extLst>
              <a:ext uri="{FF2B5EF4-FFF2-40B4-BE49-F238E27FC236}">
                <a16:creationId xmlns:a16="http://schemas.microsoft.com/office/drawing/2014/main" id="{B1A5A2F8-F388-4C57-97AA-2371BE6DEE86}"/>
              </a:ext>
            </a:extLst>
          </p:cNvPr>
          <p:cNvSpPr txBox="1">
            <a:spLocks/>
          </p:cNvSpPr>
          <p:nvPr/>
        </p:nvSpPr>
        <p:spPr>
          <a:xfrm>
            <a:off x="455707" y="451111"/>
            <a:ext cx="6337141" cy="6597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dirty="0"/>
              <a:t>RIPA</a:t>
            </a:r>
            <a:br>
              <a:rPr lang="es-ES" dirty="0"/>
            </a:br>
            <a:r>
              <a:rPr lang="es-ES" sz="1400" dirty="0"/>
              <a:t>Reglamento internacional para la prevención de abordajes</a:t>
            </a:r>
            <a:endParaRPr lang="es-ES" dirty="0"/>
          </a:p>
        </p:txBody>
      </p:sp>
      <p:sp>
        <p:nvSpPr>
          <p:cNvPr id="14" name="Rectángulo 13">
            <a:extLst>
              <a:ext uri="{FF2B5EF4-FFF2-40B4-BE49-F238E27FC236}">
                <a16:creationId xmlns:a16="http://schemas.microsoft.com/office/drawing/2014/main" id="{2BD4DD76-70D9-48D9-9208-3B52CA97A005}"/>
              </a:ext>
            </a:extLst>
          </p:cNvPr>
          <p:cNvSpPr/>
          <p:nvPr/>
        </p:nvSpPr>
        <p:spPr>
          <a:xfrm>
            <a:off x="1546860" y="1110868"/>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Menor de 50 m</a:t>
            </a:r>
          </a:p>
        </p:txBody>
      </p:sp>
      <p:sp>
        <p:nvSpPr>
          <p:cNvPr id="16" name="Rectángulo 15">
            <a:extLst>
              <a:ext uri="{FF2B5EF4-FFF2-40B4-BE49-F238E27FC236}">
                <a16:creationId xmlns:a16="http://schemas.microsoft.com/office/drawing/2014/main" id="{9ED4252C-12C7-4EA6-B64B-AE5CDF343530}"/>
              </a:ext>
            </a:extLst>
          </p:cNvPr>
          <p:cNvSpPr/>
          <p:nvPr/>
        </p:nvSpPr>
        <p:spPr>
          <a:xfrm>
            <a:off x="3099021" y="1105736"/>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Mayor de 50 m</a:t>
            </a:r>
          </a:p>
        </p:txBody>
      </p:sp>
      <p:sp>
        <p:nvSpPr>
          <p:cNvPr id="17" name="Rectángulo 16">
            <a:extLst>
              <a:ext uri="{FF2B5EF4-FFF2-40B4-BE49-F238E27FC236}">
                <a16:creationId xmlns:a16="http://schemas.microsoft.com/office/drawing/2014/main" id="{B0F1C917-FA04-4BC3-950A-8F70CC0CA046}"/>
              </a:ext>
            </a:extLst>
          </p:cNvPr>
          <p:cNvSpPr/>
          <p:nvPr/>
        </p:nvSpPr>
        <p:spPr>
          <a:xfrm>
            <a:off x="4624958" y="1090355"/>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Empujando. Menor de 50 m</a:t>
            </a:r>
          </a:p>
        </p:txBody>
      </p:sp>
      <p:sp>
        <p:nvSpPr>
          <p:cNvPr id="18" name="Rectángulo 17">
            <a:extLst>
              <a:ext uri="{FF2B5EF4-FFF2-40B4-BE49-F238E27FC236}">
                <a16:creationId xmlns:a16="http://schemas.microsoft.com/office/drawing/2014/main" id="{3DEE4629-C226-4FA9-93DB-69AD6BFE7F6E}"/>
              </a:ext>
            </a:extLst>
          </p:cNvPr>
          <p:cNvSpPr/>
          <p:nvPr/>
        </p:nvSpPr>
        <p:spPr>
          <a:xfrm>
            <a:off x="6169499" y="1085223"/>
            <a:ext cx="1409700" cy="200055"/>
          </a:xfrm>
          <a:prstGeom prst="rect">
            <a:avLst/>
          </a:prstGeom>
        </p:spPr>
        <p:txBody>
          <a:bodyPr wrap="square">
            <a:spAutoFit/>
          </a:bodyPr>
          <a:lstStyle/>
          <a:p>
            <a:pPr lvl="6" algn="ctr"/>
            <a:r>
              <a:rPr lang="pt-BR" sz="700" dirty="0" err="1">
                <a:solidFill>
                  <a:srgbClr val="3A81BA"/>
                </a:solidFill>
                <a:latin typeface="Poppins" panose="020B0604020202020204" charset="0"/>
                <a:cs typeface="Poppins" panose="020B0604020202020204" charset="0"/>
              </a:rPr>
              <a:t>Abarloado</a:t>
            </a:r>
            <a:r>
              <a:rPr lang="pt-BR" sz="700" dirty="0">
                <a:solidFill>
                  <a:srgbClr val="3A81BA"/>
                </a:solidFill>
                <a:latin typeface="Poppins" panose="020B0604020202020204" charset="0"/>
                <a:cs typeface="Poppins" panose="020B0604020202020204" charset="0"/>
              </a:rPr>
              <a:t>. Menor de 50 m</a:t>
            </a:r>
            <a:endParaRPr lang="es-ES" sz="700" dirty="0">
              <a:solidFill>
                <a:srgbClr val="3A81BA"/>
              </a:solidFill>
              <a:latin typeface="Poppins" panose="020B0604020202020204" charset="0"/>
              <a:cs typeface="Poppins" panose="020B0604020202020204" charset="0"/>
            </a:endParaRPr>
          </a:p>
        </p:txBody>
      </p:sp>
      <p:sp>
        <p:nvSpPr>
          <p:cNvPr id="19" name="Rectángulo 18">
            <a:extLst>
              <a:ext uri="{FF2B5EF4-FFF2-40B4-BE49-F238E27FC236}">
                <a16:creationId xmlns:a16="http://schemas.microsoft.com/office/drawing/2014/main" id="{D1FE1BFE-0258-4540-9B86-E91F4EB12F1B}"/>
              </a:ext>
            </a:extLst>
          </p:cNvPr>
          <p:cNvSpPr/>
          <p:nvPr/>
        </p:nvSpPr>
        <p:spPr>
          <a:xfrm>
            <a:off x="1539933" y="2905036"/>
            <a:ext cx="1466504" cy="307777"/>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Objeto parcialmente visible, </a:t>
            </a:r>
          </a:p>
          <a:p>
            <a:pPr lvl="6" algn="ctr"/>
            <a:r>
              <a:rPr lang="es-ES" sz="700" dirty="0">
                <a:solidFill>
                  <a:srgbClr val="3A81BA"/>
                </a:solidFill>
                <a:latin typeface="Poppins" panose="020B0604020202020204" charset="0"/>
                <a:cs typeface="Poppins" panose="020B0604020202020204" charset="0"/>
              </a:rPr>
              <a:t>ancho menor de 25 m.</a:t>
            </a:r>
          </a:p>
        </p:txBody>
      </p:sp>
      <p:sp>
        <p:nvSpPr>
          <p:cNvPr id="20" name="Rectángulo 19">
            <a:extLst>
              <a:ext uri="{FF2B5EF4-FFF2-40B4-BE49-F238E27FC236}">
                <a16:creationId xmlns:a16="http://schemas.microsoft.com/office/drawing/2014/main" id="{927E0171-3BA9-4C2C-8B97-9E988643ACD8}"/>
              </a:ext>
            </a:extLst>
          </p:cNvPr>
          <p:cNvSpPr/>
          <p:nvPr/>
        </p:nvSpPr>
        <p:spPr>
          <a:xfrm>
            <a:off x="3085166" y="2899904"/>
            <a:ext cx="1472979" cy="307777"/>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Objeto parcialmente visible, </a:t>
            </a:r>
          </a:p>
          <a:p>
            <a:pPr lvl="6" algn="ctr"/>
            <a:r>
              <a:rPr lang="es-ES" sz="700" dirty="0">
                <a:solidFill>
                  <a:srgbClr val="3A81BA"/>
                </a:solidFill>
                <a:latin typeface="Poppins" panose="020B0604020202020204" charset="0"/>
                <a:cs typeface="Poppins" panose="020B0604020202020204" charset="0"/>
              </a:rPr>
              <a:t>ancho mayor de 25 m.</a:t>
            </a:r>
          </a:p>
        </p:txBody>
      </p:sp>
    </p:spTree>
    <p:extLst>
      <p:ext uri="{BB962C8B-B14F-4D97-AF65-F5344CB8AC3E}">
        <p14:creationId xmlns:p14="http://schemas.microsoft.com/office/powerpoint/2010/main" val="3369012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A1F24AC-327E-45CF-B292-5C4B8EB5BA6C}"/>
              </a:ext>
            </a:extLst>
          </p:cNvPr>
          <p:cNvPicPr>
            <a:picLocks noChangeAspect="1"/>
          </p:cNvPicPr>
          <p:nvPr/>
        </p:nvPicPr>
        <p:blipFill>
          <a:blip r:embed="rId2"/>
          <a:stretch>
            <a:fillRect/>
          </a:stretch>
        </p:blipFill>
        <p:spPr>
          <a:xfrm>
            <a:off x="0" y="2034"/>
            <a:ext cx="9143999" cy="5141465"/>
          </a:xfrm>
          <a:prstGeom prst="rect">
            <a:avLst/>
          </a:prstGeom>
        </p:spPr>
      </p:pic>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58</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489999" y="1259788"/>
            <a:ext cx="1056861" cy="307777"/>
          </a:xfrm>
          <a:prstGeom prst="rect">
            <a:avLst/>
          </a:prstGeom>
        </p:spPr>
        <p:txBody>
          <a:bodyPr wrap="square">
            <a:spAutoFit/>
          </a:bodyPr>
          <a:lstStyle/>
          <a:p>
            <a:r>
              <a:rPr lang="es-ES" b="1" dirty="0">
                <a:latin typeface="Poppins" panose="020B0604020202020204" charset="0"/>
                <a:cs typeface="Poppins" panose="020B0604020202020204" charset="0"/>
              </a:rPr>
              <a:t>REGLA 25</a:t>
            </a:r>
            <a:endParaRPr lang="es-ES" dirty="0">
              <a:latin typeface="Poppins" panose="020B0604020202020204" charset="0"/>
              <a:cs typeface="Poppins" panose="020B0604020202020204" charset="0"/>
            </a:endParaRPr>
          </a:p>
        </p:txBody>
      </p:sp>
      <p:sp>
        <p:nvSpPr>
          <p:cNvPr id="8" name="Google Shape;356;p31">
            <a:extLst>
              <a:ext uri="{FF2B5EF4-FFF2-40B4-BE49-F238E27FC236}">
                <a16:creationId xmlns:a16="http://schemas.microsoft.com/office/drawing/2014/main" id="{B1A5A2F8-F388-4C57-97AA-2371BE6DEE86}"/>
              </a:ext>
            </a:extLst>
          </p:cNvPr>
          <p:cNvSpPr txBox="1">
            <a:spLocks/>
          </p:cNvSpPr>
          <p:nvPr/>
        </p:nvSpPr>
        <p:spPr>
          <a:xfrm>
            <a:off x="455707" y="451111"/>
            <a:ext cx="6337141" cy="6597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dirty="0"/>
              <a:t>RIPA</a:t>
            </a:r>
            <a:br>
              <a:rPr lang="es-ES" dirty="0"/>
            </a:br>
            <a:r>
              <a:rPr lang="es-ES" sz="1400" dirty="0"/>
              <a:t>Reglamento internacional para la prevención de abordajes</a:t>
            </a:r>
            <a:endParaRPr lang="es-ES" dirty="0"/>
          </a:p>
        </p:txBody>
      </p:sp>
      <p:sp>
        <p:nvSpPr>
          <p:cNvPr id="14" name="Rectángulo 13">
            <a:extLst>
              <a:ext uri="{FF2B5EF4-FFF2-40B4-BE49-F238E27FC236}">
                <a16:creationId xmlns:a16="http://schemas.microsoft.com/office/drawing/2014/main" id="{2BD4DD76-70D9-48D9-9208-3B52CA97A005}"/>
              </a:ext>
            </a:extLst>
          </p:cNvPr>
          <p:cNvSpPr/>
          <p:nvPr/>
        </p:nvSpPr>
        <p:spPr>
          <a:xfrm>
            <a:off x="1546860" y="1110868"/>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Velero</a:t>
            </a:r>
          </a:p>
        </p:txBody>
      </p:sp>
      <p:sp>
        <p:nvSpPr>
          <p:cNvPr id="16" name="Rectángulo 15">
            <a:extLst>
              <a:ext uri="{FF2B5EF4-FFF2-40B4-BE49-F238E27FC236}">
                <a16:creationId xmlns:a16="http://schemas.microsoft.com/office/drawing/2014/main" id="{9ED4252C-12C7-4EA6-B64B-AE5CDF343530}"/>
              </a:ext>
            </a:extLst>
          </p:cNvPr>
          <p:cNvSpPr/>
          <p:nvPr/>
        </p:nvSpPr>
        <p:spPr>
          <a:xfrm>
            <a:off x="3099021" y="1105736"/>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Velero menor de 20 m</a:t>
            </a:r>
          </a:p>
        </p:txBody>
      </p:sp>
      <p:sp>
        <p:nvSpPr>
          <p:cNvPr id="17" name="Rectángulo 16">
            <a:extLst>
              <a:ext uri="{FF2B5EF4-FFF2-40B4-BE49-F238E27FC236}">
                <a16:creationId xmlns:a16="http://schemas.microsoft.com/office/drawing/2014/main" id="{B0F1C917-FA04-4BC3-950A-8F70CC0CA046}"/>
              </a:ext>
            </a:extLst>
          </p:cNvPr>
          <p:cNvSpPr/>
          <p:nvPr/>
        </p:nvSpPr>
        <p:spPr>
          <a:xfrm>
            <a:off x="4624958" y="1090355"/>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Velero, luces opcionales</a:t>
            </a:r>
          </a:p>
        </p:txBody>
      </p:sp>
      <p:sp>
        <p:nvSpPr>
          <p:cNvPr id="18" name="Rectángulo 17">
            <a:extLst>
              <a:ext uri="{FF2B5EF4-FFF2-40B4-BE49-F238E27FC236}">
                <a16:creationId xmlns:a16="http://schemas.microsoft.com/office/drawing/2014/main" id="{3DEE4629-C226-4FA9-93DB-69AD6BFE7F6E}"/>
              </a:ext>
            </a:extLst>
          </p:cNvPr>
          <p:cNvSpPr/>
          <p:nvPr/>
        </p:nvSpPr>
        <p:spPr>
          <a:xfrm>
            <a:off x="6141791" y="1033715"/>
            <a:ext cx="1409700" cy="307777"/>
          </a:xfrm>
          <a:prstGeom prst="rect">
            <a:avLst/>
          </a:prstGeom>
        </p:spPr>
        <p:txBody>
          <a:bodyPr wrap="square">
            <a:spAutoFit/>
          </a:bodyPr>
          <a:lstStyle/>
          <a:p>
            <a:pPr lvl="6" algn="ctr"/>
            <a:r>
              <a:rPr lang="pt-BR" sz="700" dirty="0" err="1">
                <a:solidFill>
                  <a:srgbClr val="3A81BA"/>
                </a:solidFill>
                <a:latin typeface="Poppins" panose="020B0604020202020204" charset="0"/>
                <a:cs typeface="Poppins" panose="020B0604020202020204" charset="0"/>
              </a:rPr>
              <a:t>Velero</a:t>
            </a:r>
            <a:r>
              <a:rPr lang="pt-BR" sz="700" dirty="0">
                <a:solidFill>
                  <a:srgbClr val="3A81BA"/>
                </a:solidFill>
                <a:latin typeface="Poppins" panose="020B0604020202020204" charset="0"/>
                <a:cs typeface="Poppins" panose="020B0604020202020204" charset="0"/>
              </a:rPr>
              <a:t> menor de 7 m / remos</a:t>
            </a:r>
            <a:endParaRPr lang="es-ES" sz="700" dirty="0">
              <a:solidFill>
                <a:srgbClr val="3A81BA"/>
              </a:solidFill>
              <a:latin typeface="Poppins" panose="020B0604020202020204" charset="0"/>
              <a:cs typeface="Poppins" panose="020B0604020202020204" charset="0"/>
            </a:endParaRPr>
          </a:p>
        </p:txBody>
      </p:sp>
      <p:sp>
        <p:nvSpPr>
          <p:cNvPr id="12" name="Rectángulo 11">
            <a:extLst>
              <a:ext uri="{FF2B5EF4-FFF2-40B4-BE49-F238E27FC236}">
                <a16:creationId xmlns:a16="http://schemas.microsoft.com/office/drawing/2014/main" id="{CF9B397A-63DE-4F39-9671-CA9DDAC1EB3D}"/>
              </a:ext>
            </a:extLst>
          </p:cNvPr>
          <p:cNvSpPr/>
          <p:nvPr/>
        </p:nvSpPr>
        <p:spPr>
          <a:xfrm>
            <a:off x="489999" y="3163291"/>
            <a:ext cx="1056861" cy="307777"/>
          </a:xfrm>
          <a:prstGeom prst="rect">
            <a:avLst/>
          </a:prstGeom>
        </p:spPr>
        <p:txBody>
          <a:bodyPr wrap="square">
            <a:spAutoFit/>
          </a:bodyPr>
          <a:lstStyle/>
          <a:p>
            <a:r>
              <a:rPr lang="es-ES" b="1" dirty="0">
                <a:latin typeface="Poppins" panose="020B0604020202020204" charset="0"/>
                <a:cs typeface="Poppins" panose="020B0604020202020204" charset="0"/>
              </a:rPr>
              <a:t>REGLA 26</a:t>
            </a:r>
            <a:endParaRPr lang="es-ES" dirty="0">
              <a:latin typeface="Poppins" panose="020B0604020202020204" charset="0"/>
              <a:cs typeface="Poppins" panose="020B0604020202020204" charset="0"/>
            </a:endParaRPr>
          </a:p>
        </p:txBody>
      </p:sp>
      <p:sp>
        <p:nvSpPr>
          <p:cNvPr id="13" name="Rectángulo 12">
            <a:extLst>
              <a:ext uri="{FF2B5EF4-FFF2-40B4-BE49-F238E27FC236}">
                <a16:creationId xmlns:a16="http://schemas.microsoft.com/office/drawing/2014/main" id="{536BBB5D-7BE3-4DA4-A908-10C23F67BC48}"/>
              </a:ext>
            </a:extLst>
          </p:cNvPr>
          <p:cNvSpPr/>
          <p:nvPr/>
        </p:nvSpPr>
        <p:spPr>
          <a:xfrm>
            <a:off x="1546860" y="3014371"/>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Arrastre menor de 50 m</a:t>
            </a:r>
          </a:p>
        </p:txBody>
      </p:sp>
      <p:sp>
        <p:nvSpPr>
          <p:cNvPr id="15" name="Rectángulo 14">
            <a:extLst>
              <a:ext uri="{FF2B5EF4-FFF2-40B4-BE49-F238E27FC236}">
                <a16:creationId xmlns:a16="http://schemas.microsoft.com/office/drawing/2014/main" id="{0F00243B-7E01-41BD-ACEE-290D3E8C564A}"/>
              </a:ext>
            </a:extLst>
          </p:cNvPr>
          <p:cNvSpPr/>
          <p:nvPr/>
        </p:nvSpPr>
        <p:spPr>
          <a:xfrm>
            <a:off x="3099021" y="3009239"/>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Arrastre mayor de 50 m</a:t>
            </a:r>
          </a:p>
        </p:txBody>
      </p:sp>
      <p:sp>
        <p:nvSpPr>
          <p:cNvPr id="21" name="Rectángulo 20">
            <a:extLst>
              <a:ext uri="{FF2B5EF4-FFF2-40B4-BE49-F238E27FC236}">
                <a16:creationId xmlns:a16="http://schemas.microsoft.com/office/drawing/2014/main" id="{0777EDA5-68AD-493A-9D85-990C6B6872C2}"/>
              </a:ext>
            </a:extLst>
          </p:cNvPr>
          <p:cNvSpPr/>
          <p:nvPr/>
        </p:nvSpPr>
        <p:spPr>
          <a:xfrm>
            <a:off x="4624958" y="2993858"/>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No arrastre menor de 50 m</a:t>
            </a:r>
          </a:p>
        </p:txBody>
      </p:sp>
      <p:sp>
        <p:nvSpPr>
          <p:cNvPr id="22" name="Rectángulo 21">
            <a:extLst>
              <a:ext uri="{FF2B5EF4-FFF2-40B4-BE49-F238E27FC236}">
                <a16:creationId xmlns:a16="http://schemas.microsoft.com/office/drawing/2014/main" id="{8F3FF4D5-22F1-4230-B1D1-38EC58F075D0}"/>
              </a:ext>
            </a:extLst>
          </p:cNvPr>
          <p:cNvSpPr/>
          <p:nvPr/>
        </p:nvSpPr>
        <p:spPr>
          <a:xfrm>
            <a:off x="6162572" y="2947164"/>
            <a:ext cx="1409700" cy="307777"/>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Mayor de 50 m y aparejo</a:t>
            </a:r>
          </a:p>
          <a:p>
            <a:pPr lvl="6" algn="ctr"/>
            <a:r>
              <a:rPr lang="es-ES" sz="700" dirty="0">
                <a:solidFill>
                  <a:srgbClr val="3A81BA"/>
                </a:solidFill>
                <a:latin typeface="Poppins" panose="020B0604020202020204" charset="0"/>
                <a:cs typeface="Poppins" panose="020B0604020202020204" charset="0"/>
              </a:rPr>
              <a:t>a más de 150 m</a:t>
            </a:r>
          </a:p>
        </p:txBody>
      </p:sp>
    </p:spTree>
    <p:extLst>
      <p:ext uri="{BB962C8B-B14F-4D97-AF65-F5344CB8AC3E}">
        <p14:creationId xmlns:p14="http://schemas.microsoft.com/office/powerpoint/2010/main" val="9354994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A1F24AC-327E-45CF-B292-5C4B8EB5BA6C}"/>
              </a:ext>
            </a:extLst>
          </p:cNvPr>
          <p:cNvPicPr>
            <a:picLocks noChangeAspect="1"/>
          </p:cNvPicPr>
          <p:nvPr/>
        </p:nvPicPr>
        <p:blipFill>
          <a:blip r:embed="rId2"/>
          <a:stretch>
            <a:fillRect/>
          </a:stretch>
        </p:blipFill>
        <p:spPr>
          <a:xfrm>
            <a:off x="0" y="2034"/>
            <a:ext cx="9143999" cy="5141465"/>
          </a:xfrm>
          <a:prstGeom prst="rect">
            <a:avLst/>
          </a:prstGeom>
        </p:spPr>
      </p:pic>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59</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489999" y="1259788"/>
            <a:ext cx="1056861" cy="307777"/>
          </a:xfrm>
          <a:prstGeom prst="rect">
            <a:avLst/>
          </a:prstGeom>
        </p:spPr>
        <p:txBody>
          <a:bodyPr wrap="square">
            <a:spAutoFit/>
          </a:bodyPr>
          <a:lstStyle/>
          <a:p>
            <a:r>
              <a:rPr lang="es-ES" b="1" dirty="0">
                <a:latin typeface="Poppins" panose="020B0604020202020204" charset="0"/>
                <a:cs typeface="Poppins" panose="020B0604020202020204" charset="0"/>
              </a:rPr>
              <a:t>REGLA 27</a:t>
            </a:r>
            <a:endParaRPr lang="es-ES" dirty="0">
              <a:latin typeface="Poppins" panose="020B0604020202020204" charset="0"/>
              <a:cs typeface="Poppins" panose="020B0604020202020204" charset="0"/>
            </a:endParaRPr>
          </a:p>
        </p:txBody>
      </p:sp>
      <p:sp>
        <p:nvSpPr>
          <p:cNvPr id="8" name="Google Shape;356;p31">
            <a:extLst>
              <a:ext uri="{FF2B5EF4-FFF2-40B4-BE49-F238E27FC236}">
                <a16:creationId xmlns:a16="http://schemas.microsoft.com/office/drawing/2014/main" id="{B1A5A2F8-F388-4C57-97AA-2371BE6DEE86}"/>
              </a:ext>
            </a:extLst>
          </p:cNvPr>
          <p:cNvSpPr txBox="1">
            <a:spLocks/>
          </p:cNvSpPr>
          <p:nvPr/>
        </p:nvSpPr>
        <p:spPr>
          <a:xfrm>
            <a:off x="455707" y="451111"/>
            <a:ext cx="6337141" cy="6597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dirty="0"/>
              <a:t>RIPA</a:t>
            </a:r>
            <a:br>
              <a:rPr lang="es-ES" dirty="0"/>
            </a:br>
            <a:r>
              <a:rPr lang="es-ES" sz="1400" dirty="0"/>
              <a:t>Reglamento internacional para la prevención de abordajes</a:t>
            </a:r>
            <a:endParaRPr lang="es-ES" dirty="0"/>
          </a:p>
        </p:txBody>
      </p:sp>
      <p:sp>
        <p:nvSpPr>
          <p:cNvPr id="14" name="Rectángulo 13">
            <a:extLst>
              <a:ext uri="{FF2B5EF4-FFF2-40B4-BE49-F238E27FC236}">
                <a16:creationId xmlns:a16="http://schemas.microsoft.com/office/drawing/2014/main" id="{2BD4DD76-70D9-48D9-9208-3B52CA97A005}"/>
              </a:ext>
            </a:extLst>
          </p:cNvPr>
          <p:cNvSpPr/>
          <p:nvPr/>
        </p:nvSpPr>
        <p:spPr>
          <a:xfrm>
            <a:off x="1546860" y="1110868"/>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Sin gobierno</a:t>
            </a:r>
          </a:p>
        </p:txBody>
      </p:sp>
      <p:sp>
        <p:nvSpPr>
          <p:cNvPr id="16" name="Rectángulo 15">
            <a:extLst>
              <a:ext uri="{FF2B5EF4-FFF2-40B4-BE49-F238E27FC236}">
                <a16:creationId xmlns:a16="http://schemas.microsoft.com/office/drawing/2014/main" id="{9ED4252C-12C7-4EA6-B64B-AE5CDF343530}"/>
              </a:ext>
            </a:extLst>
          </p:cNvPr>
          <p:cNvSpPr/>
          <p:nvPr/>
        </p:nvSpPr>
        <p:spPr>
          <a:xfrm>
            <a:off x="3099021" y="1105736"/>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Maniobra restringida</a:t>
            </a:r>
          </a:p>
        </p:txBody>
      </p:sp>
      <p:sp>
        <p:nvSpPr>
          <p:cNvPr id="17" name="Rectángulo 16">
            <a:extLst>
              <a:ext uri="{FF2B5EF4-FFF2-40B4-BE49-F238E27FC236}">
                <a16:creationId xmlns:a16="http://schemas.microsoft.com/office/drawing/2014/main" id="{B0F1C917-FA04-4BC3-950A-8F70CC0CA046}"/>
              </a:ext>
            </a:extLst>
          </p:cNvPr>
          <p:cNvSpPr/>
          <p:nvPr/>
        </p:nvSpPr>
        <p:spPr>
          <a:xfrm>
            <a:off x="4585857" y="1004881"/>
            <a:ext cx="1517070" cy="307777"/>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Maniobra restringida / dragado con obstrucción</a:t>
            </a:r>
          </a:p>
        </p:txBody>
      </p:sp>
      <p:sp>
        <p:nvSpPr>
          <p:cNvPr id="18" name="Rectángulo 17">
            <a:extLst>
              <a:ext uri="{FF2B5EF4-FFF2-40B4-BE49-F238E27FC236}">
                <a16:creationId xmlns:a16="http://schemas.microsoft.com/office/drawing/2014/main" id="{3DEE4629-C226-4FA9-93DB-69AD6BFE7F6E}"/>
              </a:ext>
            </a:extLst>
          </p:cNvPr>
          <p:cNvSpPr/>
          <p:nvPr/>
        </p:nvSpPr>
        <p:spPr>
          <a:xfrm>
            <a:off x="6141791" y="1085223"/>
            <a:ext cx="1409700" cy="200055"/>
          </a:xfrm>
          <a:prstGeom prst="rect">
            <a:avLst/>
          </a:prstGeom>
        </p:spPr>
        <p:txBody>
          <a:bodyPr wrap="square">
            <a:spAutoFit/>
          </a:bodyPr>
          <a:lstStyle/>
          <a:p>
            <a:pPr lvl="6" algn="ctr"/>
            <a:r>
              <a:rPr lang="pt-BR" sz="700" dirty="0" err="1">
                <a:solidFill>
                  <a:srgbClr val="3A81BA"/>
                </a:solidFill>
                <a:latin typeface="Poppins" panose="020B0604020202020204" charset="0"/>
                <a:cs typeface="Poppins" panose="020B0604020202020204" charset="0"/>
              </a:rPr>
              <a:t>Dragaminas</a:t>
            </a:r>
            <a:endParaRPr lang="es-ES" sz="700" dirty="0">
              <a:solidFill>
                <a:srgbClr val="3A81BA"/>
              </a:solidFill>
              <a:latin typeface="Poppins" panose="020B0604020202020204" charset="0"/>
              <a:cs typeface="Poppins" panose="020B0604020202020204" charset="0"/>
            </a:endParaRPr>
          </a:p>
        </p:txBody>
      </p:sp>
      <p:sp>
        <p:nvSpPr>
          <p:cNvPr id="19" name="Rectángulo 18">
            <a:extLst>
              <a:ext uri="{FF2B5EF4-FFF2-40B4-BE49-F238E27FC236}">
                <a16:creationId xmlns:a16="http://schemas.microsoft.com/office/drawing/2014/main" id="{D1FE1BFE-0258-4540-9B86-E91F4EB12F1B}"/>
              </a:ext>
            </a:extLst>
          </p:cNvPr>
          <p:cNvSpPr/>
          <p:nvPr/>
        </p:nvSpPr>
        <p:spPr>
          <a:xfrm>
            <a:off x="1539933" y="3036657"/>
            <a:ext cx="1466504"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Mayor de 50 m</a:t>
            </a:r>
          </a:p>
        </p:txBody>
      </p:sp>
      <p:sp>
        <p:nvSpPr>
          <p:cNvPr id="20" name="Rectángulo 19">
            <a:extLst>
              <a:ext uri="{FF2B5EF4-FFF2-40B4-BE49-F238E27FC236}">
                <a16:creationId xmlns:a16="http://schemas.microsoft.com/office/drawing/2014/main" id="{927E0171-3BA9-4C2C-8B97-9E988643ACD8}"/>
              </a:ext>
            </a:extLst>
          </p:cNvPr>
          <p:cNvSpPr/>
          <p:nvPr/>
        </p:nvSpPr>
        <p:spPr>
          <a:xfrm>
            <a:off x="3085166" y="3031525"/>
            <a:ext cx="1472979"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Práctico</a:t>
            </a:r>
          </a:p>
        </p:txBody>
      </p:sp>
      <p:sp>
        <p:nvSpPr>
          <p:cNvPr id="12" name="Rectángulo 11">
            <a:extLst>
              <a:ext uri="{FF2B5EF4-FFF2-40B4-BE49-F238E27FC236}">
                <a16:creationId xmlns:a16="http://schemas.microsoft.com/office/drawing/2014/main" id="{4B5D997D-A710-4DB4-B3C8-08CBBFD8D4C7}"/>
              </a:ext>
            </a:extLst>
          </p:cNvPr>
          <p:cNvSpPr/>
          <p:nvPr/>
        </p:nvSpPr>
        <p:spPr>
          <a:xfrm>
            <a:off x="489999" y="3182459"/>
            <a:ext cx="1056861" cy="307777"/>
          </a:xfrm>
          <a:prstGeom prst="rect">
            <a:avLst/>
          </a:prstGeom>
        </p:spPr>
        <p:txBody>
          <a:bodyPr wrap="square">
            <a:spAutoFit/>
          </a:bodyPr>
          <a:lstStyle/>
          <a:p>
            <a:r>
              <a:rPr lang="es-ES" b="1" dirty="0">
                <a:latin typeface="Poppins" panose="020B0604020202020204" charset="0"/>
                <a:cs typeface="Poppins" panose="020B0604020202020204" charset="0"/>
              </a:rPr>
              <a:t>REGLA 28</a:t>
            </a:r>
            <a:endParaRPr lang="es-ES" dirty="0">
              <a:latin typeface="Poppins" panose="020B0604020202020204" charset="0"/>
              <a:cs typeface="Poppins" panose="020B0604020202020204" charset="0"/>
            </a:endParaRPr>
          </a:p>
        </p:txBody>
      </p:sp>
      <p:sp>
        <p:nvSpPr>
          <p:cNvPr id="13" name="Rectángulo 12">
            <a:extLst>
              <a:ext uri="{FF2B5EF4-FFF2-40B4-BE49-F238E27FC236}">
                <a16:creationId xmlns:a16="http://schemas.microsoft.com/office/drawing/2014/main" id="{E154224F-DCB9-4ADF-8F9F-D31F5E81DD6B}"/>
              </a:ext>
            </a:extLst>
          </p:cNvPr>
          <p:cNvSpPr/>
          <p:nvPr/>
        </p:nvSpPr>
        <p:spPr>
          <a:xfrm>
            <a:off x="4585857" y="3161677"/>
            <a:ext cx="1056861" cy="307777"/>
          </a:xfrm>
          <a:prstGeom prst="rect">
            <a:avLst/>
          </a:prstGeom>
        </p:spPr>
        <p:txBody>
          <a:bodyPr wrap="square">
            <a:spAutoFit/>
          </a:bodyPr>
          <a:lstStyle/>
          <a:p>
            <a:r>
              <a:rPr lang="es-ES" b="1" dirty="0">
                <a:latin typeface="Poppins" panose="020B0604020202020204" charset="0"/>
                <a:cs typeface="Poppins" panose="020B0604020202020204" charset="0"/>
              </a:rPr>
              <a:t>REGLA 29</a:t>
            </a:r>
            <a:endParaRPr lang="es-ES" dirty="0">
              <a:latin typeface="Poppins" panose="020B0604020202020204" charset="0"/>
              <a:cs typeface="Poppins" panose="020B0604020202020204" charset="0"/>
            </a:endParaRPr>
          </a:p>
        </p:txBody>
      </p:sp>
    </p:spTree>
    <p:extLst>
      <p:ext uri="{BB962C8B-B14F-4D97-AF65-F5344CB8AC3E}">
        <p14:creationId xmlns:p14="http://schemas.microsoft.com/office/powerpoint/2010/main" val="249100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7" name="Imagen 6">
            <a:extLst>
              <a:ext uri="{FF2B5EF4-FFF2-40B4-BE49-F238E27FC236}">
                <a16:creationId xmlns:a16="http://schemas.microsoft.com/office/drawing/2014/main" id="{77F8BBE9-0598-4E0F-A6DE-47094C802BA1}"/>
              </a:ext>
            </a:extLst>
          </p:cNvPr>
          <p:cNvPicPr>
            <a:picLocks noChangeAspect="1"/>
          </p:cNvPicPr>
          <p:nvPr/>
        </p:nvPicPr>
        <p:blipFill rotWithShape="1">
          <a:blip r:embed="rId3"/>
          <a:srcRect r="3048"/>
          <a:stretch/>
        </p:blipFill>
        <p:spPr>
          <a:xfrm>
            <a:off x="-30285" y="2677584"/>
            <a:ext cx="6104037" cy="2465915"/>
          </a:xfrm>
          <a:prstGeom prst="rect">
            <a:avLst/>
          </a:prstGeom>
        </p:spPr>
      </p:pic>
      <p:sp>
        <p:nvSpPr>
          <p:cNvPr id="356" name="Google Shape;356;p31"/>
          <p:cNvSpPr txBox="1">
            <a:spLocks noGrp="1"/>
          </p:cNvSpPr>
          <p:nvPr>
            <p:ph type="title"/>
          </p:nvPr>
        </p:nvSpPr>
        <p:spPr>
          <a:xfrm>
            <a:off x="455707" y="686758"/>
            <a:ext cx="7850093" cy="659757"/>
          </a:xfrm>
          <a:prstGeom prst="rect">
            <a:avLst/>
          </a:prstGeom>
        </p:spPr>
        <p:txBody>
          <a:bodyPr spcFirstLastPara="1" wrap="square" lIns="91425" tIns="91425" rIns="91425" bIns="91425" anchor="b" anchorCtr="0">
            <a:noAutofit/>
          </a:bodyPr>
          <a:lstStyle/>
          <a:p>
            <a:pPr lvl="0"/>
            <a:r>
              <a:rPr lang="es-ES" dirty="0"/>
              <a:t>NOMENCLATURA</a:t>
            </a:r>
            <a:br>
              <a:rPr lang="es-ES" dirty="0"/>
            </a:br>
            <a:r>
              <a:rPr lang="es-ES" dirty="0"/>
              <a:t>NÁUTICA</a:t>
            </a:r>
          </a:p>
        </p:txBody>
      </p:sp>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1"/>
          </p:nvPr>
        </p:nvSpPr>
        <p:spPr>
          <a:xfrm>
            <a:off x="6966207" y="1700069"/>
            <a:ext cx="2025268" cy="917851"/>
          </a:xfrm>
          <a:prstGeom prst="rect">
            <a:avLst/>
          </a:prstGeom>
        </p:spPr>
        <p:txBody>
          <a:bodyPr spcFirstLastPara="1" wrap="square" lIns="91425" tIns="91425" rIns="91425" bIns="91425" anchor="t" anchorCtr="0">
            <a:noAutofit/>
          </a:bodyPr>
          <a:lstStyle/>
          <a:p>
            <a:pPr marL="0" lvl="0" indent="0">
              <a:buNone/>
            </a:pPr>
            <a:r>
              <a:rPr lang="es-ES" b="1" dirty="0">
                <a:latin typeface="Poppins" panose="020B0604020202020204" charset="0"/>
                <a:cs typeface="Poppins" panose="020B0604020202020204" charset="0"/>
              </a:rPr>
              <a:t>TERMINOLOGÍA</a:t>
            </a:r>
          </a:p>
          <a:p>
            <a:r>
              <a:rPr lang="de-DE" dirty="0">
                <a:latin typeface="Poppins" panose="020B0604020202020204" charset="0"/>
                <a:cs typeface="Poppins" panose="020B0604020202020204" charset="0"/>
              </a:rPr>
              <a:t>Calado</a:t>
            </a:r>
          </a:p>
          <a:p>
            <a:r>
              <a:rPr lang="de-DE" dirty="0">
                <a:latin typeface="Poppins" panose="020B0604020202020204" charset="0"/>
                <a:cs typeface="Poppins" panose="020B0604020202020204" charset="0"/>
              </a:rPr>
              <a:t>Puntal</a:t>
            </a:r>
          </a:p>
          <a:p>
            <a:r>
              <a:rPr lang="de-DE" dirty="0">
                <a:latin typeface="Poppins" panose="020B0604020202020204" charset="0"/>
                <a:cs typeface="Poppins" panose="020B0604020202020204" charset="0"/>
              </a:rPr>
              <a:t>Francobordo</a:t>
            </a:r>
          </a:p>
          <a:p>
            <a:r>
              <a:rPr lang="de-DE" dirty="0">
                <a:latin typeface="Poppins" panose="020B0604020202020204" charset="0"/>
                <a:cs typeface="Poppins" panose="020B0604020202020204" charset="0"/>
              </a:rPr>
              <a:t>Manga</a:t>
            </a:r>
          </a:p>
          <a:p>
            <a:r>
              <a:rPr lang="de-DE" dirty="0">
                <a:latin typeface="Poppins" panose="020B0604020202020204" charset="0"/>
                <a:cs typeface="Poppins" panose="020B0604020202020204" charset="0"/>
              </a:rPr>
              <a:t>Desplazamiento</a:t>
            </a:r>
          </a:p>
          <a:p>
            <a:r>
              <a:rPr lang="de-DE" dirty="0">
                <a:latin typeface="Poppins" panose="020B0604020202020204" charset="0"/>
                <a:cs typeface="Poppins" panose="020B0604020202020204" charset="0"/>
              </a:rPr>
              <a:t>Escora</a:t>
            </a:r>
          </a:p>
        </p:txBody>
      </p:sp>
    </p:spTree>
    <p:extLst>
      <p:ext uri="{BB962C8B-B14F-4D97-AF65-F5344CB8AC3E}">
        <p14:creationId xmlns:p14="http://schemas.microsoft.com/office/powerpoint/2010/main" val="377443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A1F24AC-327E-45CF-B292-5C4B8EB5BA6C}"/>
              </a:ext>
            </a:extLst>
          </p:cNvPr>
          <p:cNvPicPr>
            <a:picLocks noChangeAspect="1"/>
          </p:cNvPicPr>
          <p:nvPr/>
        </p:nvPicPr>
        <p:blipFill>
          <a:blip r:embed="rId2"/>
          <a:stretch>
            <a:fillRect/>
          </a:stretch>
        </p:blipFill>
        <p:spPr>
          <a:xfrm>
            <a:off x="0" y="2034"/>
            <a:ext cx="9143999" cy="5141465"/>
          </a:xfrm>
          <a:prstGeom prst="rect">
            <a:avLst/>
          </a:prstGeom>
        </p:spPr>
      </p:pic>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60</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489999" y="1259788"/>
            <a:ext cx="1056861" cy="307777"/>
          </a:xfrm>
          <a:prstGeom prst="rect">
            <a:avLst/>
          </a:prstGeom>
        </p:spPr>
        <p:txBody>
          <a:bodyPr wrap="square">
            <a:spAutoFit/>
          </a:bodyPr>
          <a:lstStyle/>
          <a:p>
            <a:r>
              <a:rPr lang="es-ES" b="1" dirty="0">
                <a:latin typeface="Poppins" panose="020B0604020202020204" charset="0"/>
                <a:cs typeface="Poppins" panose="020B0604020202020204" charset="0"/>
              </a:rPr>
              <a:t>REGLA 30</a:t>
            </a:r>
            <a:endParaRPr lang="es-ES" dirty="0">
              <a:latin typeface="Poppins" panose="020B0604020202020204" charset="0"/>
              <a:cs typeface="Poppins" panose="020B0604020202020204" charset="0"/>
            </a:endParaRPr>
          </a:p>
        </p:txBody>
      </p:sp>
      <p:sp>
        <p:nvSpPr>
          <p:cNvPr id="8" name="Google Shape;356;p31">
            <a:extLst>
              <a:ext uri="{FF2B5EF4-FFF2-40B4-BE49-F238E27FC236}">
                <a16:creationId xmlns:a16="http://schemas.microsoft.com/office/drawing/2014/main" id="{B1A5A2F8-F388-4C57-97AA-2371BE6DEE86}"/>
              </a:ext>
            </a:extLst>
          </p:cNvPr>
          <p:cNvSpPr txBox="1">
            <a:spLocks/>
          </p:cNvSpPr>
          <p:nvPr/>
        </p:nvSpPr>
        <p:spPr>
          <a:xfrm>
            <a:off x="455707" y="451111"/>
            <a:ext cx="6337141" cy="6597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dirty="0"/>
              <a:t>RIPA</a:t>
            </a:r>
            <a:br>
              <a:rPr lang="es-ES" dirty="0"/>
            </a:br>
            <a:r>
              <a:rPr lang="es-ES" sz="1400" dirty="0"/>
              <a:t>Reglamento internacional para la prevención de abordajes</a:t>
            </a:r>
            <a:endParaRPr lang="es-ES" dirty="0"/>
          </a:p>
        </p:txBody>
      </p:sp>
      <p:sp>
        <p:nvSpPr>
          <p:cNvPr id="14" name="Rectángulo 13">
            <a:extLst>
              <a:ext uri="{FF2B5EF4-FFF2-40B4-BE49-F238E27FC236}">
                <a16:creationId xmlns:a16="http://schemas.microsoft.com/office/drawing/2014/main" id="{2BD4DD76-70D9-48D9-9208-3B52CA97A005}"/>
              </a:ext>
            </a:extLst>
          </p:cNvPr>
          <p:cNvSpPr/>
          <p:nvPr/>
        </p:nvSpPr>
        <p:spPr>
          <a:xfrm>
            <a:off x="1546860" y="1110868"/>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Fondeado menor de 50 m</a:t>
            </a:r>
          </a:p>
        </p:txBody>
      </p:sp>
      <p:sp>
        <p:nvSpPr>
          <p:cNvPr id="16" name="Rectángulo 15">
            <a:extLst>
              <a:ext uri="{FF2B5EF4-FFF2-40B4-BE49-F238E27FC236}">
                <a16:creationId xmlns:a16="http://schemas.microsoft.com/office/drawing/2014/main" id="{9ED4252C-12C7-4EA6-B64B-AE5CDF343530}"/>
              </a:ext>
            </a:extLst>
          </p:cNvPr>
          <p:cNvSpPr/>
          <p:nvPr/>
        </p:nvSpPr>
        <p:spPr>
          <a:xfrm>
            <a:off x="3099021" y="1105736"/>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Fondeado mayor de 50 m</a:t>
            </a:r>
          </a:p>
        </p:txBody>
      </p:sp>
      <p:sp>
        <p:nvSpPr>
          <p:cNvPr id="17" name="Rectángulo 16">
            <a:extLst>
              <a:ext uri="{FF2B5EF4-FFF2-40B4-BE49-F238E27FC236}">
                <a16:creationId xmlns:a16="http://schemas.microsoft.com/office/drawing/2014/main" id="{B0F1C917-FA04-4BC3-950A-8F70CC0CA046}"/>
              </a:ext>
            </a:extLst>
          </p:cNvPr>
          <p:cNvSpPr/>
          <p:nvPr/>
        </p:nvSpPr>
        <p:spPr>
          <a:xfrm>
            <a:off x="4624958" y="1090355"/>
            <a:ext cx="1409700" cy="200055"/>
          </a:xfrm>
          <a:prstGeom prst="rect">
            <a:avLst/>
          </a:prstGeom>
        </p:spPr>
        <p:txBody>
          <a:bodyPr wrap="square">
            <a:spAutoFit/>
          </a:bodyPr>
          <a:lstStyle/>
          <a:p>
            <a:pPr lvl="6" algn="ctr"/>
            <a:r>
              <a:rPr lang="es-ES" sz="700" dirty="0">
                <a:solidFill>
                  <a:srgbClr val="3A81BA"/>
                </a:solidFill>
                <a:latin typeface="Poppins" panose="020B0604020202020204" charset="0"/>
                <a:cs typeface="Poppins" panose="020B0604020202020204" charset="0"/>
              </a:rPr>
              <a:t>Fondeado mayor de 100 m</a:t>
            </a:r>
          </a:p>
        </p:txBody>
      </p:sp>
      <p:sp>
        <p:nvSpPr>
          <p:cNvPr id="18" name="Rectángulo 17">
            <a:extLst>
              <a:ext uri="{FF2B5EF4-FFF2-40B4-BE49-F238E27FC236}">
                <a16:creationId xmlns:a16="http://schemas.microsoft.com/office/drawing/2014/main" id="{3DEE4629-C226-4FA9-93DB-69AD6BFE7F6E}"/>
              </a:ext>
            </a:extLst>
          </p:cNvPr>
          <p:cNvSpPr/>
          <p:nvPr/>
        </p:nvSpPr>
        <p:spPr>
          <a:xfrm>
            <a:off x="6169499" y="1085223"/>
            <a:ext cx="1409700" cy="200055"/>
          </a:xfrm>
          <a:prstGeom prst="rect">
            <a:avLst/>
          </a:prstGeom>
        </p:spPr>
        <p:txBody>
          <a:bodyPr wrap="square">
            <a:spAutoFit/>
          </a:bodyPr>
          <a:lstStyle/>
          <a:p>
            <a:pPr lvl="6" algn="ctr"/>
            <a:r>
              <a:rPr lang="pt-BR" sz="700" dirty="0">
                <a:solidFill>
                  <a:srgbClr val="3A81BA"/>
                </a:solidFill>
                <a:latin typeface="Poppins" panose="020B0604020202020204" charset="0"/>
                <a:cs typeface="Poppins" panose="020B0604020202020204" charset="0"/>
              </a:rPr>
              <a:t>Varado</a:t>
            </a:r>
            <a:endParaRPr lang="es-ES" sz="700" dirty="0">
              <a:solidFill>
                <a:srgbClr val="3A81BA"/>
              </a:solidFill>
              <a:latin typeface="Poppins" panose="020B0604020202020204" charset="0"/>
              <a:cs typeface="Poppins" panose="020B0604020202020204" charset="0"/>
            </a:endParaRPr>
          </a:p>
        </p:txBody>
      </p:sp>
    </p:spTree>
    <p:extLst>
      <p:ext uri="{BB962C8B-B14F-4D97-AF65-F5344CB8AC3E}">
        <p14:creationId xmlns:p14="http://schemas.microsoft.com/office/powerpoint/2010/main" val="40898155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53767AAE-75E8-4951-82E4-D9DD5853F4B2}"/>
              </a:ext>
            </a:extLst>
          </p:cNvPr>
          <p:cNvSpPr>
            <a:spLocks noGrp="1"/>
          </p:cNvSpPr>
          <p:nvPr>
            <p:ph type="body" idx="1"/>
          </p:nvPr>
        </p:nvSpPr>
        <p:spPr>
          <a:xfrm>
            <a:off x="1069625" y="1959359"/>
            <a:ext cx="2290102" cy="2618400"/>
          </a:xfrm>
        </p:spPr>
        <p:txBody>
          <a:bodyPr/>
          <a:lstStyle/>
          <a:p>
            <a:pPr marL="158750" indent="0">
              <a:buNone/>
            </a:pPr>
            <a:r>
              <a:rPr lang="es-ES" b="1" dirty="0">
                <a:latin typeface="Poppins" panose="020B0604020202020204" charset="0"/>
                <a:cs typeface="Poppins" panose="020B0604020202020204" charset="0"/>
              </a:rPr>
              <a:t>Regla 32</a:t>
            </a:r>
          </a:p>
          <a:p>
            <a:r>
              <a:rPr lang="es-ES" b="1" dirty="0">
                <a:latin typeface="Poppins" panose="020B0604020202020204" charset="0"/>
                <a:cs typeface="Poppins" panose="020B0604020202020204" charset="0"/>
              </a:rPr>
              <a:t>Pito: </a:t>
            </a:r>
            <a:r>
              <a:rPr lang="es-ES" dirty="0">
                <a:latin typeface="Poppins" panose="020B0604020202020204" charset="0"/>
                <a:cs typeface="Poppins" panose="020B0604020202020204" charset="0"/>
              </a:rPr>
              <a:t>dispositivo capaz de producir las pitadas reglamentarias</a:t>
            </a:r>
          </a:p>
          <a:p>
            <a:r>
              <a:rPr lang="es-ES" b="1" dirty="0">
                <a:latin typeface="Poppins" panose="020B0604020202020204" charset="0"/>
                <a:cs typeface="Poppins" panose="020B0604020202020204" charset="0"/>
              </a:rPr>
              <a:t>Pitada corta: </a:t>
            </a:r>
            <a:r>
              <a:rPr lang="es-ES" dirty="0">
                <a:latin typeface="Poppins" panose="020B0604020202020204" charset="0"/>
                <a:cs typeface="Poppins" panose="020B0604020202020204" charset="0"/>
              </a:rPr>
              <a:t>aprox. 1’’</a:t>
            </a:r>
          </a:p>
          <a:p>
            <a:r>
              <a:rPr lang="es-ES" b="1" dirty="0">
                <a:latin typeface="Poppins" panose="020B0604020202020204" charset="0"/>
                <a:cs typeface="Poppins" panose="020B0604020202020204" charset="0"/>
              </a:rPr>
              <a:t>Pitada larga: </a:t>
            </a:r>
            <a:r>
              <a:rPr lang="es-ES" dirty="0">
                <a:latin typeface="Poppins" panose="020B0604020202020204" charset="0"/>
                <a:cs typeface="Poppins" panose="020B0604020202020204" charset="0"/>
              </a:rPr>
              <a:t>aprox. entre 4 y 6’’.</a:t>
            </a:r>
          </a:p>
        </p:txBody>
      </p:sp>
      <p:sp>
        <p:nvSpPr>
          <p:cNvPr id="2" name="Marcador de número de diapositiva 1">
            <a:extLst>
              <a:ext uri="{FF2B5EF4-FFF2-40B4-BE49-F238E27FC236}">
                <a16:creationId xmlns:a16="http://schemas.microsoft.com/office/drawing/2014/main" id="{21498140-5E06-4FF2-BAC9-EEC38437351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61</a:t>
            </a:fld>
            <a:endParaRPr lang="es-ES"/>
          </a:p>
        </p:txBody>
      </p:sp>
      <p:sp>
        <p:nvSpPr>
          <p:cNvPr id="6" name="Rectángulo 5">
            <a:extLst>
              <a:ext uri="{FF2B5EF4-FFF2-40B4-BE49-F238E27FC236}">
                <a16:creationId xmlns:a16="http://schemas.microsoft.com/office/drawing/2014/main" id="{94689926-FBCB-431D-ADFF-BB2249C46F81}"/>
              </a:ext>
            </a:extLst>
          </p:cNvPr>
          <p:cNvSpPr/>
          <p:nvPr/>
        </p:nvSpPr>
        <p:spPr>
          <a:xfrm>
            <a:off x="3880899" y="-1566931"/>
            <a:ext cx="2685001" cy="1169551"/>
          </a:xfrm>
          <a:prstGeom prst="rect">
            <a:avLst/>
          </a:prstGeom>
        </p:spPr>
        <p:txBody>
          <a:bodyPr wrap="square">
            <a:spAutoFit/>
          </a:bodyPr>
          <a:lstStyle/>
          <a:p>
            <a:r>
              <a:rPr lang="es-ES" b="1" dirty="0">
                <a:latin typeface="Poppins" panose="020B0604020202020204" charset="0"/>
                <a:cs typeface="Poppins" panose="020B0604020202020204" charset="0"/>
              </a:rPr>
              <a:t>REGLA 7</a:t>
            </a:r>
          </a:p>
          <a:p>
            <a:pPr marL="285750" indent="-285750">
              <a:buFont typeface="Arial" panose="020B0604020202020204" pitchFamily="34" charset="0"/>
              <a:buChar char="•"/>
            </a:pPr>
            <a:r>
              <a:rPr lang="es-ES" dirty="0">
                <a:latin typeface="Poppins" panose="020B0604020202020204" charset="0"/>
                <a:cs typeface="Poppins" panose="020B0604020202020204" charset="0"/>
              </a:rPr>
              <a:t>Se considerará que existe el riesgo, si la demora de un buque se aproxima demasiado.</a:t>
            </a:r>
          </a:p>
        </p:txBody>
      </p:sp>
      <p:sp>
        <p:nvSpPr>
          <p:cNvPr id="8" name="Google Shape;356;p31">
            <a:extLst>
              <a:ext uri="{FF2B5EF4-FFF2-40B4-BE49-F238E27FC236}">
                <a16:creationId xmlns:a16="http://schemas.microsoft.com/office/drawing/2014/main" id="{B1A5A2F8-F388-4C57-97AA-2371BE6DEE86}"/>
              </a:ext>
            </a:extLst>
          </p:cNvPr>
          <p:cNvSpPr txBox="1">
            <a:spLocks/>
          </p:cNvSpPr>
          <p:nvPr/>
        </p:nvSpPr>
        <p:spPr>
          <a:xfrm>
            <a:off x="455707" y="451111"/>
            <a:ext cx="6337141" cy="6597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600"/>
              <a:buFont typeface="Poppins"/>
              <a:buNone/>
              <a:defRPr sz="3600" b="1" i="0" u="none" strike="noStrike" cap="none">
                <a:solidFill>
                  <a:schemeClr val="dk1"/>
                </a:solidFill>
                <a:latin typeface="Poppins"/>
                <a:ea typeface="Poppins"/>
                <a:cs typeface="Poppins"/>
                <a:sym typeface="Poppins"/>
              </a:defRPr>
            </a:lvl9pPr>
          </a:lstStyle>
          <a:p>
            <a:r>
              <a:rPr lang="es-ES" dirty="0"/>
              <a:t>RIPA</a:t>
            </a:r>
            <a:br>
              <a:rPr lang="es-ES" dirty="0"/>
            </a:br>
            <a:r>
              <a:rPr lang="es-ES" sz="1400" dirty="0"/>
              <a:t>Reglamento internacional para la prevención de abordajes</a:t>
            </a:r>
            <a:endParaRPr lang="es-ES" dirty="0"/>
          </a:p>
        </p:txBody>
      </p:sp>
      <p:pic>
        <p:nvPicPr>
          <p:cNvPr id="10" name="Google Shape;361;p31">
            <a:extLst>
              <a:ext uri="{FF2B5EF4-FFF2-40B4-BE49-F238E27FC236}">
                <a16:creationId xmlns:a16="http://schemas.microsoft.com/office/drawing/2014/main" id="{21E94E9A-BC9E-4825-85E1-8F1E95A7B860}"/>
              </a:ext>
            </a:extLst>
          </p:cNvPr>
          <p:cNvPicPr preferRelativeResize="0"/>
          <p:nvPr/>
        </p:nvPicPr>
        <p:blipFill>
          <a:blip r:embed="rId2"/>
          <a:stretch>
            <a:fillRect/>
          </a:stretch>
        </p:blipFill>
        <p:spPr>
          <a:xfrm>
            <a:off x="6383971" y="1051049"/>
            <a:ext cx="3029052" cy="3029052"/>
          </a:xfrm>
          <a:prstGeom prst="ellipse">
            <a:avLst/>
          </a:prstGeom>
          <a:noFill/>
          <a:ln>
            <a:noFill/>
          </a:ln>
        </p:spPr>
      </p:pic>
      <p:sp>
        <p:nvSpPr>
          <p:cNvPr id="9" name="Rectángulo 8">
            <a:extLst>
              <a:ext uri="{FF2B5EF4-FFF2-40B4-BE49-F238E27FC236}">
                <a16:creationId xmlns:a16="http://schemas.microsoft.com/office/drawing/2014/main" id="{FEA739E0-7DF8-4324-B5F8-89C299E0167C}"/>
              </a:ext>
            </a:extLst>
          </p:cNvPr>
          <p:cNvSpPr/>
          <p:nvPr/>
        </p:nvSpPr>
        <p:spPr>
          <a:xfrm>
            <a:off x="489999" y="1343124"/>
            <a:ext cx="3894965" cy="523220"/>
          </a:xfrm>
          <a:prstGeom prst="rect">
            <a:avLst/>
          </a:prstGeom>
        </p:spPr>
        <p:txBody>
          <a:bodyPr wrap="square">
            <a:spAutoFit/>
          </a:bodyPr>
          <a:lstStyle/>
          <a:p>
            <a:r>
              <a:rPr lang="es-ES" b="1" dirty="0">
                <a:latin typeface="Poppins" panose="020B0604020202020204" charset="0"/>
                <a:cs typeface="Poppins" panose="020B0604020202020204" charset="0"/>
              </a:rPr>
              <a:t>SEÑALES ACÚSTICAS Y LUMINOSAS</a:t>
            </a:r>
          </a:p>
          <a:p>
            <a:endParaRPr lang="es-ES" b="1" dirty="0">
              <a:latin typeface="Poppins" panose="020B0604020202020204" charset="0"/>
              <a:cs typeface="Poppins" panose="020B0604020202020204" charset="0"/>
            </a:endParaRPr>
          </a:p>
        </p:txBody>
      </p:sp>
      <p:sp>
        <p:nvSpPr>
          <p:cNvPr id="11" name="Marcador de texto 3">
            <a:extLst>
              <a:ext uri="{FF2B5EF4-FFF2-40B4-BE49-F238E27FC236}">
                <a16:creationId xmlns:a16="http://schemas.microsoft.com/office/drawing/2014/main" id="{6B98631A-6930-487F-B969-D85E57886E1B}"/>
              </a:ext>
            </a:extLst>
          </p:cNvPr>
          <p:cNvSpPr txBox="1">
            <a:spLocks/>
          </p:cNvSpPr>
          <p:nvPr/>
        </p:nvSpPr>
        <p:spPr>
          <a:xfrm>
            <a:off x="3238097" y="1967957"/>
            <a:ext cx="2906394" cy="2618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298450" algn="l" rtl="0">
              <a:lnSpc>
                <a:spcPct val="100000"/>
              </a:lnSpc>
              <a:spcBef>
                <a:spcPts val="60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1pPr>
            <a:lvl2pPr marL="914400" marR="0" lvl="1"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2pPr>
            <a:lvl3pPr marL="1371600" marR="0" lvl="2"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3pPr>
            <a:lvl4pPr marL="1828800" marR="0" lvl="3"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4pPr>
            <a:lvl5pPr marL="2286000" marR="0" lvl="4"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5pPr>
            <a:lvl6pPr marL="2743200" marR="0" lvl="5"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6pPr>
            <a:lvl7pPr marL="3200400" marR="0" lvl="6"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7pPr>
            <a:lvl8pPr marL="3657600" marR="0" lvl="7"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8pPr>
            <a:lvl9pPr marL="4114800" marR="0" lvl="8" indent="-298450" algn="l" rtl="0">
              <a:lnSpc>
                <a:spcPct val="100000"/>
              </a:lnSpc>
              <a:spcBef>
                <a:spcPts val="0"/>
              </a:spcBef>
              <a:spcAft>
                <a:spcPts val="0"/>
              </a:spcAft>
              <a:buClr>
                <a:srgbClr val="CCCCCC"/>
              </a:buClr>
              <a:buSzPts val="1100"/>
              <a:buFont typeface="Poppins Light"/>
              <a:buChar char="■"/>
              <a:defRPr sz="1100" b="0" i="0" u="none" strike="noStrike" cap="none">
                <a:solidFill>
                  <a:schemeClr val="dk1"/>
                </a:solidFill>
                <a:latin typeface="Poppins Light"/>
                <a:ea typeface="Poppins Light"/>
                <a:cs typeface="Poppins Light"/>
                <a:sym typeface="Poppins Light"/>
              </a:defRPr>
            </a:lvl9pPr>
          </a:lstStyle>
          <a:p>
            <a:pPr marL="158750" indent="0">
              <a:buFont typeface="Poppins Light"/>
              <a:buNone/>
            </a:pPr>
            <a:r>
              <a:rPr lang="es-ES" b="1" dirty="0">
                <a:latin typeface="Poppins" panose="020B0604020202020204" charset="0"/>
                <a:cs typeface="Poppins" panose="020B0604020202020204" charset="0"/>
              </a:rPr>
              <a:t>Regla 33</a:t>
            </a:r>
          </a:p>
          <a:p>
            <a:r>
              <a:rPr lang="es-ES" b="1" dirty="0">
                <a:latin typeface="Poppins" panose="020B0604020202020204" charset="0"/>
                <a:cs typeface="Poppins" panose="020B0604020202020204" charset="0"/>
              </a:rPr>
              <a:t>L &gt; 100 m</a:t>
            </a:r>
            <a:r>
              <a:rPr lang="es-ES" dirty="0">
                <a:latin typeface="Poppins" panose="020B0604020202020204" charset="0"/>
                <a:cs typeface="Poppins" panose="020B0604020202020204" charset="0"/>
              </a:rPr>
              <a:t>. Pito, campana y gong</a:t>
            </a:r>
          </a:p>
          <a:p>
            <a:r>
              <a:rPr lang="es-ES" b="1" dirty="0">
                <a:latin typeface="Poppins" panose="020B0604020202020204" charset="0"/>
                <a:cs typeface="Poppins" panose="020B0604020202020204" charset="0"/>
              </a:rPr>
              <a:t> L &gt; 20 m. </a:t>
            </a:r>
            <a:r>
              <a:rPr lang="es-ES" dirty="0">
                <a:latin typeface="Poppins" panose="020B0604020202020204" charset="0"/>
                <a:cs typeface="Poppins" panose="020B0604020202020204" charset="0"/>
              </a:rPr>
              <a:t>Pito y campana.</a:t>
            </a:r>
          </a:p>
          <a:p>
            <a:r>
              <a:rPr lang="es-ES" b="1" dirty="0">
                <a:latin typeface="Poppins" panose="020B0604020202020204" charset="0"/>
                <a:cs typeface="Poppins" panose="020B0604020202020204" charset="0"/>
              </a:rPr>
              <a:t>L &gt; 12 m. </a:t>
            </a:r>
            <a:r>
              <a:rPr lang="es-ES" dirty="0">
                <a:latin typeface="Poppins" panose="020B0604020202020204" charset="0"/>
                <a:cs typeface="Poppins" panose="020B0604020202020204" charset="0"/>
              </a:rPr>
              <a:t>Pito.</a:t>
            </a:r>
          </a:p>
          <a:p>
            <a:r>
              <a:rPr lang="es-ES" b="1" dirty="0">
                <a:latin typeface="Poppins" panose="020B0604020202020204" charset="0"/>
                <a:cs typeface="Poppins" panose="020B0604020202020204" charset="0"/>
              </a:rPr>
              <a:t>L &lt; 12 m. </a:t>
            </a:r>
            <a:r>
              <a:rPr lang="es-ES" dirty="0">
                <a:latin typeface="Poppins" panose="020B0604020202020204" charset="0"/>
                <a:cs typeface="Poppins" panose="020B0604020202020204" charset="0"/>
              </a:rPr>
              <a:t>Cualquier medio.</a:t>
            </a:r>
          </a:p>
        </p:txBody>
      </p:sp>
    </p:spTree>
    <p:extLst>
      <p:ext uri="{BB962C8B-B14F-4D97-AF65-F5344CB8AC3E}">
        <p14:creationId xmlns:p14="http://schemas.microsoft.com/office/powerpoint/2010/main" val="266612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62</a:t>
            </a:fld>
            <a:endParaRPr/>
          </a:p>
        </p:txBody>
      </p:sp>
      <p:pic>
        <p:nvPicPr>
          <p:cNvPr id="361" name="Google Shape;361;p31"/>
          <p:cNvPicPr preferRelativeResize="0"/>
          <p:nvPr/>
        </p:nvPicPr>
        <p:blipFill>
          <a:blip r:embed="rId3"/>
          <a:stretch>
            <a:fillRect/>
          </a:stretch>
        </p:blipFill>
        <p:spPr>
          <a:xfrm>
            <a:off x="6530987" y="1213287"/>
            <a:ext cx="2716825" cy="2716825"/>
          </a:xfrm>
          <a:prstGeom prst="ellipse">
            <a:avLst/>
          </a:prstGeom>
          <a:noFill/>
          <a:ln>
            <a:noFill/>
          </a:ln>
        </p:spPr>
      </p:pic>
      <p:grpSp>
        <p:nvGrpSpPr>
          <p:cNvPr id="362" name="Google Shape;362;p31"/>
          <p:cNvGrpSpPr/>
          <p:nvPr/>
        </p:nvGrpSpPr>
        <p:grpSpPr>
          <a:xfrm>
            <a:off x="5853100" y="3068600"/>
            <a:ext cx="1539600" cy="1539600"/>
            <a:chOff x="6680825" y="2549350"/>
            <a:chExt cx="1539600" cy="1539600"/>
          </a:xfrm>
        </p:grpSpPr>
        <p:sp>
          <p:nvSpPr>
            <p:cNvPr id="363" name="Google Shape;363;p31"/>
            <p:cNvSpPr/>
            <p:nvPr/>
          </p:nvSpPr>
          <p:spPr>
            <a:xfrm>
              <a:off x="6825669" y="2694194"/>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4" name="Google Shape;364;p31"/>
            <p:cNvSpPr/>
            <p:nvPr/>
          </p:nvSpPr>
          <p:spPr>
            <a:xfrm>
              <a:off x="6894850" y="2763375"/>
              <a:ext cx="1111200" cy="1111200"/>
            </a:xfrm>
            <a:prstGeom prst="ellipse">
              <a:avLst/>
            </a:prstGeom>
            <a:solidFill>
              <a:schemeClr val="accent1">
                <a:lumMod val="75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5" name="Google Shape;365;p31"/>
            <p:cNvSpPr/>
            <p:nvPr/>
          </p:nvSpPr>
          <p:spPr>
            <a:xfrm>
              <a:off x="6680825" y="2549350"/>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Google Shape;742;p39">
            <a:extLst>
              <a:ext uri="{FF2B5EF4-FFF2-40B4-BE49-F238E27FC236}">
                <a16:creationId xmlns:a16="http://schemas.microsoft.com/office/drawing/2014/main" id="{5EB14103-C70F-469C-9A32-FB0E2C2E8D16}"/>
              </a:ext>
            </a:extLst>
          </p:cNvPr>
          <p:cNvGrpSpPr/>
          <p:nvPr/>
        </p:nvGrpSpPr>
        <p:grpSpPr>
          <a:xfrm>
            <a:off x="6428758" y="3685261"/>
            <a:ext cx="387933" cy="345971"/>
            <a:chOff x="3927500" y="301425"/>
            <a:chExt cx="461550" cy="411625"/>
          </a:xfrm>
        </p:grpSpPr>
        <p:sp>
          <p:nvSpPr>
            <p:cNvPr id="24" name="Google Shape;743;p39">
              <a:extLst>
                <a:ext uri="{FF2B5EF4-FFF2-40B4-BE49-F238E27FC236}">
                  <a16:creationId xmlns:a16="http://schemas.microsoft.com/office/drawing/2014/main" id="{52AAE267-79FF-46C9-B4ED-B10615FABEB6}"/>
                </a:ext>
              </a:extLst>
            </p:cNvPr>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Google Shape;744;p39">
              <a:extLst>
                <a:ext uri="{FF2B5EF4-FFF2-40B4-BE49-F238E27FC236}">
                  <a16:creationId xmlns:a16="http://schemas.microsoft.com/office/drawing/2014/main" id="{48C50312-3391-4F78-96EA-0B50396B454B}"/>
                </a:ext>
              </a:extLst>
            </p:cNvPr>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Google Shape;745;p39">
              <a:extLst>
                <a:ext uri="{FF2B5EF4-FFF2-40B4-BE49-F238E27FC236}">
                  <a16:creationId xmlns:a16="http://schemas.microsoft.com/office/drawing/2014/main" id="{4B09F3C0-08C0-4046-A2FF-89DE35DBD440}"/>
                </a:ext>
              </a:extLst>
            </p:cNvPr>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746;p39">
              <a:extLst>
                <a:ext uri="{FF2B5EF4-FFF2-40B4-BE49-F238E27FC236}">
                  <a16:creationId xmlns:a16="http://schemas.microsoft.com/office/drawing/2014/main" id="{81DFB610-AF59-433C-AE0D-934E33B25665}"/>
                </a:ext>
              </a:extLst>
            </p:cNvPr>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747;p39">
              <a:extLst>
                <a:ext uri="{FF2B5EF4-FFF2-40B4-BE49-F238E27FC236}">
                  <a16:creationId xmlns:a16="http://schemas.microsoft.com/office/drawing/2014/main" id="{4573F766-557D-48E9-A45B-C46D2AAFF3A6}"/>
                </a:ext>
              </a:extLst>
            </p:cNvPr>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Google Shape;748;p39">
              <a:extLst>
                <a:ext uri="{FF2B5EF4-FFF2-40B4-BE49-F238E27FC236}">
                  <a16:creationId xmlns:a16="http://schemas.microsoft.com/office/drawing/2014/main" id="{BB036005-13F7-4AE9-952E-7A67A57BB8B9}"/>
                </a:ext>
              </a:extLst>
            </p:cNvPr>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Google Shape;749;p39">
              <a:extLst>
                <a:ext uri="{FF2B5EF4-FFF2-40B4-BE49-F238E27FC236}">
                  <a16:creationId xmlns:a16="http://schemas.microsoft.com/office/drawing/2014/main" id="{BC59D5D3-8A89-4F4A-8844-9786753C5E76}"/>
                </a:ext>
              </a:extLst>
            </p:cNvPr>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Google Shape;750;p39">
              <a:extLst>
                <a:ext uri="{FF2B5EF4-FFF2-40B4-BE49-F238E27FC236}">
                  <a16:creationId xmlns:a16="http://schemas.microsoft.com/office/drawing/2014/main" id="{54C0B778-6E6E-44C5-8D63-865478B58345}"/>
                </a:ext>
              </a:extLst>
            </p:cNvPr>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Google Shape;751;p39">
              <a:extLst>
                <a:ext uri="{FF2B5EF4-FFF2-40B4-BE49-F238E27FC236}">
                  <a16:creationId xmlns:a16="http://schemas.microsoft.com/office/drawing/2014/main" id="{18A1514A-97B5-4341-9F27-6A52720E9C95}"/>
                </a:ext>
              </a:extLst>
            </p:cNvPr>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Google Shape;752;p39">
              <a:extLst>
                <a:ext uri="{FF2B5EF4-FFF2-40B4-BE49-F238E27FC236}">
                  <a16:creationId xmlns:a16="http://schemas.microsoft.com/office/drawing/2014/main" id="{149E80DA-EACD-4A08-84AD-C8624B75D8F0}"/>
                </a:ext>
              </a:extLst>
            </p:cNvPr>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Google Shape;753;p39">
              <a:extLst>
                <a:ext uri="{FF2B5EF4-FFF2-40B4-BE49-F238E27FC236}">
                  <a16:creationId xmlns:a16="http://schemas.microsoft.com/office/drawing/2014/main" id="{4BEE7ABB-30DA-43A2-A0E1-F169B814474F}"/>
                </a:ext>
              </a:extLst>
            </p:cNvPr>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Google Shape;754;p39">
              <a:extLst>
                <a:ext uri="{FF2B5EF4-FFF2-40B4-BE49-F238E27FC236}">
                  <a16:creationId xmlns:a16="http://schemas.microsoft.com/office/drawing/2014/main" id="{BA479FA7-0352-4198-B185-63579CBC3F74}"/>
                </a:ext>
              </a:extLst>
            </p:cNvPr>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Google Shape;755;p39">
              <a:extLst>
                <a:ext uri="{FF2B5EF4-FFF2-40B4-BE49-F238E27FC236}">
                  <a16:creationId xmlns:a16="http://schemas.microsoft.com/office/drawing/2014/main" id="{8D3B7FF8-A3F5-4188-895E-0E103EE3DDC2}"/>
                </a:ext>
              </a:extLst>
            </p:cNvPr>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Google Shape;756;p39">
              <a:extLst>
                <a:ext uri="{FF2B5EF4-FFF2-40B4-BE49-F238E27FC236}">
                  <a16:creationId xmlns:a16="http://schemas.microsoft.com/office/drawing/2014/main" id="{22C48EA9-0A32-46D2-A1CF-7E2BA65ABF38}"/>
                </a:ext>
              </a:extLst>
            </p:cNvPr>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Google Shape;757;p39">
              <a:extLst>
                <a:ext uri="{FF2B5EF4-FFF2-40B4-BE49-F238E27FC236}">
                  <a16:creationId xmlns:a16="http://schemas.microsoft.com/office/drawing/2014/main" id="{343C4726-BCD7-4138-BECD-43D2ECA5771D}"/>
                </a:ext>
              </a:extLst>
            </p:cNvPr>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Google Shape;758;p39">
              <a:extLst>
                <a:ext uri="{FF2B5EF4-FFF2-40B4-BE49-F238E27FC236}">
                  <a16:creationId xmlns:a16="http://schemas.microsoft.com/office/drawing/2014/main" id="{ABD9BD5A-796A-40CD-AAB7-83A6ED3D7187}"/>
                </a:ext>
              </a:extLst>
            </p:cNvPr>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Google Shape;759;p39">
              <a:extLst>
                <a:ext uri="{FF2B5EF4-FFF2-40B4-BE49-F238E27FC236}">
                  <a16:creationId xmlns:a16="http://schemas.microsoft.com/office/drawing/2014/main" id="{F4C726F6-480F-483A-A5B4-1C0B5F83398F}"/>
                </a:ext>
              </a:extLst>
            </p:cNvPr>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Google Shape;760;p39">
              <a:extLst>
                <a:ext uri="{FF2B5EF4-FFF2-40B4-BE49-F238E27FC236}">
                  <a16:creationId xmlns:a16="http://schemas.microsoft.com/office/drawing/2014/main" id="{66090B47-E5C9-4CB5-85C7-6120CD9CBCAF}"/>
                </a:ext>
              </a:extLst>
            </p:cNvPr>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Google Shape;761;p39">
              <a:extLst>
                <a:ext uri="{FF2B5EF4-FFF2-40B4-BE49-F238E27FC236}">
                  <a16:creationId xmlns:a16="http://schemas.microsoft.com/office/drawing/2014/main" id="{97B6A15A-E38C-42F7-963B-834B2EADEA9F}"/>
                </a:ext>
              </a:extLst>
            </p:cNvPr>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Google Shape;762;p39">
              <a:extLst>
                <a:ext uri="{FF2B5EF4-FFF2-40B4-BE49-F238E27FC236}">
                  <a16:creationId xmlns:a16="http://schemas.microsoft.com/office/drawing/2014/main" id="{5D71E445-D79E-4131-8E78-448F80990DC0}"/>
                </a:ext>
              </a:extLst>
            </p:cNvPr>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Google Shape;763;p39">
              <a:extLst>
                <a:ext uri="{FF2B5EF4-FFF2-40B4-BE49-F238E27FC236}">
                  <a16:creationId xmlns:a16="http://schemas.microsoft.com/office/drawing/2014/main" id="{F2074148-3965-454A-A450-80F87F4EA659}"/>
                </a:ext>
              </a:extLst>
            </p:cNvPr>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Google Shape;764;p39">
              <a:extLst>
                <a:ext uri="{FF2B5EF4-FFF2-40B4-BE49-F238E27FC236}">
                  <a16:creationId xmlns:a16="http://schemas.microsoft.com/office/drawing/2014/main" id="{3EF6727B-CCFD-41FE-A333-C89241BDBC08}"/>
                </a:ext>
              </a:extLst>
            </p:cNvPr>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Google Shape;765;p39">
              <a:extLst>
                <a:ext uri="{FF2B5EF4-FFF2-40B4-BE49-F238E27FC236}">
                  <a16:creationId xmlns:a16="http://schemas.microsoft.com/office/drawing/2014/main" id="{EBA23791-C07F-4B17-BFEE-5A8B6019D398}"/>
                </a:ext>
              </a:extLst>
            </p:cNvPr>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Google Shape;766;p39">
              <a:extLst>
                <a:ext uri="{FF2B5EF4-FFF2-40B4-BE49-F238E27FC236}">
                  <a16:creationId xmlns:a16="http://schemas.microsoft.com/office/drawing/2014/main" id="{94069852-D562-41E2-9C2E-E20655A10C55}"/>
                </a:ext>
              </a:extLst>
            </p:cNvPr>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Google Shape;767;p39">
              <a:extLst>
                <a:ext uri="{FF2B5EF4-FFF2-40B4-BE49-F238E27FC236}">
                  <a16:creationId xmlns:a16="http://schemas.microsoft.com/office/drawing/2014/main" id="{91C75F6F-44AF-44C4-8E03-B92EF0CEA5EA}"/>
                </a:ext>
              </a:extLst>
            </p:cNvPr>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Google Shape;768;p39">
              <a:extLst>
                <a:ext uri="{FF2B5EF4-FFF2-40B4-BE49-F238E27FC236}">
                  <a16:creationId xmlns:a16="http://schemas.microsoft.com/office/drawing/2014/main" id="{294EEAF8-2170-4085-B18B-BE91D1DCBA34}"/>
                </a:ext>
              </a:extLst>
            </p:cNvPr>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Google Shape;769;p39">
              <a:extLst>
                <a:ext uri="{FF2B5EF4-FFF2-40B4-BE49-F238E27FC236}">
                  <a16:creationId xmlns:a16="http://schemas.microsoft.com/office/drawing/2014/main" id="{A4A69A2F-79C3-4335-8626-67A98C992CD1}"/>
                </a:ext>
              </a:extLst>
            </p:cNvPr>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aphicFrame>
        <p:nvGraphicFramePr>
          <p:cNvPr id="41" name="Google Shape;292;p26">
            <a:extLst>
              <a:ext uri="{FF2B5EF4-FFF2-40B4-BE49-F238E27FC236}">
                <a16:creationId xmlns:a16="http://schemas.microsoft.com/office/drawing/2014/main" id="{87153A7D-125D-459F-AB31-73E39C6C89A8}"/>
              </a:ext>
            </a:extLst>
          </p:cNvPr>
          <p:cNvGraphicFramePr/>
          <p:nvPr>
            <p:extLst>
              <p:ext uri="{D42A27DB-BD31-4B8C-83A1-F6EECF244321}">
                <p14:modId xmlns:p14="http://schemas.microsoft.com/office/powerpoint/2010/main" val="1451956478"/>
              </p:ext>
            </p:extLst>
          </p:nvPr>
        </p:nvGraphicFramePr>
        <p:xfrm>
          <a:off x="200309" y="403793"/>
          <a:ext cx="5563969" cy="2225030"/>
        </p:xfrm>
        <a:graphic>
          <a:graphicData uri="http://schemas.openxmlformats.org/drawingml/2006/table">
            <a:tbl>
              <a:tblPr>
                <a:noFill/>
                <a:tableStyleId>{D8DDDA71-EB4C-453B-83A3-0A26C3520B89}</a:tableStyleId>
              </a:tblPr>
              <a:tblGrid>
                <a:gridCol w="1372182">
                  <a:extLst>
                    <a:ext uri="{9D8B030D-6E8A-4147-A177-3AD203B41FA5}">
                      <a16:colId xmlns:a16="http://schemas.microsoft.com/office/drawing/2014/main" val="20000"/>
                    </a:ext>
                  </a:extLst>
                </a:gridCol>
                <a:gridCol w="2015836">
                  <a:extLst>
                    <a:ext uri="{9D8B030D-6E8A-4147-A177-3AD203B41FA5}">
                      <a16:colId xmlns:a16="http://schemas.microsoft.com/office/drawing/2014/main" val="2715033126"/>
                    </a:ext>
                  </a:extLst>
                </a:gridCol>
                <a:gridCol w="2175951">
                  <a:extLst>
                    <a:ext uri="{9D8B030D-6E8A-4147-A177-3AD203B41FA5}">
                      <a16:colId xmlns:a16="http://schemas.microsoft.com/office/drawing/2014/main" val="1745754504"/>
                    </a:ext>
                  </a:extLst>
                </a:gridCol>
              </a:tblGrid>
              <a:tr h="179978">
                <a:tc>
                  <a:txBody>
                    <a:bodyPr/>
                    <a:lstStyle/>
                    <a:p>
                      <a:pPr marL="0" lvl="0" indent="0" algn="ctr" rtl="0">
                        <a:spcBef>
                          <a:spcPts val="0"/>
                        </a:spcBef>
                        <a:spcAft>
                          <a:spcPts val="0"/>
                        </a:spcAft>
                        <a:buNone/>
                      </a:pPr>
                      <a:r>
                        <a:rPr lang="es-ES" sz="1100" b="1" u="none" dirty="0">
                          <a:solidFill>
                            <a:schemeClr val="bg1"/>
                          </a:solidFill>
                          <a:latin typeface="Poppins" panose="020B0604020202020204" charset="0"/>
                          <a:ea typeface="Poppins Light"/>
                          <a:cs typeface="Poppins" panose="020B0604020202020204" charset="0"/>
                          <a:sym typeface="Poppins Light"/>
                        </a:rPr>
                        <a:t>SÍMBOLO</a:t>
                      </a: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u="none" dirty="0">
                          <a:solidFill>
                            <a:schemeClr val="bg1"/>
                          </a:solidFill>
                          <a:latin typeface="Poppins" panose="020B0604020202020204" charset="0"/>
                          <a:ea typeface="Poppins Light"/>
                          <a:cs typeface="Poppins" panose="020B0604020202020204" charset="0"/>
                          <a:sym typeface="Poppins Light"/>
                        </a:rPr>
                        <a:t>SEÑAL</a:t>
                      </a: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u="none" dirty="0">
                          <a:solidFill>
                            <a:schemeClr val="bg1"/>
                          </a:solidFill>
                          <a:latin typeface="Poppins" panose="020B0604020202020204" charset="0"/>
                          <a:ea typeface="Poppins Light"/>
                          <a:cs typeface="Poppins" panose="020B0604020202020204" charset="0"/>
                          <a:sym typeface="Poppins Light"/>
                        </a:rPr>
                        <a:t>SIGNIFICADO</a:t>
                      </a: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s-ES" sz="800" u="none" dirty="0">
                          <a:latin typeface="Arial Black" panose="020B0A04020102020204" pitchFamily="34" charset="0"/>
                          <a:ea typeface="Poppins Light"/>
                          <a:cs typeface="Poppins Light"/>
                          <a:sym typeface="Poppins Light"/>
                        </a:rPr>
                        <a:t>●</a:t>
                      </a:r>
                      <a:endParaRPr sz="800" u="none"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algn="ctr"/>
                      <a:r>
                        <a:rPr lang="es-ES" sz="800" b="0" u="none" dirty="0">
                          <a:latin typeface="Poppins" panose="020B0604020202020204" charset="0"/>
                          <a:ea typeface="Poppins"/>
                          <a:cs typeface="Poppins" panose="020B0604020202020204" charset="0"/>
                          <a:sym typeface="Poppins"/>
                        </a:rPr>
                        <a:t>Una pitada corta</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r>
                        <a:rPr lang="es-ES" sz="800" b="1" u="none" dirty="0">
                          <a:latin typeface="Poppins"/>
                          <a:ea typeface="Poppins"/>
                          <a:cs typeface="Poppins"/>
                          <a:sym typeface="Poppins"/>
                        </a:rPr>
                        <a:t>Caigo a estribor</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2"/>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u="none" dirty="0">
                          <a:latin typeface="Arial Black" panose="020B0A04020102020204" pitchFamily="34" charset="0"/>
                          <a:ea typeface="Poppins Light"/>
                          <a:cs typeface="Poppins Light"/>
                          <a:sym typeface="Poppins Light"/>
                        </a:rPr>
                        <a:t>●</a:t>
                      </a:r>
                      <a:r>
                        <a:rPr lang="es-ES" sz="800" u="none" dirty="0">
                          <a:latin typeface="Poppins Light"/>
                          <a:ea typeface="Poppins Light"/>
                          <a:cs typeface="Poppins Light"/>
                          <a:sym typeface="Poppins Light"/>
                        </a:rPr>
                        <a:t> </a:t>
                      </a:r>
                      <a:r>
                        <a:rPr lang="es-ES" sz="800" u="none" dirty="0">
                          <a:latin typeface="Arial Black" panose="020B0A04020102020204" pitchFamily="34" charset="0"/>
                          <a:ea typeface="Poppins Light"/>
                          <a:cs typeface="Poppins Light"/>
                          <a:sym typeface="Poppins Light"/>
                        </a:rPr>
                        <a:t>●</a:t>
                      </a:r>
                      <a:endParaRPr lang="es-ES" sz="800" u="none"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b="0" u="none" dirty="0">
                          <a:latin typeface="Poppins" panose="020B0604020202020204" charset="0"/>
                          <a:ea typeface="Poppins"/>
                          <a:cs typeface="Poppins" panose="020B0604020202020204" charset="0"/>
                          <a:sym typeface="Poppins"/>
                        </a:rPr>
                        <a:t>Dos pitadas cortas</a:t>
                      </a:r>
                      <a:endParaRPr lang="es-ES" sz="800" b="0" dirty="0">
                        <a:latin typeface="Poppins" panose="020B0604020202020204" charset="0"/>
                        <a:cs typeface="Poppins" panose="020B0604020202020204" charset="0"/>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r>
                        <a:rPr lang="es-ES" sz="800" b="1" u="none" dirty="0">
                          <a:latin typeface="Poppins"/>
                          <a:ea typeface="Poppins"/>
                          <a:cs typeface="Poppins"/>
                          <a:sym typeface="Poppins"/>
                        </a:rPr>
                        <a:t>Caigo a babor</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804376650"/>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u="none" dirty="0">
                          <a:latin typeface="Arial Black" panose="020B0A04020102020204" pitchFamily="34" charset="0"/>
                          <a:ea typeface="Poppins Light"/>
                          <a:cs typeface="Poppins Light"/>
                          <a:sym typeface="Poppins Light"/>
                        </a:rPr>
                        <a:t>●</a:t>
                      </a:r>
                      <a:r>
                        <a:rPr lang="es-ES" sz="800" u="none" dirty="0">
                          <a:latin typeface="Poppins Light"/>
                          <a:ea typeface="Poppins Light"/>
                          <a:cs typeface="Poppins Light"/>
                          <a:sym typeface="Poppins Light"/>
                        </a:rPr>
                        <a:t>  </a:t>
                      </a:r>
                      <a:r>
                        <a:rPr lang="es-ES" sz="800" u="none" dirty="0">
                          <a:latin typeface="Arial Black" panose="020B0A04020102020204" pitchFamily="34" charset="0"/>
                          <a:ea typeface="Poppins Light"/>
                          <a:cs typeface="Poppins Light"/>
                          <a:sym typeface="Poppins Light"/>
                        </a:rPr>
                        <a:t>●</a:t>
                      </a:r>
                      <a:r>
                        <a:rPr lang="es-ES" sz="800" u="none" dirty="0">
                          <a:latin typeface="Poppins Light"/>
                          <a:ea typeface="Poppins Light"/>
                          <a:cs typeface="Poppins Light"/>
                          <a:sym typeface="Poppins Light"/>
                        </a:rPr>
                        <a:t>  </a:t>
                      </a:r>
                      <a:r>
                        <a:rPr lang="es-ES" sz="800" u="none" dirty="0">
                          <a:latin typeface="Arial Black" panose="020B0A04020102020204" pitchFamily="34" charset="0"/>
                          <a:ea typeface="Poppins Light"/>
                          <a:cs typeface="Poppins Light"/>
                          <a:sym typeface="Poppins Light"/>
                        </a:rPr>
                        <a:t>●</a:t>
                      </a:r>
                      <a:endParaRPr lang="es-ES" sz="800" u="none"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b="0" u="none" dirty="0">
                          <a:latin typeface="Poppins" panose="020B0604020202020204" charset="0"/>
                          <a:ea typeface="Poppins"/>
                          <a:cs typeface="Poppins" panose="020B0604020202020204" charset="0"/>
                          <a:sym typeface="Poppins"/>
                        </a:rPr>
                        <a:t>Tres pitadas cortas</a:t>
                      </a:r>
                      <a:endParaRPr lang="es-ES" sz="800" b="0" dirty="0">
                        <a:latin typeface="Poppins" panose="020B0604020202020204" charset="0"/>
                        <a:cs typeface="Poppins" panose="020B0604020202020204" charset="0"/>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r>
                        <a:rPr lang="es-ES" sz="800" b="1" u="none" dirty="0">
                          <a:latin typeface="Poppins"/>
                          <a:ea typeface="Poppins"/>
                          <a:cs typeface="Poppins"/>
                          <a:sym typeface="Poppins"/>
                        </a:rPr>
                        <a:t>Doy atrás</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608200383"/>
                  </a:ext>
                </a:extLst>
              </a:tr>
              <a:tr h="0">
                <a:tc>
                  <a:txBody>
                    <a:bodyPr/>
                    <a:lstStyle/>
                    <a:p>
                      <a:pPr marL="0" lvl="0" indent="0" algn="ctr" rtl="0">
                        <a:spcBef>
                          <a:spcPts val="0"/>
                        </a:spcBef>
                        <a:spcAft>
                          <a:spcPts val="0"/>
                        </a:spcAft>
                        <a:buNone/>
                      </a:pPr>
                      <a:r>
                        <a:rPr lang="es-ES" sz="800" u="none" dirty="0">
                          <a:latin typeface="Arial Black" panose="020B0A04020102020204" pitchFamily="34" charset="0"/>
                          <a:ea typeface="Poppins Light"/>
                          <a:cs typeface="Poppins Light"/>
                          <a:sym typeface="Poppins Light"/>
                        </a:rPr>
                        <a:t>−  − ●</a:t>
                      </a:r>
                      <a:endParaRPr lang="es-ES" sz="800" u="none"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b="0" u="none" dirty="0">
                          <a:latin typeface="Poppins" panose="020B0604020202020204" charset="0"/>
                          <a:ea typeface="Poppins"/>
                          <a:cs typeface="Poppins" panose="020B0604020202020204" charset="0"/>
                          <a:sym typeface="Poppins"/>
                        </a:rPr>
                        <a:t>Dos pitadas largas y una corta</a:t>
                      </a:r>
                      <a:endParaRPr lang="es-ES" sz="800" b="0" dirty="0">
                        <a:latin typeface="Poppins" panose="020B0604020202020204" charset="0"/>
                        <a:cs typeface="Poppins" panose="020B0604020202020204" charset="0"/>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r>
                        <a:rPr lang="es-ES" sz="800" b="1" u="none" dirty="0">
                          <a:latin typeface="Poppins"/>
                          <a:ea typeface="Poppins"/>
                          <a:cs typeface="Poppins"/>
                          <a:sym typeface="Poppins"/>
                        </a:rPr>
                        <a:t>Pretendo alcanzarle por estribor</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416483287"/>
                  </a:ext>
                </a:extLst>
              </a:tr>
              <a:tr h="0">
                <a:tc>
                  <a:txBody>
                    <a:bodyPr/>
                    <a:lstStyle/>
                    <a:p>
                      <a:pPr marL="0" lvl="0" indent="0" algn="ctr" rtl="0">
                        <a:spcBef>
                          <a:spcPts val="0"/>
                        </a:spcBef>
                        <a:spcAft>
                          <a:spcPts val="0"/>
                        </a:spcAft>
                        <a:buNone/>
                      </a:pPr>
                      <a:r>
                        <a:rPr lang="es-ES" sz="800" u="none" dirty="0">
                          <a:latin typeface="Arial Black" panose="020B0A04020102020204" pitchFamily="34" charset="0"/>
                          <a:ea typeface="Poppins Light"/>
                          <a:cs typeface="Poppins Light"/>
                          <a:sym typeface="Poppins Light"/>
                        </a:rPr>
                        <a:t>−  − ● ●</a:t>
                      </a:r>
                      <a:endParaRPr lang="es-ES" sz="800" u="none"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algn="ctr"/>
                      <a:r>
                        <a:rPr lang="es-ES" sz="800" b="0" dirty="0">
                          <a:latin typeface="Poppins" panose="020B0604020202020204" charset="0"/>
                          <a:cs typeface="Poppins" panose="020B0604020202020204" charset="0"/>
                        </a:rPr>
                        <a:t>Dos pitadas largas y dos cortas</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r>
                        <a:rPr lang="es-ES" sz="800" b="1" u="none" dirty="0">
                          <a:latin typeface="Poppins"/>
                          <a:ea typeface="Poppins"/>
                          <a:cs typeface="Poppins"/>
                          <a:sym typeface="Poppins"/>
                        </a:rPr>
                        <a:t>Pretendo alcanzarle por babor</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328350821"/>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u="none" dirty="0">
                          <a:latin typeface="Arial Black" panose="020B0A04020102020204" pitchFamily="34" charset="0"/>
                          <a:ea typeface="Poppins Light"/>
                          <a:cs typeface="Poppins Light"/>
                          <a:sym typeface="Poppins Light"/>
                        </a:rPr>
                        <a:t>− ●  − ●</a:t>
                      </a:r>
                      <a:endParaRPr lang="es-ES" sz="800" u="none"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algn="ctr"/>
                      <a:r>
                        <a:rPr lang="es-ES" sz="800" b="0" dirty="0">
                          <a:latin typeface="Poppins" panose="020B0604020202020204" charset="0"/>
                          <a:cs typeface="Poppins" panose="020B0604020202020204" charset="0"/>
                        </a:rPr>
                        <a:t>Pitada larga, pitada corta X2</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800" b="1" u="none" dirty="0">
                          <a:latin typeface="Poppins"/>
                          <a:ea typeface="Poppins"/>
                          <a:cs typeface="Poppins"/>
                          <a:sym typeface="Poppins"/>
                        </a:rPr>
                        <a:t>De acuerdo con el alcance</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3098035204"/>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u="none" dirty="0">
                          <a:latin typeface="Arial Black" panose="020B0A04020102020204" pitchFamily="34" charset="0"/>
                          <a:ea typeface="Poppins Light"/>
                          <a:cs typeface="Poppins Light"/>
                          <a:sym typeface="Poppins Light"/>
                        </a:rPr>
                        <a:t>●</a:t>
                      </a:r>
                      <a:r>
                        <a:rPr lang="es-ES" sz="800" u="none" dirty="0">
                          <a:latin typeface="Poppins Light"/>
                          <a:ea typeface="Poppins Light"/>
                          <a:cs typeface="Poppins Light"/>
                          <a:sym typeface="Poppins Light"/>
                        </a:rPr>
                        <a:t> </a:t>
                      </a:r>
                      <a:r>
                        <a:rPr lang="es-ES" sz="800" u="none" dirty="0">
                          <a:latin typeface="Arial Black" panose="020B0A04020102020204" pitchFamily="34" charset="0"/>
                          <a:ea typeface="Poppins Light"/>
                          <a:cs typeface="Poppins Light"/>
                          <a:sym typeface="Poppins Light"/>
                        </a:rPr>
                        <a:t>● ●</a:t>
                      </a:r>
                      <a:r>
                        <a:rPr lang="es-ES" sz="800" u="none" dirty="0">
                          <a:latin typeface="Poppins Light"/>
                          <a:ea typeface="Poppins Light"/>
                          <a:cs typeface="Poppins Light"/>
                          <a:sym typeface="Poppins Light"/>
                        </a:rPr>
                        <a:t> </a:t>
                      </a:r>
                      <a:r>
                        <a:rPr lang="es-ES" sz="800" u="none" dirty="0">
                          <a:latin typeface="Arial Black" panose="020B0A04020102020204" pitchFamily="34" charset="0"/>
                          <a:ea typeface="Poppins Light"/>
                          <a:cs typeface="Poppins Light"/>
                          <a:sym typeface="Poppins Light"/>
                        </a:rPr>
                        <a:t>● ●</a:t>
                      </a:r>
                      <a:r>
                        <a:rPr lang="es-ES" sz="800" u="none" dirty="0">
                          <a:latin typeface="Poppins Light"/>
                          <a:ea typeface="Poppins Light"/>
                          <a:cs typeface="Poppins Light"/>
                          <a:sym typeface="Poppins Light"/>
                        </a:rPr>
                        <a:t> </a:t>
                      </a: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algn="ctr"/>
                      <a:r>
                        <a:rPr lang="es-ES" sz="800" b="0" dirty="0">
                          <a:latin typeface="Poppins" panose="020B0604020202020204" charset="0"/>
                          <a:cs typeface="Poppins" panose="020B0604020202020204" charset="0"/>
                        </a:rPr>
                        <a:t>Cinco pitadas cortas rápidas</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800" b="1" u="none" dirty="0">
                          <a:latin typeface="Poppins"/>
                          <a:ea typeface="Poppins"/>
                          <a:cs typeface="Poppins"/>
                          <a:sym typeface="Poppins"/>
                        </a:rPr>
                        <a:t>No entiendo sus intensiones</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38456786"/>
                  </a:ext>
                </a:extLst>
              </a:tr>
              <a:tr h="0">
                <a:tc>
                  <a:txBody>
                    <a:bodyPr/>
                    <a:lstStyle/>
                    <a:p>
                      <a:pPr marL="0" lvl="0" indent="0" algn="ctr" rtl="0">
                        <a:spcBef>
                          <a:spcPts val="0"/>
                        </a:spcBef>
                        <a:spcAft>
                          <a:spcPts val="0"/>
                        </a:spcAft>
                        <a:buNone/>
                      </a:pPr>
                      <a:r>
                        <a:rPr lang="es-ES" sz="800" u="none" dirty="0">
                          <a:latin typeface="Arial Black" panose="020B0A04020102020204" pitchFamily="34" charset="0"/>
                          <a:ea typeface="Poppins Light"/>
                          <a:cs typeface="Poppins Light"/>
                          <a:sym typeface="Poppins Light"/>
                        </a:rPr>
                        <a:t>−</a:t>
                      </a:r>
                      <a:endParaRPr lang="es-ES" sz="800" u="none"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algn="ctr"/>
                      <a:r>
                        <a:rPr lang="es-ES" sz="800" b="0" dirty="0">
                          <a:latin typeface="Poppins" panose="020B0604020202020204" charset="0"/>
                          <a:cs typeface="Poppins" panose="020B0604020202020204" charset="0"/>
                        </a:rPr>
                        <a:t>Una pitada larga</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800" b="1" u="none" dirty="0">
                          <a:latin typeface="Poppins"/>
                          <a:ea typeface="Poppins"/>
                          <a:cs typeface="Poppins"/>
                          <a:sym typeface="Poppins"/>
                        </a:rPr>
                        <a:t>Estoy navegando</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428696457"/>
                  </a:ext>
                </a:extLst>
              </a:tr>
              <a:tr h="17998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u="none" dirty="0">
                          <a:latin typeface="Arial Black" panose="020B0A04020102020204" pitchFamily="34" charset="0"/>
                          <a:ea typeface="Poppins Light"/>
                          <a:cs typeface="Poppins Light"/>
                          <a:sym typeface="Poppins Light"/>
                        </a:rPr>
                        <a:t>●</a:t>
                      </a:r>
                      <a:r>
                        <a:rPr lang="es-ES" sz="800" u="none" dirty="0">
                          <a:latin typeface="Poppins Light"/>
                          <a:ea typeface="Poppins Light"/>
                          <a:cs typeface="Poppins Light"/>
                          <a:sym typeface="Poppins Light"/>
                        </a:rPr>
                        <a:t> </a:t>
                      </a:r>
                      <a:r>
                        <a:rPr lang="es-ES" sz="800" u="none" dirty="0">
                          <a:latin typeface="Arial Black" panose="020B0A04020102020204" pitchFamily="34" charset="0"/>
                          <a:ea typeface="Poppins Light"/>
                          <a:cs typeface="Poppins Light"/>
                          <a:sym typeface="Poppins Light"/>
                        </a:rPr>
                        <a:t>● ●</a:t>
                      </a:r>
                      <a:r>
                        <a:rPr lang="es-ES" sz="800" u="none" dirty="0">
                          <a:latin typeface="Poppins Light"/>
                          <a:ea typeface="Poppins Light"/>
                          <a:cs typeface="Poppins Light"/>
                          <a:sym typeface="Poppins Light"/>
                        </a:rPr>
                        <a:t> </a:t>
                      </a:r>
                      <a:r>
                        <a:rPr lang="es-ES" sz="800" u="none" dirty="0">
                          <a:latin typeface="Arial Black" panose="020B0A04020102020204" pitchFamily="34" charset="0"/>
                          <a:ea typeface="Poppins Light"/>
                          <a:cs typeface="Poppins Light"/>
                          <a:sym typeface="Poppins Light"/>
                        </a:rPr>
                        <a:t>● </a:t>
                      </a:r>
                      <a:endParaRPr lang="es-ES" sz="800" u="none"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algn="ctr"/>
                      <a:r>
                        <a:rPr lang="es-ES" sz="800" b="0" dirty="0">
                          <a:latin typeface="Poppins" panose="020B0604020202020204" charset="0"/>
                          <a:cs typeface="Poppins" panose="020B0604020202020204" charset="0"/>
                        </a:rPr>
                        <a:t>Cuatro pitadas cortas</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800" b="1" u="none" dirty="0">
                          <a:latin typeface="Poppins"/>
                          <a:ea typeface="Poppins"/>
                          <a:cs typeface="Poppins"/>
                          <a:sym typeface="Poppins"/>
                        </a:rPr>
                        <a:t>PRÁCTICO</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3754311669"/>
                  </a:ext>
                </a:extLst>
              </a:tr>
            </a:tbl>
          </a:graphicData>
        </a:graphic>
      </p:graphicFrame>
      <p:sp>
        <p:nvSpPr>
          <p:cNvPr id="38" name="Rectángulo 37">
            <a:extLst>
              <a:ext uri="{FF2B5EF4-FFF2-40B4-BE49-F238E27FC236}">
                <a16:creationId xmlns:a16="http://schemas.microsoft.com/office/drawing/2014/main" id="{7375F54F-5426-4C0A-BE68-9B1DEC78E748}"/>
              </a:ext>
            </a:extLst>
          </p:cNvPr>
          <p:cNvSpPr/>
          <p:nvPr/>
        </p:nvSpPr>
        <p:spPr>
          <a:xfrm>
            <a:off x="136708" y="151432"/>
            <a:ext cx="1056861" cy="307777"/>
          </a:xfrm>
          <a:prstGeom prst="rect">
            <a:avLst/>
          </a:prstGeom>
        </p:spPr>
        <p:txBody>
          <a:bodyPr wrap="square">
            <a:spAutoFit/>
          </a:bodyPr>
          <a:lstStyle/>
          <a:p>
            <a:r>
              <a:rPr lang="es-ES" b="1" dirty="0">
                <a:latin typeface="Poppins" panose="020B0604020202020204" charset="0"/>
                <a:cs typeface="Poppins" panose="020B0604020202020204" charset="0"/>
              </a:rPr>
              <a:t>REGLA 34</a:t>
            </a:r>
            <a:endParaRPr lang="es-ES" dirty="0">
              <a:latin typeface="Poppins" panose="020B0604020202020204" charset="0"/>
              <a:cs typeface="Poppins" panose="020B0604020202020204" charset="0"/>
            </a:endParaRPr>
          </a:p>
        </p:txBody>
      </p:sp>
      <p:graphicFrame>
        <p:nvGraphicFramePr>
          <p:cNvPr id="39" name="Google Shape;292;p26">
            <a:extLst>
              <a:ext uri="{FF2B5EF4-FFF2-40B4-BE49-F238E27FC236}">
                <a16:creationId xmlns:a16="http://schemas.microsoft.com/office/drawing/2014/main" id="{96452E6A-493C-4F16-9E19-4C57B9214065}"/>
              </a:ext>
            </a:extLst>
          </p:cNvPr>
          <p:cNvGraphicFramePr/>
          <p:nvPr>
            <p:extLst>
              <p:ext uri="{D42A27DB-BD31-4B8C-83A1-F6EECF244321}">
                <p14:modId xmlns:p14="http://schemas.microsoft.com/office/powerpoint/2010/main" val="3107102281"/>
              </p:ext>
            </p:extLst>
          </p:nvPr>
        </p:nvGraphicFramePr>
        <p:xfrm>
          <a:off x="200309" y="2918948"/>
          <a:ext cx="5563969" cy="2042150"/>
        </p:xfrm>
        <a:graphic>
          <a:graphicData uri="http://schemas.openxmlformats.org/drawingml/2006/table">
            <a:tbl>
              <a:tblPr>
                <a:noFill/>
                <a:tableStyleId>{D8DDDA71-EB4C-453B-83A3-0A26C3520B89}</a:tableStyleId>
              </a:tblPr>
              <a:tblGrid>
                <a:gridCol w="1392964">
                  <a:extLst>
                    <a:ext uri="{9D8B030D-6E8A-4147-A177-3AD203B41FA5}">
                      <a16:colId xmlns:a16="http://schemas.microsoft.com/office/drawing/2014/main" val="20000"/>
                    </a:ext>
                  </a:extLst>
                </a:gridCol>
                <a:gridCol w="2001982">
                  <a:extLst>
                    <a:ext uri="{9D8B030D-6E8A-4147-A177-3AD203B41FA5}">
                      <a16:colId xmlns:a16="http://schemas.microsoft.com/office/drawing/2014/main" val="2715033126"/>
                    </a:ext>
                  </a:extLst>
                </a:gridCol>
                <a:gridCol w="2169023">
                  <a:extLst>
                    <a:ext uri="{9D8B030D-6E8A-4147-A177-3AD203B41FA5}">
                      <a16:colId xmlns:a16="http://schemas.microsoft.com/office/drawing/2014/main" val="1745754504"/>
                    </a:ext>
                  </a:extLst>
                </a:gridCol>
              </a:tblGrid>
              <a:tr h="179978">
                <a:tc>
                  <a:txBody>
                    <a:bodyPr/>
                    <a:lstStyle/>
                    <a:p>
                      <a:pPr marL="0" lvl="0" indent="0" algn="ctr" rtl="0">
                        <a:spcBef>
                          <a:spcPts val="0"/>
                        </a:spcBef>
                        <a:spcAft>
                          <a:spcPts val="0"/>
                        </a:spcAft>
                        <a:buNone/>
                      </a:pPr>
                      <a:r>
                        <a:rPr lang="es-ES" sz="1100" b="1" u="none" dirty="0">
                          <a:solidFill>
                            <a:schemeClr val="bg1"/>
                          </a:solidFill>
                          <a:latin typeface="Poppins" panose="020B0604020202020204" charset="0"/>
                          <a:ea typeface="Poppins Light"/>
                          <a:cs typeface="Poppins" panose="020B0604020202020204" charset="0"/>
                          <a:sym typeface="Poppins Light"/>
                        </a:rPr>
                        <a:t>SÍMBOLO</a:t>
                      </a:r>
                    </a:p>
                  </a:txBody>
                  <a:tcPr marL="91425" marR="91425" marT="68575" marB="68575"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u="none" dirty="0">
                          <a:solidFill>
                            <a:schemeClr val="bg1"/>
                          </a:solidFill>
                          <a:latin typeface="Poppins" panose="020B0604020202020204" charset="0"/>
                          <a:ea typeface="Poppins Light"/>
                          <a:cs typeface="Poppins" panose="020B0604020202020204" charset="0"/>
                          <a:sym typeface="Poppins Light"/>
                        </a:rPr>
                        <a:t>SEÑAL</a:t>
                      </a: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tc>
                  <a:txBody>
                    <a:bodyPr/>
                    <a:lstStyle/>
                    <a:p>
                      <a:pPr marL="0" lvl="0" indent="0" algn="ctr" rtl="0">
                        <a:spcBef>
                          <a:spcPts val="0"/>
                        </a:spcBef>
                        <a:spcAft>
                          <a:spcPts val="0"/>
                        </a:spcAft>
                        <a:buNone/>
                      </a:pPr>
                      <a:r>
                        <a:rPr lang="es-ES" sz="1100" b="1" u="none" dirty="0">
                          <a:solidFill>
                            <a:schemeClr val="bg1"/>
                          </a:solidFill>
                          <a:latin typeface="Poppins" panose="020B0604020202020204" charset="0"/>
                          <a:ea typeface="Poppins Light"/>
                          <a:cs typeface="Poppins" panose="020B0604020202020204" charset="0"/>
                          <a:sym typeface="Poppins Light"/>
                        </a:rPr>
                        <a:t>SIGNIFICADO</a:t>
                      </a:r>
                    </a:p>
                  </a:txBody>
                  <a:tcPr marL="91425" marR="91425" marT="68575" marB="68575"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173249"/>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s-ES" sz="800" u="none" dirty="0">
                          <a:latin typeface="Arial Black" panose="020B0A04020102020204" pitchFamily="34" charset="0"/>
                          <a:ea typeface="Poppins Light"/>
                          <a:cs typeface="Poppins Light"/>
                          <a:sym typeface="Poppins Light"/>
                        </a:rPr>
                        <a:t>−  </a:t>
                      </a:r>
                      <a:endParaRPr sz="800" u="none"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algn="ctr"/>
                      <a:r>
                        <a:rPr lang="es-ES" sz="800" b="0" u="none" dirty="0">
                          <a:latin typeface="Poppins" panose="020B0604020202020204" charset="0"/>
                          <a:ea typeface="Poppins"/>
                          <a:cs typeface="Poppins" panose="020B0604020202020204" charset="0"/>
                          <a:sym typeface="Poppins"/>
                        </a:rPr>
                        <a:t>1 pitada larga cada 2 min.</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tc>
                  <a:txBody>
                    <a:bodyPr/>
                    <a:lstStyle/>
                    <a:p>
                      <a:r>
                        <a:rPr lang="es-ES" sz="800" b="1" u="none" dirty="0">
                          <a:latin typeface="Poppins"/>
                          <a:ea typeface="Poppins"/>
                          <a:cs typeface="Poppins"/>
                          <a:sym typeface="Poppins"/>
                        </a:rPr>
                        <a:t>Buque con arrancada</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002"/>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u="none" dirty="0">
                          <a:latin typeface="Arial Black" panose="020B0A04020102020204" pitchFamily="34" charset="0"/>
                          <a:ea typeface="Poppins Light"/>
                          <a:cs typeface="Poppins Light"/>
                          <a:sym typeface="Poppins Light"/>
                        </a:rPr>
                        <a:t>−  − </a:t>
                      </a:r>
                      <a:endParaRPr lang="es-ES" sz="800" u="none"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b="0" u="none" dirty="0">
                          <a:latin typeface="Poppins" panose="020B0604020202020204" charset="0"/>
                          <a:ea typeface="Poppins"/>
                          <a:cs typeface="Poppins" panose="020B0604020202020204" charset="0"/>
                          <a:sym typeface="Poppins"/>
                        </a:rPr>
                        <a:t>2 pitadas largas</a:t>
                      </a:r>
                      <a:endParaRPr lang="es-ES" sz="800" b="0" dirty="0">
                        <a:latin typeface="Poppins" panose="020B0604020202020204" charset="0"/>
                        <a:cs typeface="Poppins" panose="020B0604020202020204" charset="0"/>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r>
                        <a:rPr lang="es-ES" sz="800" b="1" u="none" dirty="0">
                          <a:latin typeface="Poppins"/>
                          <a:ea typeface="Poppins"/>
                          <a:cs typeface="Poppins"/>
                          <a:sym typeface="Poppins"/>
                        </a:rPr>
                        <a:t>En navegación, parado, sin arrancada</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804376650"/>
                  </a:ext>
                </a:extLst>
              </a:tr>
              <a:tr h="0">
                <a:tc>
                  <a:txBody>
                    <a:bodyPr/>
                    <a:lstStyle/>
                    <a:p>
                      <a:pPr marL="0" lvl="0" indent="0" algn="ctr" rtl="0">
                        <a:spcBef>
                          <a:spcPts val="0"/>
                        </a:spcBef>
                        <a:spcAft>
                          <a:spcPts val="0"/>
                        </a:spcAft>
                        <a:buNone/>
                      </a:pPr>
                      <a:r>
                        <a:rPr lang="es-ES" sz="800" u="none" dirty="0">
                          <a:latin typeface="Arial Black" panose="020B0A04020102020204" pitchFamily="34" charset="0"/>
                          <a:ea typeface="Poppins Light"/>
                          <a:cs typeface="Poppins Light"/>
                          <a:sym typeface="Poppins Light"/>
                        </a:rPr>
                        <a:t>− ● ●</a:t>
                      </a:r>
                      <a:endParaRPr lang="es-ES" sz="800" u="none"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b="0" u="none" dirty="0">
                          <a:latin typeface="Poppins" panose="020B0604020202020204" charset="0"/>
                          <a:ea typeface="Poppins"/>
                          <a:cs typeface="Poppins" panose="020B0604020202020204" charset="0"/>
                          <a:sym typeface="Poppins"/>
                        </a:rPr>
                        <a:t>1 pitada larga y 2 cortas</a:t>
                      </a:r>
                      <a:endParaRPr lang="es-ES" sz="800" b="0" dirty="0">
                        <a:latin typeface="Poppins" panose="020B0604020202020204" charset="0"/>
                        <a:cs typeface="Poppins" panose="020B0604020202020204" charset="0"/>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r>
                        <a:rPr lang="es-ES" sz="800" b="1" u="none" dirty="0">
                          <a:latin typeface="Poppins"/>
                          <a:ea typeface="Poppins"/>
                          <a:cs typeface="Poppins"/>
                          <a:sym typeface="Poppins"/>
                        </a:rPr>
                        <a:t>Sin gobierno, maniobra restringida, restringido por su calado, velero, pesquero, buque remolcando.</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608200383"/>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u="none" dirty="0">
                          <a:latin typeface="Arial Black" panose="020B0A04020102020204" pitchFamily="34" charset="0"/>
                          <a:ea typeface="Poppins Light"/>
                          <a:cs typeface="Poppins Light"/>
                          <a:sym typeface="Poppins Light"/>
                        </a:rPr>
                        <a:t>− ● ●●</a:t>
                      </a:r>
                      <a:endParaRPr lang="es-ES" sz="800" u="none"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S" sz="800" b="0" u="none" dirty="0">
                          <a:latin typeface="Poppins" panose="020B0604020202020204" charset="0"/>
                          <a:ea typeface="Poppins"/>
                          <a:cs typeface="Poppins" panose="020B0604020202020204" charset="0"/>
                          <a:sym typeface="Poppins"/>
                        </a:rPr>
                        <a:t>1 pitada larga y 3 cortas</a:t>
                      </a:r>
                      <a:endParaRPr lang="es-ES" sz="800" b="0" dirty="0">
                        <a:latin typeface="Poppins" panose="020B0604020202020204" charset="0"/>
                        <a:cs typeface="Poppins" panose="020B0604020202020204" charset="0"/>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r>
                        <a:rPr lang="pt-BR" sz="800" b="1" u="none" dirty="0">
                          <a:latin typeface="Poppins"/>
                          <a:ea typeface="Poppins"/>
                          <a:cs typeface="Poppins"/>
                          <a:sym typeface="Poppins"/>
                        </a:rPr>
                        <a:t>Buque </a:t>
                      </a:r>
                      <a:r>
                        <a:rPr lang="pt-BR" sz="800" b="1" u="none" dirty="0" err="1">
                          <a:latin typeface="Poppins"/>
                          <a:ea typeface="Poppins"/>
                          <a:cs typeface="Poppins"/>
                          <a:sym typeface="Poppins"/>
                        </a:rPr>
                        <a:t>remolcado</a:t>
                      </a:r>
                      <a:r>
                        <a:rPr lang="pt-BR" sz="800" b="1" u="none" dirty="0">
                          <a:latin typeface="Poppins"/>
                          <a:ea typeface="Poppins"/>
                          <a:cs typeface="Poppins"/>
                          <a:sym typeface="Poppins"/>
                        </a:rPr>
                        <a:t> o último de </a:t>
                      </a:r>
                      <a:r>
                        <a:rPr lang="pt-BR" sz="800" b="1" u="none" dirty="0" err="1">
                          <a:latin typeface="Poppins"/>
                          <a:ea typeface="Poppins"/>
                          <a:cs typeface="Poppins"/>
                          <a:sym typeface="Poppins"/>
                        </a:rPr>
                        <a:t>remolque</a:t>
                      </a:r>
                      <a:endParaRPr lang="es-ES" sz="800" b="1" u="none" dirty="0">
                        <a:latin typeface="Poppins"/>
                        <a:ea typeface="Poppins"/>
                        <a:cs typeface="Poppins"/>
                        <a:sym typeface="Poppins"/>
                      </a:endParaRP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416483287"/>
                  </a:ext>
                </a:extLst>
              </a:tr>
              <a:tr h="0">
                <a:tc>
                  <a:txBody>
                    <a:bodyPr/>
                    <a:lstStyle/>
                    <a:p>
                      <a:pPr marL="0" lvl="0" indent="0" algn="ctr" rtl="0">
                        <a:spcBef>
                          <a:spcPts val="0"/>
                        </a:spcBef>
                        <a:spcAft>
                          <a:spcPts val="0"/>
                        </a:spcAft>
                        <a:buNone/>
                      </a:pPr>
                      <a:r>
                        <a:rPr lang="es-ES" sz="800" u="none" dirty="0">
                          <a:latin typeface="Arial Black" panose="020B0A04020102020204" pitchFamily="34" charset="0"/>
                          <a:ea typeface="Poppins Light"/>
                          <a:cs typeface="Poppins Light"/>
                          <a:sym typeface="Poppins Light"/>
                        </a:rPr>
                        <a:t>▲▲▲▲▲▲</a:t>
                      </a:r>
                      <a:endParaRPr lang="es-ES" sz="800" u="none"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algn="ctr"/>
                      <a:r>
                        <a:rPr lang="es-ES" sz="800" b="0" dirty="0">
                          <a:latin typeface="Poppins" panose="020B0604020202020204" charset="0"/>
                          <a:cs typeface="Poppins" panose="020B0604020202020204" charset="0"/>
                        </a:rPr>
                        <a:t>6 campanadas</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r>
                        <a:rPr lang="es-ES" sz="800" b="1" u="none" dirty="0">
                          <a:latin typeface="Poppins"/>
                          <a:ea typeface="Poppins"/>
                          <a:cs typeface="Poppins"/>
                          <a:sym typeface="Poppins"/>
                        </a:rPr>
                        <a:t>Buque fondeado menor de 100 m</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2328350821"/>
                  </a:ext>
                </a:extLst>
              </a:tr>
              <a:tr h="0">
                <a:tc>
                  <a:txBody>
                    <a:bodyPr/>
                    <a:lstStyle/>
                    <a:p>
                      <a:pPr marL="0" lvl="0" indent="0" algn="ctr" rtl="0">
                        <a:spcBef>
                          <a:spcPts val="0"/>
                        </a:spcBef>
                        <a:spcAft>
                          <a:spcPts val="0"/>
                        </a:spcAft>
                        <a:buNone/>
                      </a:pPr>
                      <a:r>
                        <a:rPr lang="es-ES" sz="800" u="none" dirty="0">
                          <a:latin typeface="Arial Black" panose="020B0A04020102020204" pitchFamily="34" charset="0"/>
                          <a:ea typeface="Poppins Light"/>
                          <a:cs typeface="Poppins Light"/>
                          <a:sym typeface="Poppins Light"/>
                        </a:rPr>
                        <a:t>▲▲▲▲▲▲◙</a:t>
                      </a:r>
                      <a:endParaRPr lang="es-ES" sz="800" u="none"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algn="ctr"/>
                      <a:r>
                        <a:rPr lang="es-ES" sz="800" b="0" dirty="0">
                          <a:latin typeface="Poppins" panose="020B0604020202020204" charset="0"/>
                          <a:cs typeface="Poppins" panose="020B0604020202020204" charset="0"/>
                        </a:rPr>
                        <a:t>6 campanadas y 1 gong</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800" b="1" u="none" dirty="0">
                          <a:latin typeface="Poppins"/>
                          <a:ea typeface="Poppins"/>
                          <a:cs typeface="Poppins"/>
                          <a:sym typeface="Poppins"/>
                        </a:rPr>
                        <a:t>Buque fondeado mayor de 100 m</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3098035204"/>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s-ES" sz="800" u="none" dirty="0">
                        <a:latin typeface="Poppins Light"/>
                        <a:ea typeface="Poppins Light"/>
                        <a:cs typeface="Poppins Light"/>
                        <a:sym typeface="Poppins Light"/>
                      </a:endParaRPr>
                    </a:p>
                  </a:txBody>
                  <a:tcPr marL="45720" marR="45720" anchor="ctr">
                    <a:lnL w="9525" cap="flat" cmpd="sng">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algn="ctr"/>
                      <a:r>
                        <a:rPr lang="es-ES" sz="800" b="0" dirty="0">
                          <a:latin typeface="Poppins" panose="020B0604020202020204" charset="0"/>
                          <a:cs typeface="Poppins" panose="020B0604020202020204" charset="0"/>
                        </a:rPr>
                        <a:t>Cualquier señal acústica</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chemeClr val="tx1">
                        <a:lumMod val="95000"/>
                        <a:lumOff val="5000"/>
                        <a:alpha val="6539"/>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800" b="1" u="none" dirty="0">
                          <a:latin typeface="Poppins"/>
                          <a:ea typeface="Poppins"/>
                          <a:cs typeface="Poppins"/>
                          <a:sym typeface="Poppins"/>
                        </a:rPr>
                        <a:t>Buque de menos de 12 m</a:t>
                      </a:r>
                    </a:p>
                  </a:txBody>
                  <a:tcPr marL="45720" marR="45720" anchor="ctr">
                    <a:lnL w="9525" cap="flat" cmpd="sng" algn="ctr">
                      <a:solidFill>
                        <a:srgbClr val="FFFFFF"/>
                      </a:solidFill>
                      <a:prstDash val="solid"/>
                      <a:round/>
                      <a:headEnd type="none" w="sm" len="sm"/>
                      <a:tailEnd type="none" w="sm" len="sm"/>
                    </a:lnL>
                    <a:lnR w="9525" cap="flat" cmpd="sng" algn="ctr">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0000">
                        <a:alpha val="6539"/>
                      </a:srgbClr>
                    </a:solidFill>
                  </a:tcPr>
                </a:tc>
                <a:extLst>
                  <a:ext uri="{0D108BD9-81ED-4DB2-BD59-A6C34878D82A}">
                    <a16:rowId xmlns:a16="http://schemas.microsoft.com/office/drawing/2014/main" val="1038456786"/>
                  </a:ext>
                </a:extLst>
              </a:tr>
            </a:tbl>
          </a:graphicData>
        </a:graphic>
      </p:graphicFrame>
      <p:sp>
        <p:nvSpPr>
          <p:cNvPr id="40" name="Rectángulo 39">
            <a:extLst>
              <a:ext uri="{FF2B5EF4-FFF2-40B4-BE49-F238E27FC236}">
                <a16:creationId xmlns:a16="http://schemas.microsoft.com/office/drawing/2014/main" id="{E90D51C1-9766-4897-A563-848E3687A71C}"/>
              </a:ext>
            </a:extLst>
          </p:cNvPr>
          <p:cNvSpPr/>
          <p:nvPr/>
        </p:nvSpPr>
        <p:spPr>
          <a:xfrm>
            <a:off x="136708" y="2666587"/>
            <a:ext cx="1056861" cy="307777"/>
          </a:xfrm>
          <a:prstGeom prst="rect">
            <a:avLst/>
          </a:prstGeom>
        </p:spPr>
        <p:txBody>
          <a:bodyPr wrap="square">
            <a:spAutoFit/>
          </a:bodyPr>
          <a:lstStyle/>
          <a:p>
            <a:r>
              <a:rPr lang="es-ES" b="1" dirty="0">
                <a:latin typeface="Poppins" panose="020B0604020202020204" charset="0"/>
                <a:cs typeface="Poppins" panose="020B0604020202020204" charset="0"/>
              </a:rPr>
              <a:t>REGLA 35</a:t>
            </a:r>
            <a:endParaRPr lang="es-ES" dirty="0">
              <a:latin typeface="Poppins" panose="020B0604020202020204" charset="0"/>
              <a:cs typeface="Poppins" panose="020B0604020202020204" charset="0"/>
            </a:endParaRPr>
          </a:p>
        </p:txBody>
      </p:sp>
    </p:spTree>
    <p:extLst>
      <p:ext uri="{BB962C8B-B14F-4D97-AF65-F5344CB8AC3E}">
        <p14:creationId xmlns:p14="http://schemas.microsoft.com/office/powerpoint/2010/main" val="348612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4" name="Imagen 3">
            <a:extLst>
              <a:ext uri="{FF2B5EF4-FFF2-40B4-BE49-F238E27FC236}">
                <a16:creationId xmlns:a16="http://schemas.microsoft.com/office/drawing/2014/main" id="{117A492E-DEBE-48CB-A231-E30DDCD9D822}"/>
              </a:ext>
            </a:extLst>
          </p:cNvPr>
          <p:cNvPicPr>
            <a:picLocks noChangeAspect="1"/>
          </p:cNvPicPr>
          <p:nvPr/>
        </p:nvPicPr>
        <p:blipFill>
          <a:blip r:embed="rId3"/>
          <a:stretch>
            <a:fillRect/>
          </a:stretch>
        </p:blipFill>
        <p:spPr>
          <a:xfrm>
            <a:off x="-1" y="-1"/>
            <a:ext cx="9137121" cy="5305425"/>
          </a:xfrm>
          <a:prstGeom prst="rect">
            <a:avLst/>
          </a:prstGeom>
        </p:spPr>
      </p:pic>
      <p:sp>
        <p:nvSpPr>
          <p:cNvPr id="290" name="Google Shape;290;p26"/>
          <p:cNvSpPr txBox="1">
            <a:spLocks noGrp="1"/>
          </p:cNvSpPr>
          <p:nvPr>
            <p:ph type="title"/>
          </p:nvPr>
        </p:nvSpPr>
        <p:spPr>
          <a:xfrm>
            <a:off x="457199" y="354524"/>
            <a:ext cx="5616553" cy="683100"/>
          </a:xfrm>
          <a:prstGeom prst="rect">
            <a:avLst/>
          </a:prstGeom>
        </p:spPr>
        <p:txBody>
          <a:bodyPr spcFirstLastPara="1" wrap="square" lIns="91425" tIns="91425" rIns="91425" bIns="91425" anchor="b" anchorCtr="0">
            <a:noAutofit/>
          </a:bodyPr>
          <a:lstStyle/>
          <a:p>
            <a:pPr lvl="0"/>
            <a:r>
              <a:rPr lang="es-ES" dirty="0"/>
              <a:t>RIPA</a:t>
            </a:r>
            <a:endParaRPr dirty="0"/>
          </a:p>
        </p:txBody>
      </p:sp>
      <p:sp>
        <p:nvSpPr>
          <p:cNvPr id="291" name="Google Shape;291;p26"/>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63</a:t>
            </a:fld>
            <a:endParaRPr/>
          </a:p>
        </p:txBody>
      </p:sp>
      <p:sp>
        <p:nvSpPr>
          <p:cNvPr id="2" name="Rectángulo 1">
            <a:extLst>
              <a:ext uri="{FF2B5EF4-FFF2-40B4-BE49-F238E27FC236}">
                <a16:creationId xmlns:a16="http://schemas.microsoft.com/office/drawing/2014/main" id="{D8E9314E-C7E1-44D9-8AB1-97C9CD671143}"/>
              </a:ext>
            </a:extLst>
          </p:cNvPr>
          <p:cNvSpPr/>
          <p:nvPr/>
        </p:nvSpPr>
        <p:spPr>
          <a:xfrm>
            <a:off x="1604565" y="613180"/>
            <a:ext cx="1887055" cy="307777"/>
          </a:xfrm>
          <a:prstGeom prst="rect">
            <a:avLst/>
          </a:prstGeom>
        </p:spPr>
        <p:txBody>
          <a:bodyPr wrap="none">
            <a:spAutoFit/>
          </a:bodyPr>
          <a:lstStyle/>
          <a:p>
            <a:r>
              <a:rPr lang="es-ES" b="1" dirty="0">
                <a:latin typeface="Poppins" panose="020B0604020202020204" charset="0"/>
                <a:cs typeface="Poppins" panose="020B0604020202020204" charset="0"/>
              </a:rPr>
              <a:t>Señales de peligro</a:t>
            </a:r>
          </a:p>
        </p:txBody>
      </p:sp>
      <p:sp>
        <p:nvSpPr>
          <p:cNvPr id="5" name="CuadroTexto 4">
            <a:extLst>
              <a:ext uri="{FF2B5EF4-FFF2-40B4-BE49-F238E27FC236}">
                <a16:creationId xmlns:a16="http://schemas.microsoft.com/office/drawing/2014/main" id="{DE176CD0-7B80-46CD-8C52-20F40DA5EDB3}"/>
              </a:ext>
            </a:extLst>
          </p:cNvPr>
          <p:cNvSpPr txBox="1"/>
          <p:nvPr/>
        </p:nvSpPr>
        <p:spPr>
          <a:xfrm>
            <a:off x="1604565" y="980809"/>
            <a:ext cx="1209675" cy="630942"/>
          </a:xfrm>
          <a:prstGeom prst="rect">
            <a:avLst/>
          </a:prstGeom>
          <a:noFill/>
        </p:spPr>
        <p:txBody>
          <a:bodyPr wrap="square" rtlCol="0">
            <a:spAutoFit/>
          </a:bodyPr>
          <a:lstStyle/>
          <a:p>
            <a:r>
              <a:rPr lang="es-ES" sz="700" dirty="0">
                <a:latin typeface="Poppins" panose="020B0604020202020204" charset="0"/>
                <a:cs typeface="Poppins" panose="020B0604020202020204" charset="0"/>
              </a:rPr>
              <a:t>Un disparo de cañón, u otra señal detonante, repetidos a intervalos de un minuto aproximadamente.	</a:t>
            </a:r>
          </a:p>
        </p:txBody>
      </p:sp>
      <p:sp>
        <p:nvSpPr>
          <p:cNvPr id="10" name="CuadroTexto 9">
            <a:extLst>
              <a:ext uri="{FF2B5EF4-FFF2-40B4-BE49-F238E27FC236}">
                <a16:creationId xmlns:a16="http://schemas.microsoft.com/office/drawing/2014/main" id="{016FA462-693E-4548-9745-DADD5791D87C}"/>
              </a:ext>
            </a:extLst>
          </p:cNvPr>
          <p:cNvSpPr txBox="1"/>
          <p:nvPr/>
        </p:nvSpPr>
        <p:spPr>
          <a:xfrm>
            <a:off x="1604564" y="1821380"/>
            <a:ext cx="1209675" cy="523220"/>
          </a:xfrm>
          <a:prstGeom prst="rect">
            <a:avLst/>
          </a:prstGeom>
          <a:noFill/>
        </p:spPr>
        <p:txBody>
          <a:bodyPr wrap="square" rtlCol="0">
            <a:spAutoFit/>
          </a:bodyPr>
          <a:lstStyle/>
          <a:p>
            <a:r>
              <a:rPr lang="es-ES" sz="700" dirty="0">
                <a:latin typeface="Poppins" panose="020B0604020202020204" charset="0"/>
                <a:cs typeface="Poppins" panose="020B0604020202020204" charset="0"/>
              </a:rPr>
              <a:t>Un sonido continuo producido por cualquier aparato de señales de niebla.	</a:t>
            </a:r>
          </a:p>
        </p:txBody>
      </p:sp>
      <p:sp>
        <p:nvSpPr>
          <p:cNvPr id="11" name="CuadroTexto 10">
            <a:extLst>
              <a:ext uri="{FF2B5EF4-FFF2-40B4-BE49-F238E27FC236}">
                <a16:creationId xmlns:a16="http://schemas.microsoft.com/office/drawing/2014/main" id="{E6AD4D4A-F72D-41E5-BADF-D7F1B119419F}"/>
              </a:ext>
            </a:extLst>
          </p:cNvPr>
          <p:cNvSpPr txBox="1"/>
          <p:nvPr/>
        </p:nvSpPr>
        <p:spPr>
          <a:xfrm>
            <a:off x="1608928" y="2652711"/>
            <a:ext cx="1209675" cy="630942"/>
          </a:xfrm>
          <a:prstGeom prst="rect">
            <a:avLst/>
          </a:prstGeom>
          <a:noFill/>
        </p:spPr>
        <p:txBody>
          <a:bodyPr wrap="square" rtlCol="0">
            <a:spAutoFit/>
          </a:bodyPr>
          <a:lstStyle/>
          <a:p>
            <a:r>
              <a:rPr lang="es-ES" sz="700" dirty="0">
                <a:latin typeface="Poppins" panose="020B0604020202020204" charset="0"/>
                <a:cs typeface="Poppins" panose="020B0604020202020204" charset="0"/>
              </a:rPr>
              <a:t>Cohetes o granadas que despidan estrellas rojas lanzados uno a uno y a cortos intervalos.</a:t>
            </a:r>
          </a:p>
        </p:txBody>
      </p:sp>
      <p:sp>
        <p:nvSpPr>
          <p:cNvPr id="12" name="CuadroTexto 11">
            <a:extLst>
              <a:ext uri="{FF2B5EF4-FFF2-40B4-BE49-F238E27FC236}">
                <a16:creationId xmlns:a16="http://schemas.microsoft.com/office/drawing/2014/main" id="{90818E24-4F29-4871-A0F8-928FE4A7B20F}"/>
              </a:ext>
            </a:extLst>
          </p:cNvPr>
          <p:cNvSpPr txBox="1"/>
          <p:nvPr/>
        </p:nvSpPr>
        <p:spPr>
          <a:xfrm>
            <a:off x="1604564" y="3482645"/>
            <a:ext cx="1436264" cy="738664"/>
          </a:xfrm>
          <a:prstGeom prst="rect">
            <a:avLst/>
          </a:prstGeom>
          <a:noFill/>
        </p:spPr>
        <p:txBody>
          <a:bodyPr wrap="square" rtlCol="0">
            <a:spAutoFit/>
          </a:bodyPr>
          <a:lstStyle/>
          <a:p>
            <a:r>
              <a:rPr lang="es-ES" sz="700" dirty="0">
                <a:latin typeface="Poppins" panose="020B0604020202020204" charset="0"/>
                <a:cs typeface="Poppins" panose="020B0604020202020204" charset="0"/>
              </a:rPr>
              <a:t>Una señal emitida por radio- telegrafía o por cualquier otro sistema de señales consistentes en el grupo  [··· - - - ···] (SOS) del Código Morse.</a:t>
            </a:r>
          </a:p>
        </p:txBody>
      </p:sp>
      <p:sp>
        <p:nvSpPr>
          <p:cNvPr id="13" name="CuadroTexto 12">
            <a:extLst>
              <a:ext uri="{FF2B5EF4-FFF2-40B4-BE49-F238E27FC236}">
                <a16:creationId xmlns:a16="http://schemas.microsoft.com/office/drawing/2014/main" id="{279D1C91-EE41-4DD5-8942-99EE92973A58}"/>
              </a:ext>
            </a:extLst>
          </p:cNvPr>
          <p:cNvSpPr txBox="1"/>
          <p:nvPr/>
        </p:nvSpPr>
        <p:spPr>
          <a:xfrm>
            <a:off x="1604563" y="4312579"/>
            <a:ext cx="1209675" cy="523220"/>
          </a:xfrm>
          <a:prstGeom prst="rect">
            <a:avLst/>
          </a:prstGeom>
          <a:noFill/>
        </p:spPr>
        <p:txBody>
          <a:bodyPr wrap="square" rtlCol="0">
            <a:spAutoFit/>
          </a:bodyPr>
          <a:lstStyle/>
          <a:p>
            <a:r>
              <a:rPr lang="es-ES" sz="700" dirty="0">
                <a:latin typeface="Poppins" panose="020B0604020202020204" charset="0"/>
                <a:cs typeface="Poppins" panose="020B0604020202020204" charset="0"/>
              </a:rPr>
              <a:t>Una señal emitida por radiotelefonía empleando el código "</a:t>
            </a:r>
            <a:r>
              <a:rPr lang="es-ES" sz="700" dirty="0" err="1">
                <a:latin typeface="Poppins" panose="020B0604020202020204" charset="0"/>
                <a:cs typeface="Poppins" panose="020B0604020202020204" charset="0"/>
              </a:rPr>
              <a:t>Mayday</a:t>
            </a:r>
            <a:r>
              <a:rPr lang="es-ES" sz="700" dirty="0">
                <a:latin typeface="Poppins" panose="020B0604020202020204" charset="0"/>
                <a:cs typeface="Poppins" panose="020B0604020202020204" charset="0"/>
              </a:rPr>
              <a:t>".</a:t>
            </a:r>
          </a:p>
        </p:txBody>
      </p:sp>
      <p:sp>
        <p:nvSpPr>
          <p:cNvPr id="14" name="CuadroTexto 13">
            <a:extLst>
              <a:ext uri="{FF2B5EF4-FFF2-40B4-BE49-F238E27FC236}">
                <a16:creationId xmlns:a16="http://schemas.microsoft.com/office/drawing/2014/main" id="{DB5EB36B-A68E-4F47-809F-26DDB93362F6}"/>
              </a:ext>
            </a:extLst>
          </p:cNvPr>
          <p:cNvSpPr txBox="1"/>
          <p:nvPr/>
        </p:nvSpPr>
        <p:spPr>
          <a:xfrm>
            <a:off x="4156801" y="980809"/>
            <a:ext cx="1209675" cy="523220"/>
          </a:xfrm>
          <a:prstGeom prst="rect">
            <a:avLst/>
          </a:prstGeom>
          <a:noFill/>
        </p:spPr>
        <p:txBody>
          <a:bodyPr wrap="square" rtlCol="0">
            <a:spAutoFit/>
          </a:bodyPr>
          <a:lstStyle/>
          <a:p>
            <a:r>
              <a:rPr lang="es-ES" sz="700" dirty="0">
                <a:latin typeface="Poppins" panose="020B0604020202020204" charset="0"/>
                <a:cs typeface="Poppins" panose="020B0604020202020204" charset="0"/>
              </a:rPr>
              <a:t>La señal de peligro "NC" del Código Internacional de Señales.</a:t>
            </a:r>
          </a:p>
        </p:txBody>
      </p:sp>
      <p:sp>
        <p:nvSpPr>
          <p:cNvPr id="15" name="CuadroTexto 14">
            <a:extLst>
              <a:ext uri="{FF2B5EF4-FFF2-40B4-BE49-F238E27FC236}">
                <a16:creationId xmlns:a16="http://schemas.microsoft.com/office/drawing/2014/main" id="{B1EFD51C-5BFD-4F65-81EA-EDCE1CC25832}"/>
              </a:ext>
            </a:extLst>
          </p:cNvPr>
          <p:cNvSpPr txBox="1"/>
          <p:nvPr/>
        </p:nvSpPr>
        <p:spPr>
          <a:xfrm>
            <a:off x="4156800" y="1821380"/>
            <a:ext cx="1209675" cy="630942"/>
          </a:xfrm>
          <a:prstGeom prst="rect">
            <a:avLst/>
          </a:prstGeom>
          <a:noFill/>
        </p:spPr>
        <p:txBody>
          <a:bodyPr wrap="square" rtlCol="0">
            <a:spAutoFit/>
          </a:bodyPr>
          <a:lstStyle/>
          <a:p>
            <a:r>
              <a:rPr lang="es-ES" sz="700" dirty="0">
                <a:latin typeface="Poppins" panose="020B0604020202020204" charset="0"/>
                <a:cs typeface="Poppins" panose="020B0604020202020204" charset="0"/>
              </a:rPr>
              <a:t>Una bandera cuadrada que tenga encima o debajo de ella una bola u objeto análogo.</a:t>
            </a:r>
          </a:p>
        </p:txBody>
      </p:sp>
      <p:sp>
        <p:nvSpPr>
          <p:cNvPr id="16" name="CuadroTexto 15">
            <a:extLst>
              <a:ext uri="{FF2B5EF4-FFF2-40B4-BE49-F238E27FC236}">
                <a16:creationId xmlns:a16="http://schemas.microsoft.com/office/drawing/2014/main" id="{0E05C3A0-84A9-4876-BD1D-BE98279C2859}"/>
              </a:ext>
            </a:extLst>
          </p:cNvPr>
          <p:cNvSpPr txBox="1"/>
          <p:nvPr/>
        </p:nvSpPr>
        <p:spPr>
          <a:xfrm>
            <a:off x="4161164" y="2652711"/>
            <a:ext cx="1209675" cy="630942"/>
          </a:xfrm>
          <a:prstGeom prst="rect">
            <a:avLst/>
          </a:prstGeom>
          <a:noFill/>
        </p:spPr>
        <p:txBody>
          <a:bodyPr wrap="square" rtlCol="0">
            <a:spAutoFit/>
          </a:bodyPr>
          <a:lstStyle/>
          <a:p>
            <a:r>
              <a:rPr lang="es-ES" sz="700" dirty="0">
                <a:latin typeface="Poppins" panose="020B0604020202020204" charset="0"/>
                <a:cs typeface="Poppins" panose="020B0604020202020204" charset="0"/>
              </a:rPr>
              <a:t>Llamaradas a bordo (como las que se producen al arder un barril de brea, petróleo, etc.).</a:t>
            </a:r>
          </a:p>
        </p:txBody>
      </p:sp>
      <p:sp>
        <p:nvSpPr>
          <p:cNvPr id="17" name="CuadroTexto 16">
            <a:extLst>
              <a:ext uri="{FF2B5EF4-FFF2-40B4-BE49-F238E27FC236}">
                <a16:creationId xmlns:a16="http://schemas.microsoft.com/office/drawing/2014/main" id="{EF7E4928-BCCC-45BA-9541-20430B08FB22}"/>
              </a:ext>
            </a:extLst>
          </p:cNvPr>
          <p:cNvSpPr txBox="1"/>
          <p:nvPr/>
        </p:nvSpPr>
        <p:spPr>
          <a:xfrm>
            <a:off x="4156800" y="3482645"/>
            <a:ext cx="1209675" cy="523220"/>
          </a:xfrm>
          <a:prstGeom prst="rect">
            <a:avLst/>
          </a:prstGeom>
          <a:noFill/>
        </p:spPr>
        <p:txBody>
          <a:bodyPr wrap="square" rtlCol="0">
            <a:spAutoFit/>
          </a:bodyPr>
          <a:lstStyle/>
          <a:p>
            <a:r>
              <a:rPr lang="es-ES" sz="700" dirty="0">
                <a:latin typeface="Poppins" panose="020B0604020202020204" charset="0"/>
                <a:cs typeface="Poppins" panose="020B0604020202020204" charset="0"/>
              </a:rPr>
              <a:t>Un cohete-bengala con paracaídas o una bengala de mano que produzca una luz roja.</a:t>
            </a:r>
          </a:p>
        </p:txBody>
      </p:sp>
      <p:sp>
        <p:nvSpPr>
          <p:cNvPr id="18" name="CuadroTexto 17">
            <a:extLst>
              <a:ext uri="{FF2B5EF4-FFF2-40B4-BE49-F238E27FC236}">
                <a16:creationId xmlns:a16="http://schemas.microsoft.com/office/drawing/2014/main" id="{31519CCC-42C8-4F5D-8A13-44B311EB07AF}"/>
              </a:ext>
            </a:extLst>
          </p:cNvPr>
          <p:cNvSpPr txBox="1"/>
          <p:nvPr/>
        </p:nvSpPr>
        <p:spPr>
          <a:xfrm>
            <a:off x="4156799" y="4312579"/>
            <a:ext cx="1209675" cy="523220"/>
          </a:xfrm>
          <a:prstGeom prst="rect">
            <a:avLst/>
          </a:prstGeom>
          <a:noFill/>
        </p:spPr>
        <p:txBody>
          <a:bodyPr wrap="square" rtlCol="0">
            <a:spAutoFit/>
          </a:bodyPr>
          <a:lstStyle/>
          <a:p>
            <a:r>
              <a:rPr lang="es-ES" sz="700" dirty="0">
                <a:latin typeface="Poppins" panose="020B0604020202020204" charset="0"/>
                <a:cs typeface="Poppins" panose="020B0604020202020204" charset="0"/>
              </a:rPr>
              <a:t>Una señal fumígena que produzca una densa humareda de color naranja.</a:t>
            </a:r>
          </a:p>
        </p:txBody>
      </p:sp>
      <p:sp>
        <p:nvSpPr>
          <p:cNvPr id="19" name="CuadroTexto 18">
            <a:extLst>
              <a:ext uri="{FF2B5EF4-FFF2-40B4-BE49-F238E27FC236}">
                <a16:creationId xmlns:a16="http://schemas.microsoft.com/office/drawing/2014/main" id="{4F60B382-2B38-4F1F-8CA2-E78FA0DA4B9C}"/>
              </a:ext>
            </a:extLst>
          </p:cNvPr>
          <p:cNvSpPr txBox="1"/>
          <p:nvPr/>
        </p:nvSpPr>
        <p:spPr>
          <a:xfrm>
            <a:off x="6811475" y="980809"/>
            <a:ext cx="1209675" cy="630942"/>
          </a:xfrm>
          <a:prstGeom prst="rect">
            <a:avLst/>
          </a:prstGeom>
          <a:noFill/>
        </p:spPr>
        <p:txBody>
          <a:bodyPr wrap="square" rtlCol="0">
            <a:spAutoFit/>
          </a:bodyPr>
          <a:lstStyle/>
          <a:p>
            <a:r>
              <a:rPr lang="es-ES" sz="700" dirty="0">
                <a:latin typeface="Poppins" panose="020B0604020202020204" charset="0"/>
                <a:cs typeface="Poppins" panose="020B0604020202020204" charset="0"/>
              </a:rPr>
              <a:t>Movimientos lentos y repetidos, subiendo y bajando los brazos extendidos lateralmente.	</a:t>
            </a:r>
          </a:p>
        </p:txBody>
      </p:sp>
      <p:sp>
        <p:nvSpPr>
          <p:cNvPr id="20" name="CuadroTexto 19">
            <a:extLst>
              <a:ext uri="{FF2B5EF4-FFF2-40B4-BE49-F238E27FC236}">
                <a16:creationId xmlns:a16="http://schemas.microsoft.com/office/drawing/2014/main" id="{D81B5D3D-0D4E-4896-B233-65E1925D08BE}"/>
              </a:ext>
            </a:extLst>
          </p:cNvPr>
          <p:cNvSpPr txBox="1"/>
          <p:nvPr/>
        </p:nvSpPr>
        <p:spPr>
          <a:xfrm>
            <a:off x="6811474" y="1821380"/>
            <a:ext cx="1209675" cy="307777"/>
          </a:xfrm>
          <a:prstGeom prst="rect">
            <a:avLst/>
          </a:prstGeom>
          <a:noFill/>
        </p:spPr>
        <p:txBody>
          <a:bodyPr wrap="square" rtlCol="0">
            <a:spAutoFit/>
          </a:bodyPr>
          <a:lstStyle/>
          <a:p>
            <a:r>
              <a:rPr lang="es-ES" sz="700" dirty="0">
                <a:latin typeface="Poppins" panose="020B0604020202020204" charset="0"/>
                <a:cs typeface="Poppins" panose="020B0604020202020204" charset="0"/>
              </a:rPr>
              <a:t>La señal de alarma radiotelegráfica.</a:t>
            </a:r>
          </a:p>
        </p:txBody>
      </p:sp>
      <p:sp>
        <p:nvSpPr>
          <p:cNvPr id="21" name="CuadroTexto 20">
            <a:extLst>
              <a:ext uri="{FF2B5EF4-FFF2-40B4-BE49-F238E27FC236}">
                <a16:creationId xmlns:a16="http://schemas.microsoft.com/office/drawing/2014/main" id="{77DE2100-1DD7-4AC0-96FD-01F6AAD059B0}"/>
              </a:ext>
            </a:extLst>
          </p:cNvPr>
          <p:cNvSpPr txBox="1"/>
          <p:nvPr/>
        </p:nvSpPr>
        <p:spPr>
          <a:xfrm>
            <a:off x="6815838" y="2652711"/>
            <a:ext cx="1209675" cy="307777"/>
          </a:xfrm>
          <a:prstGeom prst="rect">
            <a:avLst/>
          </a:prstGeom>
          <a:noFill/>
        </p:spPr>
        <p:txBody>
          <a:bodyPr wrap="square" rtlCol="0">
            <a:spAutoFit/>
          </a:bodyPr>
          <a:lstStyle/>
          <a:p>
            <a:r>
              <a:rPr lang="es-ES" sz="700" dirty="0">
                <a:latin typeface="Poppins" panose="020B0604020202020204" charset="0"/>
                <a:cs typeface="Poppins" panose="020B0604020202020204" charset="0"/>
              </a:rPr>
              <a:t>La señal de alarma radiotelefónica..	</a:t>
            </a:r>
          </a:p>
        </p:txBody>
      </p:sp>
      <p:sp>
        <p:nvSpPr>
          <p:cNvPr id="22" name="CuadroTexto 21">
            <a:extLst>
              <a:ext uri="{FF2B5EF4-FFF2-40B4-BE49-F238E27FC236}">
                <a16:creationId xmlns:a16="http://schemas.microsoft.com/office/drawing/2014/main" id="{955D7725-9C9D-4256-82D4-FB2FE72B258E}"/>
              </a:ext>
            </a:extLst>
          </p:cNvPr>
          <p:cNvSpPr txBox="1"/>
          <p:nvPr/>
        </p:nvSpPr>
        <p:spPr>
          <a:xfrm>
            <a:off x="6811474" y="3482645"/>
            <a:ext cx="1209675" cy="523220"/>
          </a:xfrm>
          <a:prstGeom prst="rect">
            <a:avLst/>
          </a:prstGeom>
          <a:noFill/>
        </p:spPr>
        <p:txBody>
          <a:bodyPr wrap="square" rtlCol="0">
            <a:spAutoFit/>
          </a:bodyPr>
          <a:lstStyle/>
          <a:p>
            <a:r>
              <a:rPr lang="es-ES" sz="700" dirty="0">
                <a:latin typeface="Poppins" panose="020B0604020202020204" charset="0"/>
                <a:cs typeface="Poppins" panose="020B0604020202020204" charset="0"/>
              </a:rPr>
              <a:t>Señales transmitidas por radiobalizas de localización de siniestros.</a:t>
            </a:r>
          </a:p>
        </p:txBody>
      </p:sp>
    </p:spTree>
    <p:extLst>
      <p:ext uri="{BB962C8B-B14F-4D97-AF65-F5344CB8AC3E}">
        <p14:creationId xmlns:p14="http://schemas.microsoft.com/office/powerpoint/2010/main" val="11165674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0"/>
        <p:cNvGrpSpPr/>
        <p:nvPr/>
      </p:nvGrpSpPr>
      <p:grpSpPr>
        <a:xfrm>
          <a:off x="0" y="0"/>
          <a:ext cx="0" cy="0"/>
          <a:chOff x="0" y="0"/>
          <a:chExt cx="0" cy="0"/>
        </a:xfrm>
      </p:grpSpPr>
      <p:sp>
        <p:nvSpPr>
          <p:cNvPr id="141" name="Google Shape;141;p14"/>
          <p:cNvSpPr txBox="1">
            <a:spLocks noGrp="1"/>
          </p:cNvSpPr>
          <p:nvPr>
            <p:ph type="ctrTitle"/>
          </p:nvPr>
        </p:nvSpPr>
        <p:spPr>
          <a:xfrm>
            <a:off x="1565564" y="1991850"/>
            <a:ext cx="5936672" cy="1159800"/>
          </a:xfrm>
          <a:prstGeom prst="rect">
            <a:avLst/>
          </a:prstGeom>
        </p:spPr>
        <p:txBody>
          <a:bodyPr spcFirstLastPara="1" wrap="square" lIns="91425" tIns="91425" rIns="91425" bIns="91425" anchor="ctr" anchorCtr="0">
            <a:noAutofit/>
          </a:bodyPr>
          <a:lstStyle/>
          <a:p>
            <a:pPr lvl="0"/>
            <a:r>
              <a:rPr lang="es-ES" altLang="es-ES" sz="9600" dirty="0">
                <a:solidFill>
                  <a:schemeClr val="bg1"/>
                </a:solidFill>
                <a:latin typeface="Poppins" panose="020B0604020202020204" charset="0"/>
                <a:cs typeface="Poppins" panose="020B0604020202020204" charset="0"/>
              </a:rPr>
              <a:t>PNB</a:t>
            </a:r>
            <a:br>
              <a:rPr lang="es-ES" altLang="es-ES" sz="5400" b="0" dirty="0">
                <a:solidFill>
                  <a:schemeClr val="bg1"/>
                </a:solidFill>
                <a:latin typeface="Oswald" panose="00000500000000000000" pitchFamily="2" charset="0"/>
              </a:rPr>
            </a:br>
            <a:r>
              <a:rPr lang="es-ES" altLang="es-ES" sz="1600" dirty="0">
                <a:solidFill>
                  <a:schemeClr val="bg1"/>
                </a:solidFill>
                <a:latin typeface="Poppins" panose="020B0604020202020204" charset="0"/>
                <a:cs typeface="Poppins" panose="020B0604020202020204" charset="0"/>
              </a:rPr>
              <a:t>PATRÓN DE NAVEGACIÓN BÁSICA </a:t>
            </a:r>
            <a:r>
              <a:rPr lang="es-ES" altLang="es-ES" sz="1600" b="0" dirty="0">
                <a:solidFill>
                  <a:schemeClr val="bg1"/>
                </a:solidFill>
                <a:latin typeface="Poppins" panose="020B0604020202020204" charset="0"/>
                <a:cs typeface="Poppins" panose="020B0604020202020204" charset="0"/>
              </a:rPr>
              <a:t>| ESCOLA PORT</a:t>
            </a:r>
            <a:endParaRPr b="0" dirty="0">
              <a:solidFill>
                <a:schemeClr val="bg1"/>
              </a:solidFill>
              <a:latin typeface="Poppins" panose="020B0604020202020204" charset="0"/>
              <a:cs typeface="Poppins" panose="020B0604020202020204" charset="0"/>
            </a:endParaRPr>
          </a:p>
        </p:txBody>
      </p:sp>
      <p:pic>
        <p:nvPicPr>
          <p:cNvPr id="3" name="Imagen 2">
            <a:extLst>
              <a:ext uri="{FF2B5EF4-FFF2-40B4-BE49-F238E27FC236}">
                <a16:creationId xmlns:a16="http://schemas.microsoft.com/office/drawing/2014/main" id="{4D8C3575-B2C5-403B-A96E-730436497AE9}"/>
              </a:ext>
            </a:extLst>
          </p:cNvPr>
          <p:cNvPicPr>
            <a:picLocks noChangeAspect="1"/>
          </p:cNvPicPr>
          <p:nvPr/>
        </p:nvPicPr>
        <p:blipFill>
          <a:blip r:embed="rId4"/>
          <a:stretch>
            <a:fillRect/>
          </a:stretch>
        </p:blipFill>
        <p:spPr>
          <a:xfrm>
            <a:off x="-68580" y="-405008"/>
            <a:ext cx="3590168" cy="3590168"/>
          </a:xfrm>
          <a:prstGeom prst="rect">
            <a:avLst/>
          </a:prstGeom>
        </p:spPr>
      </p:pic>
    </p:spTree>
    <p:extLst>
      <p:ext uri="{BB962C8B-B14F-4D97-AF65-F5344CB8AC3E}">
        <p14:creationId xmlns:p14="http://schemas.microsoft.com/office/powerpoint/2010/main" val="179665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EA60B2BB-5821-4B35-85A7-CFC7294A9644}"/>
              </a:ext>
            </a:extLst>
          </p:cNvPr>
          <p:cNvSpPr>
            <a:spLocks noGrp="1"/>
          </p:cNvSpPr>
          <p:nvPr>
            <p:ph type="title"/>
          </p:nvPr>
        </p:nvSpPr>
        <p:spPr/>
        <p:txBody>
          <a:bodyPr/>
          <a:lstStyle/>
          <a:p>
            <a:endParaRPr lang="es-ES"/>
          </a:p>
        </p:txBody>
      </p:sp>
      <p:sp>
        <p:nvSpPr>
          <p:cNvPr id="6" name="Marcador de número de diapositiva 5">
            <a:extLst>
              <a:ext uri="{FF2B5EF4-FFF2-40B4-BE49-F238E27FC236}">
                <a16:creationId xmlns:a16="http://schemas.microsoft.com/office/drawing/2014/main" id="{4E44E146-1744-4C67-954D-3AA74DFD04A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s-ES" smtClean="0"/>
              <a:t>7</a:t>
            </a:fld>
            <a:endParaRPr lang="es-ES"/>
          </a:p>
        </p:txBody>
      </p:sp>
      <p:pic>
        <p:nvPicPr>
          <p:cNvPr id="9" name="Imagen 8">
            <a:extLst>
              <a:ext uri="{FF2B5EF4-FFF2-40B4-BE49-F238E27FC236}">
                <a16:creationId xmlns:a16="http://schemas.microsoft.com/office/drawing/2014/main" id="{F2685199-9B25-4D21-A74F-65D2AA4A2CE5}"/>
              </a:ext>
            </a:extLst>
          </p:cNvPr>
          <p:cNvPicPr>
            <a:picLocks noChangeAspect="1"/>
          </p:cNvPicPr>
          <p:nvPr/>
        </p:nvPicPr>
        <p:blipFill>
          <a:blip r:embed="rId2"/>
          <a:stretch>
            <a:fillRect/>
          </a:stretch>
        </p:blipFill>
        <p:spPr>
          <a:xfrm>
            <a:off x="421" y="0"/>
            <a:ext cx="9143158" cy="5143500"/>
          </a:xfrm>
          <a:prstGeom prst="rect">
            <a:avLst/>
          </a:prstGeom>
        </p:spPr>
      </p:pic>
      <p:grpSp>
        <p:nvGrpSpPr>
          <p:cNvPr id="13" name="Grupo 12">
            <a:extLst>
              <a:ext uri="{FF2B5EF4-FFF2-40B4-BE49-F238E27FC236}">
                <a16:creationId xmlns:a16="http://schemas.microsoft.com/office/drawing/2014/main" id="{210ACA53-1E7E-4357-AAEB-108E03DBF147}"/>
              </a:ext>
            </a:extLst>
          </p:cNvPr>
          <p:cNvGrpSpPr/>
          <p:nvPr/>
        </p:nvGrpSpPr>
        <p:grpSpPr>
          <a:xfrm>
            <a:off x="5153583" y="416788"/>
            <a:ext cx="966932" cy="1370302"/>
            <a:chOff x="2953877" y="787585"/>
            <a:chExt cx="966932" cy="1370302"/>
          </a:xfrm>
          <a:effectLst>
            <a:outerShdw blurRad="50800" dist="38100" dir="2700000" algn="tl" rotWithShape="0">
              <a:prstClr val="black">
                <a:alpha val="40000"/>
              </a:prstClr>
            </a:outerShdw>
          </a:effectLst>
        </p:grpSpPr>
        <p:sp>
          <p:nvSpPr>
            <p:cNvPr id="10" name="CuadroTexto 9">
              <a:extLst>
                <a:ext uri="{FF2B5EF4-FFF2-40B4-BE49-F238E27FC236}">
                  <a16:creationId xmlns:a16="http://schemas.microsoft.com/office/drawing/2014/main" id="{8A6C8043-6EAF-41BE-85A9-944172FD6952}"/>
                </a:ext>
              </a:extLst>
            </p:cNvPr>
            <p:cNvSpPr txBox="1"/>
            <p:nvPr/>
          </p:nvSpPr>
          <p:spPr>
            <a:xfrm>
              <a:off x="2953877" y="787585"/>
              <a:ext cx="966932" cy="307777"/>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pPr algn="ctr"/>
              <a:r>
                <a:rPr lang="es-ES" dirty="0">
                  <a:latin typeface="Poppins" panose="020B0604020202020204" charset="0"/>
                  <a:cs typeface="Poppins" panose="020B0604020202020204" charset="0"/>
                </a:rPr>
                <a:t>Cubierta</a:t>
              </a:r>
            </a:p>
          </p:txBody>
        </p:sp>
        <p:cxnSp>
          <p:nvCxnSpPr>
            <p:cNvPr id="12" name="Conector recto de flecha 11">
              <a:extLst>
                <a:ext uri="{FF2B5EF4-FFF2-40B4-BE49-F238E27FC236}">
                  <a16:creationId xmlns:a16="http://schemas.microsoft.com/office/drawing/2014/main" id="{B842FC62-C0DE-4AA2-A48E-20BF9FFA7C1D}"/>
                </a:ext>
              </a:extLst>
            </p:cNvPr>
            <p:cNvCxnSpPr>
              <a:cxnSpLocks/>
            </p:cNvCxnSpPr>
            <p:nvPr/>
          </p:nvCxnSpPr>
          <p:spPr>
            <a:xfrm>
              <a:off x="3437343" y="1101285"/>
              <a:ext cx="0" cy="1056602"/>
            </a:xfrm>
            <a:prstGeom prst="straightConnector1">
              <a:avLst/>
            </a:prstGeom>
            <a:ln>
              <a:solidFill>
                <a:schemeClr val="bg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6" name="Grupo 15">
            <a:extLst>
              <a:ext uri="{FF2B5EF4-FFF2-40B4-BE49-F238E27FC236}">
                <a16:creationId xmlns:a16="http://schemas.microsoft.com/office/drawing/2014/main" id="{12D1EB74-FFBA-4CD3-A84A-43CFA21F6B7C}"/>
              </a:ext>
            </a:extLst>
          </p:cNvPr>
          <p:cNvGrpSpPr/>
          <p:nvPr/>
        </p:nvGrpSpPr>
        <p:grpSpPr>
          <a:xfrm>
            <a:off x="7094672" y="590875"/>
            <a:ext cx="1431802" cy="1191204"/>
            <a:chOff x="2615263" y="787585"/>
            <a:chExt cx="1431802" cy="1191204"/>
          </a:xfrm>
          <a:effectLst>
            <a:outerShdw blurRad="50800" dist="38100" dir="2700000" algn="tl" rotWithShape="0">
              <a:prstClr val="black">
                <a:alpha val="40000"/>
              </a:prstClr>
            </a:outerShdw>
          </a:effectLst>
        </p:grpSpPr>
        <p:sp>
          <p:nvSpPr>
            <p:cNvPr id="17" name="CuadroTexto 16">
              <a:extLst>
                <a:ext uri="{FF2B5EF4-FFF2-40B4-BE49-F238E27FC236}">
                  <a16:creationId xmlns:a16="http://schemas.microsoft.com/office/drawing/2014/main" id="{A76D8F66-2C37-490D-B8A6-8402174D9687}"/>
                </a:ext>
              </a:extLst>
            </p:cNvPr>
            <p:cNvSpPr txBox="1"/>
            <p:nvPr/>
          </p:nvSpPr>
          <p:spPr>
            <a:xfrm>
              <a:off x="2615263" y="787585"/>
              <a:ext cx="1431802" cy="307777"/>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r>
                <a:rPr lang="es-ES" dirty="0">
                  <a:latin typeface="Poppins" panose="020B0604020202020204" charset="0"/>
                  <a:cs typeface="Poppins" panose="020B0604020202020204" charset="0"/>
                </a:rPr>
                <a:t>Pozo de ancla</a:t>
              </a:r>
            </a:p>
          </p:txBody>
        </p:sp>
        <p:cxnSp>
          <p:nvCxnSpPr>
            <p:cNvPr id="18" name="Conector recto de flecha 17">
              <a:extLst>
                <a:ext uri="{FF2B5EF4-FFF2-40B4-BE49-F238E27FC236}">
                  <a16:creationId xmlns:a16="http://schemas.microsoft.com/office/drawing/2014/main" id="{1BAE8F8E-442C-4CBD-BD11-23D424751768}"/>
                </a:ext>
              </a:extLst>
            </p:cNvPr>
            <p:cNvCxnSpPr>
              <a:cxnSpLocks/>
              <a:stCxn id="17" idx="2"/>
            </p:cNvCxnSpPr>
            <p:nvPr/>
          </p:nvCxnSpPr>
          <p:spPr>
            <a:xfrm>
              <a:off x="3331164" y="1095362"/>
              <a:ext cx="542365" cy="883427"/>
            </a:xfrm>
            <a:prstGeom prst="straightConnector1">
              <a:avLst/>
            </a:prstGeom>
            <a:ln>
              <a:solidFill>
                <a:schemeClr val="bg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1" name="Grupo 20">
            <a:extLst>
              <a:ext uri="{FF2B5EF4-FFF2-40B4-BE49-F238E27FC236}">
                <a16:creationId xmlns:a16="http://schemas.microsoft.com/office/drawing/2014/main" id="{A429DECF-2EB7-4CE2-ADD6-909285FD81DE}"/>
              </a:ext>
            </a:extLst>
          </p:cNvPr>
          <p:cNvGrpSpPr/>
          <p:nvPr/>
        </p:nvGrpSpPr>
        <p:grpSpPr>
          <a:xfrm>
            <a:off x="8405228" y="183740"/>
            <a:ext cx="694421" cy="1370302"/>
            <a:chOff x="3090272" y="787585"/>
            <a:chExt cx="694421" cy="1370302"/>
          </a:xfrm>
          <a:effectLst>
            <a:outerShdw blurRad="50800" dist="38100" dir="2700000" algn="tl" rotWithShape="0">
              <a:prstClr val="black">
                <a:alpha val="40000"/>
              </a:prstClr>
            </a:outerShdw>
          </a:effectLst>
        </p:grpSpPr>
        <p:sp>
          <p:nvSpPr>
            <p:cNvPr id="22" name="CuadroTexto 21">
              <a:extLst>
                <a:ext uri="{FF2B5EF4-FFF2-40B4-BE49-F238E27FC236}">
                  <a16:creationId xmlns:a16="http://schemas.microsoft.com/office/drawing/2014/main" id="{AF797920-F5B3-43EA-B30B-46ECF84D8FF2}"/>
                </a:ext>
              </a:extLst>
            </p:cNvPr>
            <p:cNvSpPr txBox="1"/>
            <p:nvPr/>
          </p:nvSpPr>
          <p:spPr>
            <a:xfrm>
              <a:off x="3090272" y="787585"/>
              <a:ext cx="694421" cy="307777"/>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r>
                <a:rPr lang="es-ES" dirty="0">
                  <a:latin typeface="Poppins" panose="020B0604020202020204" charset="0"/>
                  <a:cs typeface="Poppins" panose="020B0604020202020204" charset="0"/>
                </a:rPr>
                <a:t>Ancla</a:t>
              </a:r>
            </a:p>
          </p:txBody>
        </p:sp>
        <p:cxnSp>
          <p:nvCxnSpPr>
            <p:cNvPr id="23" name="Conector recto de flecha 22">
              <a:extLst>
                <a:ext uri="{FF2B5EF4-FFF2-40B4-BE49-F238E27FC236}">
                  <a16:creationId xmlns:a16="http://schemas.microsoft.com/office/drawing/2014/main" id="{E3FF44EB-9E3F-4409-822D-C963F54E28C0}"/>
                </a:ext>
              </a:extLst>
            </p:cNvPr>
            <p:cNvCxnSpPr>
              <a:cxnSpLocks/>
            </p:cNvCxnSpPr>
            <p:nvPr/>
          </p:nvCxnSpPr>
          <p:spPr>
            <a:xfrm>
              <a:off x="3437343" y="1101285"/>
              <a:ext cx="0" cy="1056602"/>
            </a:xfrm>
            <a:prstGeom prst="straightConnector1">
              <a:avLst/>
            </a:prstGeom>
            <a:ln>
              <a:solidFill>
                <a:schemeClr val="bg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4" name="Grupo 23">
            <a:extLst>
              <a:ext uri="{FF2B5EF4-FFF2-40B4-BE49-F238E27FC236}">
                <a16:creationId xmlns:a16="http://schemas.microsoft.com/office/drawing/2014/main" id="{B5382DAD-C585-4740-8B23-0A0F30533684}"/>
              </a:ext>
            </a:extLst>
          </p:cNvPr>
          <p:cNvGrpSpPr/>
          <p:nvPr/>
        </p:nvGrpSpPr>
        <p:grpSpPr>
          <a:xfrm>
            <a:off x="7578140" y="2653635"/>
            <a:ext cx="1453147" cy="307777"/>
            <a:chOff x="3437345" y="1951693"/>
            <a:chExt cx="1453147" cy="307777"/>
          </a:xfrm>
          <a:effectLst>
            <a:outerShdw blurRad="50800" dist="38100" dir="2700000" algn="tl" rotWithShape="0">
              <a:prstClr val="black">
                <a:alpha val="40000"/>
              </a:prstClr>
            </a:outerShdw>
          </a:effectLst>
        </p:grpSpPr>
        <p:sp>
          <p:nvSpPr>
            <p:cNvPr id="25" name="CuadroTexto 24">
              <a:extLst>
                <a:ext uri="{FF2B5EF4-FFF2-40B4-BE49-F238E27FC236}">
                  <a16:creationId xmlns:a16="http://schemas.microsoft.com/office/drawing/2014/main" id="{0F6F77E4-0907-490D-B67F-97D65002934E}"/>
                </a:ext>
              </a:extLst>
            </p:cNvPr>
            <p:cNvSpPr txBox="1"/>
            <p:nvPr/>
          </p:nvSpPr>
          <p:spPr>
            <a:xfrm>
              <a:off x="3838601" y="1951693"/>
              <a:ext cx="1051891" cy="307777"/>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pPr algn="ctr"/>
              <a:r>
                <a:rPr lang="es-ES" dirty="0">
                  <a:latin typeface="Poppins" panose="020B0604020202020204" charset="0"/>
                  <a:cs typeface="Poppins" panose="020B0604020202020204" charset="0"/>
                </a:rPr>
                <a:t>Lumbrera</a:t>
              </a:r>
            </a:p>
          </p:txBody>
        </p:sp>
        <p:cxnSp>
          <p:nvCxnSpPr>
            <p:cNvPr id="26" name="Conector recto de flecha 25">
              <a:extLst>
                <a:ext uri="{FF2B5EF4-FFF2-40B4-BE49-F238E27FC236}">
                  <a16:creationId xmlns:a16="http://schemas.microsoft.com/office/drawing/2014/main" id="{70FF78CE-267C-418A-8A3E-D253560BDA43}"/>
                </a:ext>
              </a:extLst>
            </p:cNvPr>
            <p:cNvCxnSpPr>
              <a:cxnSpLocks/>
              <a:stCxn id="25" idx="1"/>
            </p:cNvCxnSpPr>
            <p:nvPr/>
          </p:nvCxnSpPr>
          <p:spPr>
            <a:xfrm flipH="1">
              <a:off x="3437345" y="2105582"/>
              <a:ext cx="401256" cy="52305"/>
            </a:xfrm>
            <a:prstGeom prst="straightConnector1">
              <a:avLst/>
            </a:prstGeom>
            <a:ln>
              <a:solidFill>
                <a:schemeClr val="bg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8" name="Grupo 27">
            <a:extLst>
              <a:ext uri="{FF2B5EF4-FFF2-40B4-BE49-F238E27FC236}">
                <a16:creationId xmlns:a16="http://schemas.microsoft.com/office/drawing/2014/main" id="{65D3536B-4DD6-4B00-9287-9B48AB89069C}"/>
              </a:ext>
            </a:extLst>
          </p:cNvPr>
          <p:cNvGrpSpPr/>
          <p:nvPr/>
        </p:nvGrpSpPr>
        <p:grpSpPr>
          <a:xfrm>
            <a:off x="5367321" y="2833677"/>
            <a:ext cx="1366080" cy="973373"/>
            <a:chOff x="2754307" y="121989"/>
            <a:chExt cx="1366080" cy="973373"/>
          </a:xfrm>
          <a:effectLst>
            <a:outerShdw blurRad="50800" dist="38100" dir="2700000" algn="tl" rotWithShape="0">
              <a:prstClr val="black">
                <a:alpha val="40000"/>
              </a:prstClr>
            </a:outerShdw>
          </a:effectLst>
        </p:grpSpPr>
        <p:sp>
          <p:nvSpPr>
            <p:cNvPr id="29" name="CuadroTexto 28">
              <a:extLst>
                <a:ext uri="{FF2B5EF4-FFF2-40B4-BE49-F238E27FC236}">
                  <a16:creationId xmlns:a16="http://schemas.microsoft.com/office/drawing/2014/main" id="{FFE2C922-E81B-4452-9EE1-DA6F0BD01084}"/>
                </a:ext>
              </a:extLst>
            </p:cNvPr>
            <p:cNvSpPr txBox="1"/>
            <p:nvPr/>
          </p:nvSpPr>
          <p:spPr>
            <a:xfrm>
              <a:off x="2754307" y="787585"/>
              <a:ext cx="1366080" cy="307777"/>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pPr algn="ctr"/>
              <a:r>
                <a:rPr lang="es-ES" dirty="0">
                  <a:latin typeface="Poppins" panose="020B0604020202020204" charset="0"/>
                  <a:cs typeface="Poppins" panose="020B0604020202020204" charset="0"/>
                </a:rPr>
                <a:t>Pasillo lateral</a:t>
              </a:r>
            </a:p>
          </p:txBody>
        </p:sp>
        <p:cxnSp>
          <p:nvCxnSpPr>
            <p:cNvPr id="30" name="Conector recto de flecha 29">
              <a:extLst>
                <a:ext uri="{FF2B5EF4-FFF2-40B4-BE49-F238E27FC236}">
                  <a16:creationId xmlns:a16="http://schemas.microsoft.com/office/drawing/2014/main" id="{DBE60F5C-98CB-457B-9C2B-0DE72D6E0B08}"/>
                </a:ext>
              </a:extLst>
            </p:cNvPr>
            <p:cNvCxnSpPr>
              <a:cxnSpLocks/>
            </p:cNvCxnSpPr>
            <p:nvPr/>
          </p:nvCxnSpPr>
          <p:spPr>
            <a:xfrm flipV="1">
              <a:off x="3437343" y="121989"/>
              <a:ext cx="0" cy="665596"/>
            </a:xfrm>
            <a:prstGeom prst="straightConnector1">
              <a:avLst/>
            </a:prstGeom>
            <a:ln>
              <a:solidFill>
                <a:schemeClr val="bg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3" name="Grupo 32">
            <a:extLst>
              <a:ext uri="{FF2B5EF4-FFF2-40B4-BE49-F238E27FC236}">
                <a16:creationId xmlns:a16="http://schemas.microsoft.com/office/drawing/2014/main" id="{D86F0981-7545-41BB-AF94-CEFCA8E47993}"/>
              </a:ext>
            </a:extLst>
          </p:cNvPr>
          <p:cNvGrpSpPr/>
          <p:nvPr/>
        </p:nvGrpSpPr>
        <p:grpSpPr>
          <a:xfrm>
            <a:off x="4057207" y="3320363"/>
            <a:ext cx="805029" cy="973373"/>
            <a:chOff x="3034834" y="121989"/>
            <a:chExt cx="805029" cy="973373"/>
          </a:xfrm>
          <a:effectLst>
            <a:outerShdw blurRad="50800" dist="38100" dir="2700000" algn="tl" rotWithShape="0">
              <a:prstClr val="black">
                <a:alpha val="40000"/>
              </a:prstClr>
            </a:outerShdw>
          </a:effectLst>
        </p:grpSpPr>
        <p:sp>
          <p:nvSpPr>
            <p:cNvPr id="34" name="CuadroTexto 33">
              <a:extLst>
                <a:ext uri="{FF2B5EF4-FFF2-40B4-BE49-F238E27FC236}">
                  <a16:creationId xmlns:a16="http://schemas.microsoft.com/office/drawing/2014/main" id="{2C4315ED-1E85-40AD-881B-A8A69164C594}"/>
                </a:ext>
              </a:extLst>
            </p:cNvPr>
            <p:cNvSpPr txBox="1"/>
            <p:nvPr/>
          </p:nvSpPr>
          <p:spPr>
            <a:xfrm>
              <a:off x="3034834" y="787585"/>
              <a:ext cx="805029" cy="307777"/>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pPr algn="ctr"/>
              <a:r>
                <a:rPr lang="es-ES" dirty="0">
                  <a:latin typeface="Poppins" panose="020B0604020202020204" charset="0"/>
                  <a:cs typeface="Poppins" panose="020B0604020202020204" charset="0"/>
                </a:rPr>
                <a:t>Regala</a:t>
              </a:r>
            </a:p>
          </p:txBody>
        </p:sp>
        <p:cxnSp>
          <p:nvCxnSpPr>
            <p:cNvPr id="35" name="Conector recto de flecha 34">
              <a:extLst>
                <a:ext uri="{FF2B5EF4-FFF2-40B4-BE49-F238E27FC236}">
                  <a16:creationId xmlns:a16="http://schemas.microsoft.com/office/drawing/2014/main" id="{D4749495-94C9-413B-96D9-A9C1C4ECA002}"/>
                </a:ext>
              </a:extLst>
            </p:cNvPr>
            <p:cNvCxnSpPr>
              <a:cxnSpLocks/>
            </p:cNvCxnSpPr>
            <p:nvPr/>
          </p:nvCxnSpPr>
          <p:spPr>
            <a:xfrm flipV="1">
              <a:off x="3437343" y="121989"/>
              <a:ext cx="0" cy="665596"/>
            </a:xfrm>
            <a:prstGeom prst="straightConnector1">
              <a:avLst/>
            </a:prstGeom>
            <a:ln>
              <a:solidFill>
                <a:schemeClr val="bg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6" name="Grupo 35">
            <a:extLst>
              <a:ext uri="{FF2B5EF4-FFF2-40B4-BE49-F238E27FC236}">
                <a16:creationId xmlns:a16="http://schemas.microsoft.com/office/drawing/2014/main" id="{721D51B6-D54F-4382-A80D-B439FDFEBADD}"/>
              </a:ext>
            </a:extLst>
          </p:cNvPr>
          <p:cNvGrpSpPr/>
          <p:nvPr/>
        </p:nvGrpSpPr>
        <p:grpSpPr>
          <a:xfrm>
            <a:off x="473187" y="480974"/>
            <a:ext cx="1840568" cy="1828387"/>
            <a:chOff x="2517062" y="787585"/>
            <a:chExt cx="1840568" cy="1828387"/>
          </a:xfrm>
          <a:effectLst>
            <a:outerShdw blurRad="50800" dist="38100" dir="2700000" algn="tl" rotWithShape="0">
              <a:prstClr val="black">
                <a:alpha val="40000"/>
              </a:prstClr>
            </a:outerShdw>
          </a:effectLst>
        </p:grpSpPr>
        <p:sp>
          <p:nvSpPr>
            <p:cNvPr id="37" name="CuadroTexto 36">
              <a:extLst>
                <a:ext uri="{FF2B5EF4-FFF2-40B4-BE49-F238E27FC236}">
                  <a16:creationId xmlns:a16="http://schemas.microsoft.com/office/drawing/2014/main" id="{96DC9B6D-38D1-4AC9-BE17-02152AD551E4}"/>
                </a:ext>
              </a:extLst>
            </p:cNvPr>
            <p:cNvSpPr txBox="1"/>
            <p:nvPr/>
          </p:nvSpPr>
          <p:spPr>
            <a:xfrm>
              <a:off x="2517062" y="787585"/>
              <a:ext cx="1840568" cy="307777"/>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pPr algn="ctr"/>
              <a:r>
                <a:rPr lang="es-ES" dirty="0">
                  <a:latin typeface="Poppins" panose="020B0604020202020204" charset="0"/>
                  <a:cs typeface="Poppins" panose="020B0604020202020204" charset="0"/>
                </a:rPr>
                <a:t>Guardamancebos</a:t>
              </a:r>
            </a:p>
          </p:txBody>
        </p:sp>
        <p:cxnSp>
          <p:nvCxnSpPr>
            <p:cNvPr id="38" name="Conector recto de flecha 37">
              <a:extLst>
                <a:ext uri="{FF2B5EF4-FFF2-40B4-BE49-F238E27FC236}">
                  <a16:creationId xmlns:a16="http://schemas.microsoft.com/office/drawing/2014/main" id="{613471C3-B5F8-4C7B-9B33-2497E80C2FC4}"/>
                </a:ext>
              </a:extLst>
            </p:cNvPr>
            <p:cNvCxnSpPr>
              <a:cxnSpLocks/>
            </p:cNvCxnSpPr>
            <p:nvPr/>
          </p:nvCxnSpPr>
          <p:spPr>
            <a:xfrm>
              <a:off x="3437343" y="1101285"/>
              <a:ext cx="0" cy="1514687"/>
            </a:xfrm>
            <a:prstGeom prst="straightConnector1">
              <a:avLst/>
            </a:prstGeom>
            <a:ln>
              <a:solidFill>
                <a:schemeClr val="bg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9" name="Grupo 38">
            <a:extLst>
              <a:ext uri="{FF2B5EF4-FFF2-40B4-BE49-F238E27FC236}">
                <a16:creationId xmlns:a16="http://schemas.microsoft.com/office/drawing/2014/main" id="{1AEB57F6-C069-4D34-B322-BE837E4E7EC2}"/>
              </a:ext>
            </a:extLst>
          </p:cNvPr>
          <p:cNvGrpSpPr/>
          <p:nvPr/>
        </p:nvGrpSpPr>
        <p:grpSpPr>
          <a:xfrm>
            <a:off x="2009794" y="888827"/>
            <a:ext cx="1128835" cy="893252"/>
            <a:chOff x="2872928" y="787585"/>
            <a:chExt cx="1128835" cy="893252"/>
          </a:xfrm>
          <a:effectLst>
            <a:outerShdw blurRad="50800" dist="38100" dir="2700000" algn="tl" rotWithShape="0">
              <a:prstClr val="black">
                <a:alpha val="40000"/>
              </a:prstClr>
            </a:outerShdw>
          </a:effectLst>
        </p:grpSpPr>
        <p:sp>
          <p:nvSpPr>
            <p:cNvPr id="40" name="CuadroTexto 39">
              <a:extLst>
                <a:ext uri="{FF2B5EF4-FFF2-40B4-BE49-F238E27FC236}">
                  <a16:creationId xmlns:a16="http://schemas.microsoft.com/office/drawing/2014/main" id="{18805923-282B-4CB9-9B63-9CD39BD037A5}"/>
                </a:ext>
              </a:extLst>
            </p:cNvPr>
            <p:cNvSpPr txBox="1"/>
            <p:nvPr/>
          </p:nvSpPr>
          <p:spPr>
            <a:xfrm>
              <a:off x="2872928" y="787585"/>
              <a:ext cx="1128835" cy="307777"/>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pPr algn="ctr"/>
              <a:r>
                <a:rPr lang="es-ES" dirty="0">
                  <a:latin typeface="Poppins" panose="020B0604020202020204" charset="0"/>
                  <a:cs typeface="Poppins" panose="020B0604020202020204" charset="0"/>
                </a:rPr>
                <a:t>Candelero</a:t>
              </a:r>
            </a:p>
          </p:txBody>
        </p:sp>
        <p:cxnSp>
          <p:nvCxnSpPr>
            <p:cNvPr id="41" name="Conector recto de flecha 40">
              <a:extLst>
                <a:ext uri="{FF2B5EF4-FFF2-40B4-BE49-F238E27FC236}">
                  <a16:creationId xmlns:a16="http://schemas.microsoft.com/office/drawing/2014/main" id="{B016F8CE-1D45-460A-8872-0CAC54E48FDA}"/>
                </a:ext>
              </a:extLst>
            </p:cNvPr>
            <p:cNvCxnSpPr>
              <a:cxnSpLocks/>
            </p:cNvCxnSpPr>
            <p:nvPr/>
          </p:nvCxnSpPr>
          <p:spPr>
            <a:xfrm>
              <a:off x="3437343" y="1101285"/>
              <a:ext cx="0" cy="579552"/>
            </a:xfrm>
            <a:prstGeom prst="straightConnector1">
              <a:avLst/>
            </a:prstGeom>
            <a:ln>
              <a:solidFill>
                <a:schemeClr val="bg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43" name="Grupo 42">
            <a:extLst>
              <a:ext uri="{FF2B5EF4-FFF2-40B4-BE49-F238E27FC236}">
                <a16:creationId xmlns:a16="http://schemas.microsoft.com/office/drawing/2014/main" id="{544E1B40-FE5A-4386-9009-C684BC669F5C}"/>
              </a:ext>
            </a:extLst>
          </p:cNvPr>
          <p:cNvGrpSpPr/>
          <p:nvPr/>
        </p:nvGrpSpPr>
        <p:grpSpPr>
          <a:xfrm>
            <a:off x="3005569" y="1336477"/>
            <a:ext cx="830677" cy="1039628"/>
            <a:chOff x="3022005" y="787585"/>
            <a:chExt cx="830677" cy="1039628"/>
          </a:xfrm>
          <a:effectLst>
            <a:outerShdw blurRad="50800" dist="38100" dir="2700000" algn="tl" rotWithShape="0">
              <a:prstClr val="black">
                <a:alpha val="40000"/>
              </a:prstClr>
            </a:outerShdw>
          </a:effectLst>
        </p:grpSpPr>
        <p:sp>
          <p:nvSpPr>
            <p:cNvPr id="44" name="CuadroTexto 43">
              <a:extLst>
                <a:ext uri="{FF2B5EF4-FFF2-40B4-BE49-F238E27FC236}">
                  <a16:creationId xmlns:a16="http://schemas.microsoft.com/office/drawing/2014/main" id="{5F2BB0F2-9D08-4888-82AC-3C4E149E78FF}"/>
                </a:ext>
              </a:extLst>
            </p:cNvPr>
            <p:cNvSpPr txBox="1"/>
            <p:nvPr/>
          </p:nvSpPr>
          <p:spPr>
            <a:xfrm>
              <a:off x="3022005" y="787585"/>
              <a:ext cx="830677" cy="307777"/>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pPr algn="ctr"/>
              <a:r>
                <a:rPr lang="es-ES" dirty="0">
                  <a:latin typeface="Poppins" panose="020B0604020202020204" charset="0"/>
                  <a:cs typeface="Poppins" panose="020B0604020202020204" charset="0"/>
                </a:rPr>
                <a:t>Bañera</a:t>
              </a:r>
            </a:p>
          </p:txBody>
        </p:sp>
        <p:cxnSp>
          <p:nvCxnSpPr>
            <p:cNvPr id="45" name="Conector recto de flecha 44">
              <a:extLst>
                <a:ext uri="{FF2B5EF4-FFF2-40B4-BE49-F238E27FC236}">
                  <a16:creationId xmlns:a16="http://schemas.microsoft.com/office/drawing/2014/main" id="{82E72EA0-55F2-4ED5-B40C-B83A5EBCF699}"/>
                </a:ext>
              </a:extLst>
            </p:cNvPr>
            <p:cNvCxnSpPr>
              <a:cxnSpLocks/>
            </p:cNvCxnSpPr>
            <p:nvPr/>
          </p:nvCxnSpPr>
          <p:spPr>
            <a:xfrm>
              <a:off x="3437343" y="1101285"/>
              <a:ext cx="0" cy="725928"/>
            </a:xfrm>
            <a:prstGeom prst="straightConnector1">
              <a:avLst/>
            </a:prstGeom>
            <a:ln>
              <a:solidFill>
                <a:schemeClr val="bg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47" name="Grupo 46">
            <a:extLst>
              <a:ext uri="{FF2B5EF4-FFF2-40B4-BE49-F238E27FC236}">
                <a16:creationId xmlns:a16="http://schemas.microsoft.com/office/drawing/2014/main" id="{2C78AD3F-D88F-4A6B-8073-B8178EC5E431}"/>
              </a:ext>
            </a:extLst>
          </p:cNvPr>
          <p:cNvGrpSpPr/>
          <p:nvPr/>
        </p:nvGrpSpPr>
        <p:grpSpPr>
          <a:xfrm>
            <a:off x="323692" y="1336477"/>
            <a:ext cx="1291526" cy="1523352"/>
            <a:chOff x="3051661" y="787585"/>
            <a:chExt cx="1291526" cy="1523352"/>
          </a:xfrm>
          <a:effectLst>
            <a:outerShdw blurRad="50800" dist="38100" dir="2700000" algn="tl" rotWithShape="0">
              <a:prstClr val="black">
                <a:alpha val="40000"/>
              </a:prstClr>
            </a:outerShdw>
          </a:effectLst>
        </p:grpSpPr>
        <p:sp>
          <p:nvSpPr>
            <p:cNvPr id="48" name="CuadroTexto 47">
              <a:extLst>
                <a:ext uri="{FF2B5EF4-FFF2-40B4-BE49-F238E27FC236}">
                  <a16:creationId xmlns:a16="http://schemas.microsoft.com/office/drawing/2014/main" id="{C1EB554D-595A-4A04-A3E8-5231AC5B993E}"/>
                </a:ext>
              </a:extLst>
            </p:cNvPr>
            <p:cNvSpPr txBox="1"/>
            <p:nvPr/>
          </p:nvSpPr>
          <p:spPr>
            <a:xfrm>
              <a:off x="3051661" y="787585"/>
              <a:ext cx="771366" cy="307777"/>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pPr algn="ctr"/>
              <a:r>
                <a:rPr lang="es-ES" dirty="0">
                  <a:latin typeface="Poppins" panose="020B0604020202020204" charset="0"/>
                  <a:cs typeface="Poppins" panose="020B0604020202020204" charset="0"/>
                </a:rPr>
                <a:t>Cofres</a:t>
              </a:r>
            </a:p>
          </p:txBody>
        </p:sp>
        <p:cxnSp>
          <p:nvCxnSpPr>
            <p:cNvPr id="49" name="Conector recto de flecha 48">
              <a:extLst>
                <a:ext uri="{FF2B5EF4-FFF2-40B4-BE49-F238E27FC236}">
                  <a16:creationId xmlns:a16="http://schemas.microsoft.com/office/drawing/2014/main" id="{844FDFA3-9B27-4234-BFAD-30B9E7D17D94}"/>
                </a:ext>
              </a:extLst>
            </p:cNvPr>
            <p:cNvCxnSpPr>
              <a:cxnSpLocks/>
            </p:cNvCxnSpPr>
            <p:nvPr/>
          </p:nvCxnSpPr>
          <p:spPr>
            <a:xfrm>
              <a:off x="3437343" y="1101285"/>
              <a:ext cx="905844" cy="1209652"/>
            </a:xfrm>
            <a:prstGeom prst="straightConnector1">
              <a:avLst/>
            </a:prstGeom>
            <a:ln>
              <a:solidFill>
                <a:schemeClr val="bg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1" name="Grupo 50">
            <a:extLst>
              <a:ext uri="{FF2B5EF4-FFF2-40B4-BE49-F238E27FC236}">
                <a16:creationId xmlns:a16="http://schemas.microsoft.com/office/drawing/2014/main" id="{69684D0B-05EC-4BCF-B6FD-AD7121EAE988}"/>
              </a:ext>
            </a:extLst>
          </p:cNvPr>
          <p:cNvGrpSpPr/>
          <p:nvPr/>
        </p:nvGrpSpPr>
        <p:grpSpPr>
          <a:xfrm>
            <a:off x="3691895" y="587724"/>
            <a:ext cx="914033" cy="1370302"/>
            <a:chOff x="2980327" y="787585"/>
            <a:chExt cx="914033" cy="1370302"/>
          </a:xfrm>
          <a:effectLst>
            <a:outerShdw blurRad="50800" dist="38100" dir="2700000" algn="tl" rotWithShape="0">
              <a:prstClr val="black">
                <a:alpha val="40000"/>
              </a:prstClr>
            </a:outerShdw>
          </a:effectLst>
        </p:grpSpPr>
        <p:sp>
          <p:nvSpPr>
            <p:cNvPr id="52" name="CuadroTexto 51">
              <a:extLst>
                <a:ext uri="{FF2B5EF4-FFF2-40B4-BE49-F238E27FC236}">
                  <a16:creationId xmlns:a16="http://schemas.microsoft.com/office/drawing/2014/main" id="{AD7CB558-5101-44E5-938A-B3F185DD96D6}"/>
                </a:ext>
              </a:extLst>
            </p:cNvPr>
            <p:cNvSpPr txBox="1"/>
            <p:nvPr/>
          </p:nvSpPr>
          <p:spPr>
            <a:xfrm>
              <a:off x="2980327" y="787585"/>
              <a:ext cx="914033" cy="307777"/>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pPr algn="ctr"/>
              <a:r>
                <a:rPr lang="es-ES" dirty="0">
                  <a:latin typeface="Poppins" panose="020B0604020202020204" charset="0"/>
                  <a:cs typeface="Poppins" panose="020B0604020202020204" charset="0"/>
                </a:rPr>
                <a:t>Escotilla</a:t>
              </a:r>
            </a:p>
          </p:txBody>
        </p:sp>
        <p:cxnSp>
          <p:nvCxnSpPr>
            <p:cNvPr id="53" name="Conector recto de flecha 52">
              <a:extLst>
                <a:ext uri="{FF2B5EF4-FFF2-40B4-BE49-F238E27FC236}">
                  <a16:creationId xmlns:a16="http://schemas.microsoft.com/office/drawing/2014/main" id="{76484099-BCC3-4B35-A028-12A34B17A6A7}"/>
                </a:ext>
              </a:extLst>
            </p:cNvPr>
            <p:cNvCxnSpPr>
              <a:cxnSpLocks/>
            </p:cNvCxnSpPr>
            <p:nvPr/>
          </p:nvCxnSpPr>
          <p:spPr>
            <a:xfrm>
              <a:off x="3437343" y="1101285"/>
              <a:ext cx="0" cy="1056602"/>
            </a:xfrm>
            <a:prstGeom prst="straightConnector1">
              <a:avLst/>
            </a:prstGeom>
            <a:ln>
              <a:solidFill>
                <a:schemeClr val="bg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5" name="Grupo 54">
            <a:extLst>
              <a:ext uri="{FF2B5EF4-FFF2-40B4-BE49-F238E27FC236}">
                <a16:creationId xmlns:a16="http://schemas.microsoft.com/office/drawing/2014/main" id="{42811E2C-11B3-47E8-AF5A-1E2EF7E4B0D1}"/>
              </a:ext>
            </a:extLst>
          </p:cNvPr>
          <p:cNvGrpSpPr/>
          <p:nvPr/>
        </p:nvGrpSpPr>
        <p:grpSpPr>
          <a:xfrm>
            <a:off x="6357585" y="1849225"/>
            <a:ext cx="1249061" cy="1500253"/>
            <a:chOff x="2812818" y="-404891"/>
            <a:chExt cx="1249061" cy="1500253"/>
          </a:xfrm>
          <a:effectLst>
            <a:outerShdw blurRad="50800" dist="38100" dir="2700000" algn="tl" rotWithShape="0">
              <a:prstClr val="black">
                <a:alpha val="40000"/>
              </a:prstClr>
            </a:outerShdw>
          </a:effectLst>
        </p:grpSpPr>
        <p:sp>
          <p:nvSpPr>
            <p:cNvPr id="56" name="CuadroTexto 55">
              <a:extLst>
                <a:ext uri="{FF2B5EF4-FFF2-40B4-BE49-F238E27FC236}">
                  <a16:creationId xmlns:a16="http://schemas.microsoft.com/office/drawing/2014/main" id="{1D9B146A-1983-4228-802D-21C02CCF5ADC}"/>
                </a:ext>
              </a:extLst>
            </p:cNvPr>
            <p:cNvSpPr txBox="1"/>
            <p:nvPr/>
          </p:nvSpPr>
          <p:spPr>
            <a:xfrm>
              <a:off x="2812818" y="787585"/>
              <a:ext cx="1249061" cy="307777"/>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pPr algn="ctr"/>
              <a:r>
                <a:rPr lang="es-ES" dirty="0">
                  <a:latin typeface="Poppins" panose="020B0604020202020204" charset="0"/>
                  <a:cs typeface="Poppins" panose="020B0604020202020204" charset="0"/>
                </a:rPr>
                <a:t>Pasamanos</a:t>
              </a:r>
            </a:p>
          </p:txBody>
        </p:sp>
        <p:cxnSp>
          <p:nvCxnSpPr>
            <p:cNvPr id="57" name="Conector recto de flecha 56">
              <a:extLst>
                <a:ext uri="{FF2B5EF4-FFF2-40B4-BE49-F238E27FC236}">
                  <a16:creationId xmlns:a16="http://schemas.microsoft.com/office/drawing/2014/main" id="{41CF51A7-A45F-49D2-9035-38B9D6367E36}"/>
                </a:ext>
              </a:extLst>
            </p:cNvPr>
            <p:cNvCxnSpPr>
              <a:cxnSpLocks/>
            </p:cNvCxnSpPr>
            <p:nvPr/>
          </p:nvCxnSpPr>
          <p:spPr>
            <a:xfrm flipV="1">
              <a:off x="3437343" y="-404891"/>
              <a:ext cx="0" cy="1192476"/>
            </a:xfrm>
            <a:prstGeom prst="straightConnector1">
              <a:avLst/>
            </a:prstGeom>
            <a:ln>
              <a:solidFill>
                <a:schemeClr val="bg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9" name="Grupo 58">
            <a:extLst>
              <a:ext uri="{FF2B5EF4-FFF2-40B4-BE49-F238E27FC236}">
                <a16:creationId xmlns:a16="http://schemas.microsoft.com/office/drawing/2014/main" id="{9EFE3AFF-9E51-48CE-A7BA-F562ABBDAB15}"/>
              </a:ext>
            </a:extLst>
          </p:cNvPr>
          <p:cNvGrpSpPr/>
          <p:nvPr/>
        </p:nvGrpSpPr>
        <p:grpSpPr>
          <a:xfrm>
            <a:off x="1810843" y="2679788"/>
            <a:ext cx="1603324" cy="973373"/>
            <a:chOff x="2635687" y="121989"/>
            <a:chExt cx="1603324" cy="973373"/>
          </a:xfrm>
          <a:effectLst>
            <a:outerShdw blurRad="50800" dist="38100" dir="2700000" algn="tl" rotWithShape="0">
              <a:prstClr val="black">
                <a:alpha val="40000"/>
              </a:prstClr>
            </a:outerShdw>
          </a:effectLst>
        </p:grpSpPr>
        <p:sp>
          <p:nvSpPr>
            <p:cNvPr id="60" name="CuadroTexto 59">
              <a:extLst>
                <a:ext uri="{FF2B5EF4-FFF2-40B4-BE49-F238E27FC236}">
                  <a16:creationId xmlns:a16="http://schemas.microsoft.com/office/drawing/2014/main" id="{DACC3275-F7D4-451B-82C4-3A0A45476675}"/>
                </a:ext>
              </a:extLst>
            </p:cNvPr>
            <p:cNvSpPr txBox="1"/>
            <p:nvPr/>
          </p:nvSpPr>
          <p:spPr>
            <a:xfrm>
              <a:off x="2635687" y="787585"/>
              <a:ext cx="1603324" cy="307777"/>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pPr algn="ctr"/>
              <a:r>
                <a:rPr lang="es-ES" dirty="0">
                  <a:latin typeface="Poppins" panose="020B0604020202020204" charset="0"/>
                  <a:cs typeface="Poppins" panose="020B0604020202020204" charset="0"/>
                </a:rPr>
                <a:t>Rueda de timón</a:t>
              </a:r>
            </a:p>
          </p:txBody>
        </p:sp>
        <p:cxnSp>
          <p:nvCxnSpPr>
            <p:cNvPr id="61" name="Conector recto de flecha 60">
              <a:extLst>
                <a:ext uri="{FF2B5EF4-FFF2-40B4-BE49-F238E27FC236}">
                  <a16:creationId xmlns:a16="http://schemas.microsoft.com/office/drawing/2014/main" id="{C04BC83F-7665-4545-9A37-1B299D161CDF}"/>
                </a:ext>
              </a:extLst>
            </p:cNvPr>
            <p:cNvCxnSpPr>
              <a:cxnSpLocks/>
            </p:cNvCxnSpPr>
            <p:nvPr/>
          </p:nvCxnSpPr>
          <p:spPr>
            <a:xfrm flipV="1">
              <a:off x="3437343" y="121989"/>
              <a:ext cx="0" cy="665596"/>
            </a:xfrm>
            <a:prstGeom prst="straightConnector1">
              <a:avLst/>
            </a:prstGeom>
            <a:ln>
              <a:solidFill>
                <a:schemeClr val="bg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2" name="Grupo 61">
            <a:extLst>
              <a:ext uri="{FF2B5EF4-FFF2-40B4-BE49-F238E27FC236}">
                <a16:creationId xmlns:a16="http://schemas.microsoft.com/office/drawing/2014/main" id="{30B332CE-716C-4F88-80A0-20CF004CD39A}"/>
              </a:ext>
            </a:extLst>
          </p:cNvPr>
          <p:cNvGrpSpPr/>
          <p:nvPr/>
        </p:nvGrpSpPr>
        <p:grpSpPr>
          <a:xfrm>
            <a:off x="745431" y="3805520"/>
            <a:ext cx="1739580" cy="893252"/>
            <a:chOff x="2567559" y="787585"/>
            <a:chExt cx="1739580" cy="893252"/>
          </a:xfrm>
          <a:effectLst>
            <a:outerShdw blurRad="50800" dist="38100" dir="2700000" algn="tl" rotWithShape="0">
              <a:prstClr val="black">
                <a:alpha val="40000"/>
              </a:prstClr>
            </a:outerShdw>
          </a:effectLst>
        </p:grpSpPr>
        <p:sp>
          <p:nvSpPr>
            <p:cNvPr id="63" name="CuadroTexto 62">
              <a:extLst>
                <a:ext uri="{FF2B5EF4-FFF2-40B4-BE49-F238E27FC236}">
                  <a16:creationId xmlns:a16="http://schemas.microsoft.com/office/drawing/2014/main" id="{649A57C7-78F3-4195-A3E9-91B16E9D051E}"/>
                </a:ext>
              </a:extLst>
            </p:cNvPr>
            <p:cNvSpPr txBox="1"/>
            <p:nvPr/>
          </p:nvSpPr>
          <p:spPr>
            <a:xfrm>
              <a:off x="2567559" y="787585"/>
              <a:ext cx="1739580" cy="307777"/>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pPr algn="ctr"/>
              <a:r>
                <a:rPr lang="es-ES" dirty="0">
                  <a:latin typeface="Poppins" panose="020B0604020202020204" charset="0"/>
                  <a:cs typeface="Poppins" panose="020B0604020202020204" charset="0"/>
                </a:rPr>
                <a:t>Escalera de baño</a:t>
              </a:r>
            </a:p>
          </p:txBody>
        </p:sp>
        <p:cxnSp>
          <p:nvCxnSpPr>
            <p:cNvPr id="64" name="Conector recto de flecha 63">
              <a:extLst>
                <a:ext uri="{FF2B5EF4-FFF2-40B4-BE49-F238E27FC236}">
                  <a16:creationId xmlns:a16="http://schemas.microsoft.com/office/drawing/2014/main" id="{81A4B844-C7C5-4FCF-A304-14967EDE886B}"/>
                </a:ext>
              </a:extLst>
            </p:cNvPr>
            <p:cNvCxnSpPr>
              <a:cxnSpLocks/>
            </p:cNvCxnSpPr>
            <p:nvPr/>
          </p:nvCxnSpPr>
          <p:spPr>
            <a:xfrm>
              <a:off x="3437343" y="1101285"/>
              <a:ext cx="0" cy="579552"/>
            </a:xfrm>
            <a:prstGeom prst="straightConnector1">
              <a:avLst/>
            </a:prstGeom>
            <a:ln>
              <a:solidFill>
                <a:schemeClr val="bg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5" name="Grupo 64">
            <a:extLst>
              <a:ext uri="{FF2B5EF4-FFF2-40B4-BE49-F238E27FC236}">
                <a16:creationId xmlns:a16="http://schemas.microsoft.com/office/drawing/2014/main" id="{9D7FC5B5-46B8-4BDF-9E40-800FDE62C738}"/>
              </a:ext>
            </a:extLst>
          </p:cNvPr>
          <p:cNvGrpSpPr/>
          <p:nvPr/>
        </p:nvGrpSpPr>
        <p:grpSpPr>
          <a:xfrm>
            <a:off x="43328" y="2839096"/>
            <a:ext cx="1658879" cy="523220"/>
            <a:chOff x="3716623" y="2500004"/>
            <a:chExt cx="1658879" cy="523220"/>
          </a:xfrm>
          <a:effectLst>
            <a:outerShdw blurRad="50800" dist="38100" dir="2700000" algn="tl" rotWithShape="0">
              <a:prstClr val="black">
                <a:alpha val="40000"/>
              </a:prstClr>
            </a:outerShdw>
          </a:effectLst>
        </p:grpSpPr>
        <p:sp>
          <p:nvSpPr>
            <p:cNvPr id="66" name="CuadroTexto 65">
              <a:extLst>
                <a:ext uri="{FF2B5EF4-FFF2-40B4-BE49-F238E27FC236}">
                  <a16:creationId xmlns:a16="http://schemas.microsoft.com/office/drawing/2014/main" id="{4ECD9D7D-44F3-4B59-B092-170BA7840706}"/>
                </a:ext>
              </a:extLst>
            </p:cNvPr>
            <p:cNvSpPr txBox="1"/>
            <p:nvPr/>
          </p:nvSpPr>
          <p:spPr>
            <a:xfrm>
              <a:off x="3716623" y="2500004"/>
              <a:ext cx="938077" cy="523220"/>
            </a:xfrm>
            <a:prstGeom prst="rect">
              <a:avLst/>
            </a:prstGeom>
            <a:ln>
              <a:noFill/>
            </a:ln>
          </p:spPr>
          <p:style>
            <a:lnRef idx="2">
              <a:schemeClr val="dk1"/>
            </a:lnRef>
            <a:fillRef idx="1001">
              <a:schemeClr val="lt1"/>
            </a:fillRef>
            <a:effectRef idx="0">
              <a:schemeClr val="dk1"/>
            </a:effectRef>
            <a:fontRef idx="minor">
              <a:schemeClr val="dk1"/>
            </a:fontRef>
          </p:style>
          <p:txBody>
            <a:bodyPr wrap="none" rtlCol="0">
              <a:spAutoFit/>
            </a:bodyPr>
            <a:lstStyle/>
            <a:p>
              <a:pPr algn="ctr"/>
              <a:r>
                <a:rPr lang="es-ES" dirty="0">
                  <a:latin typeface="Poppins" panose="020B0604020202020204" charset="0"/>
                  <a:cs typeface="Poppins" panose="020B0604020202020204" charset="0"/>
                </a:rPr>
                <a:t>Acceso</a:t>
              </a:r>
            </a:p>
            <a:p>
              <a:pPr algn="ctr"/>
              <a:r>
                <a:rPr lang="es-ES" dirty="0">
                  <a:latin typeface="Poppins" panose="020B0604020202020204" charset="0"/>
                  <a:cs typeface="Poppins" panose="020B0604020202020204" charset="0"/>
                </a:rPr>
                <a:t>de popa</a:t>
              </a:r>
            </a:p>
          </p:txBody>
        </p:sp>
        <p:cxnSp>
          <p:nvCxnSpPr>
            <p:cNvPr id="67" name="Conector recto de flecha 66">
              <a:extLst>
                <a:ext uri="{FF2B5EF4-FFF2-40B4-BE49-F238E27FC236}">
                  <a16:creationId xmlns:a16="http://schemas.microsoft.com/office/drawing/2014/main" id="{09D14EA6-44F2-447F-8112-E8E848D9FD93}"/>
                </a:ext>
              </a:extLst>
            </p:cNvPr>
            <p:cNvCxnSpPr>
              <a:cxnSpLocks/>
              <a:stCxn id="66" idx="3"/>
            </p:cNvCxnSpPr>
            <p:nvPr/>
          </p:nvCxnSpPr>
          <p:spPr>
            <a:xfrm>
              <a:off x="4654700" y="2761614"/>
              <a:ext cx="720802" cy="65769"/>
            </a:xfrm>
            <a:prstGeom prst="straightConnector1">
              <a:avLst/>
            </a:prstGeom>
            <a:ln>
              <a:solidFill>
                <a:schemeClr val="bg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687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7" name="Imagen 6">
            <a:extLst>
              <a:ext uri="{FF2B5EF4-FFF2-40B4-BE49-F238E27FC236}">
                <a16:creationId xmlns:a16="http://schemas.microsoft.com/office/drawing/2014/main" id="{77F8BBE9-0598-4E0F-A6DE-47094C802BA1}"/>
              </a:ext>
            </a:extLst>
          </p:cNvPr>
          <p:cNvPicPr>
            <a:picLocks noChangeAspect="1"/>
          </p:cNvPicPr>
          <p:nvPr/>
        </p:nvPicPr>
        <p:blipFill>
          <a:blip r:embed="rId3"/>
          <a:stretch>
            <a:fillRect/>
          </a:stretch>
        </p:blipFill>
        <p:spPr>
          <a:xfrm>
            <a:off x="2479925" y="1539743"/>
            <a:ext cx="2527255" cy="3419512"/>
          </a:xfrm>
          <a:prstGeom prst="rect">
            <a:avLst/>
          </a:prstGeom>
        </p:spPr>
      </p:pic>
      <p:sp>
        <p:nvSpPr>
          <p:cNvPr id="356" name="Google Shape;356;p31"/>
          <p:cNvSpPr txBox="1">
            <a:spLocks noGrp="1"/>
          </p:cNvSpPr>
          <p:nvPr>
            <p:ph type="title"/>
          </p:nvPr>
        </p:nvSpPr>
        <p:spPr>
          <a:xfrm>
            <a:off x="455707" y="686758"/>
            <a:ext cx="7850093" cy="659757"/>
          </a:xfrm>
          <a:prstGeom prst="rect">
            <a:avLst/>
          </a:prstGeom>
        </p:spPr>
        <p:txBody>
          <a:bodyPr spcFirstLastPara="1" wrap="square" lIns="91425" tIns="91425" rIns="91425" bIns="91425" anchor="b" anchorCtr="0">
            <a:noAutofit/>
          </a:bodyPr>
          <a:lstStyle/>
          <a:p>
            <a:pPr lvl="0"/>
            <a:r>
              <a:rPr lang="es-ES" dirty="0"/>
              <a:t>NOMENCLATURA</a:t>
            </a:r>
            <a:br>
              <a:rPr lang="es-ES" dirty="0"/>
            </a:br>
            <a:r>
              <a:rPr lang="es-ES" dirty="0"/>
              <a:t>NÁUTICA</a:t>
            </a:r>
          </a:p>
        </p:txBody>
      </p:sp>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1"/>
          </p:nvPr>
        </p:nvSpPr>
        <p:spPr>
          <a:xfrm>
            <a:off x="6966207" y="1700069"/>
            <a:ext cx="2025268" cy="917851"/>
          </a:xfrm>
          <a:prstGeom prst="rect">
            <a:avLst/>
          </a:prstGeom>
        </p:spPr>
        <p:txBody>
          <a:bodyPr spcFirstLastPara="1" wrap="square" lIns="91425" tIns="91425" rIns="91425" bIns="91425" anchor="t" anchorCtr="0">
            <a:noAutofit/>
          </a:bodyPr>
          <a:lstStyle/>
          <a:p>
            <a:pPr marL="0" lvl="0" indent="0">
              <a:buNone/>
            </a:pPr>
            <a:r>
              <a:rPr lang="es-ES" b="1" dirty="0">
                <a:latin typeface="Poppins" panose="020B0604020202020204" charset="0"/>
                <a:cs typeface="Poppins" panose="020B0604020202020204" charset="0"/>
              </a:rPr>
              <a:t>ORIFICIOS Y MEDIOS DE ACHIQUE</a:t>
            </a:r>
          </a:p>
          <a:p>
            <a:r>
              <a:rPr lang="es-ES" dirty="0">
                <a:latin typeface="Poppins" panose="020B0604020202020204" charset="0"/>
                <a:cs typeface="Poppins" panose="020B0604020202020204" charset="0"/>
              </a:rPr>
              <a:t>Imbornales</a:t>
            </a:r>
          </a:p>
          <a:p>
            <a:r>
              <a:rPr lang="es-ES" dirty="0">
                <a:latin typeface="Poppins" panose="020B0604020202020204" charset="0"/>
                <a:cs typeface="Poppins" panose="020B0604020202020204" charset="0"/>
              </a:rPr>
              <a:t>Escotillas</a:t>
            </a:r>
          </a:p>
          <a:p>
            <a:r>
              <a:rPr lang="es-ES" dirty="0">
                <a:latin typeface="Poppins" panose="020B0604020202020204" charset="0"/>
                <a:cs typeface="Poppins" panose="020B0604020202020204" charset="0"/>
              </a:rPr>
              <a:t>Portillos</a:t>
            </a:r>
          </a:p>
          <a:p>
            <a:r>
              <a:rPr lang="es-ES" dirty="0">
                <a:latin typeface="Poppins" panose="020B0604020202020204" charset="0"/>
                <a:cs typeface="Poppins" panose="020B0604020202020204" charset="0"/>
              </a:rPr>
              <a:t>Lumbrera </a:t>
            </a:r>
          </a:p>
          <a:p>
            <a:r>
              <a:rPr lang="es-ES" dirty="0" err="1">
                <a:latin typeface="Poppins" panose="020B0604020202020204" charset="0"/>
                <a:cs typeface="Poppins" panose="020B0604020202020204" charset="0"/>
              </a:rPr>
              <a:t>Manguerote</a:t>
            </a:r>
            <a:endParaRPr lang="es-ES" dirty="0">
              <a:latin typeface="Poppins" panose="020B0604020202020204" charset="0"/>
              <a:cs typeface="Poppins" panose="020B0604020202020204" charset="0"/>
            </a:endParaRPr>
          </a:p>
          <a:p>
            <a:r>
              <a:rPr lang="es-ES" dirty="0">
                <a:latin typeface="Poppins" panose="020B0604020202020204" charset="0"/>
                <a:cs typeface="Poppins" panose="020B0604020202020204" charset="0"/>
              </a:rPr>
              <a:t>Bomba de achique</a:t>
            </a:r>
            <a:endParaRPr lang="de-DE" dirty="0">
              <a:latin typeface="Poppins" panose="020B0604020202020204" charset="0"/>
              <a:cs typeface="Poppins" panose="020B0604020202020204" charset="0"/>
            </a:endParaRPr>
          </a:p>
        </p:txBody>
      </p:sp>
      <p:pic>
        <p:nvPicPr>
          <p:cNvPr id="6" name="Imagen 5">
            <a:extLst>
              <a:ext uri="{FF2B5EF4-FFF2-40B4-BE49-F238E27FC236}">
                <a16:creationId xmlns:a16="http://schemas.microsoft.com/office/drawing/2014/main" id="{1EE9B3AE-2079-4359-923A-29C587284C97}"/>
              </a:ext>
            </a:extLst>
          </p:cNvPr>
          <p:cNvPicPr>
            <a:picLocks noChangeAspect="1"/>
          </p:cNvPicPr>
          <p:nvPr/>
        </p:nvPicPr>
        <p:blipFill>
          <a:blip r:embed="rId4"/>
          <a:stretch>
            <a:fillRect/>
          </a:stretch>
        </p:blipFill>
        <p:spPr>
          <a:xfrm>
            <a:off x="0" y="1539743"/>
            <a:ext cx="2527255" cy="3419511"/>
          </a:xfrm>
          <a:prstGeom prst="rect">
            <a:avLst/>
          </a:prstGeom>
        </p:spPr>
      </p:pic>
      <p:pic>
        <p:nvPicPr>
          <p:cNvPr id="8" name="Imagen 7">
            <a:extLst>
              <a:ext uri="{FF2B5EF4-FFF2-40B4-BE49-F238E27FC236}">
                <a16:creationId xmlns:a16="http://schemas.microsoft.com/office/drawing/2014/main" id="{2DB87DF3-50FA-443E-BAD2-F42E5DD959BE}"/>
              </a:ext>
            </a:extLst>
          </p:cNvPr>
          <p:cNvPicPr>
            <a:picLocks noChangeAspect="1"/>
          </p:cNvPicPr>
          <p:nvPr/>
        </p:nvPicPr>
        <p:blipFill rotWithShape="1">
          <a:blip r:embed="rId5"/>
          <a:srcRect l="1" t="9210" r="4090"/>
          <a:stretch/>
        </p:blipFill>
        <p:spPr>
          <a:xfrm>
            <a:off x="4749421" y="3977585"/>
            <a:ext cx="2028937" cy="1126764"/>
          </a:xfrm>
          <a:prstGeom prst="rect">
            <a:avLst/>
          </a:prstGeom>
        </p:spPr>
      </p:pic>
      <p:pic>
        <p:nvPicPr>
          <p:cNvPr id="9" name="Imagen 8">
            <a:extLst>
              <a:ext uri="{FF2B5EF4-FFF2-40B4-BE49-F238E27FC236}">
                <a16:creationId xmlns:a16="http://schemas.microsoft.com/office/drawing/2014/main" id="{183E083E-CFFA-4222-BB85-B65FCF62853D}"/>
              </a:ext>
            </a:extLst>
          </p:cNvPr>
          <p:cNvPicPr>
            <a:picLocks noChangeAspect="1"/>
          </p:cNvPicPr>
          <p:nvPr/>
        </p:nvPicPr>
        <p:blipFill>
          <a:blip r:embed="rId6"/>
          <a:stretch>
            <a:fillRect/>
          </a:stretch>
        </p:blipFill>
        <p:spPr>
          <a:xfrm>
            <a:off x="4840842" y="3007949"/>
            <a:ext cx="1170998" cy="682560"/>
          </a:xfrm>
          <a:prstGeom prst="rect">
            <a:avLst/>
          </a:prstGeom>
        </p:spPr>
      </p:pic>
    </p:spTree>
    <p:extLst>
      <p:ext uri="{BB962C8B-B14F-4D97-AF65-F5344CB8AC3E}">
        <p14:creationId xmlns:p14="http://schemas.microsoft.com/office/powerpoint/2010/main" val="163884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pic>
        <p:nvPicPr>
          <p:cNvPr id="7" name="Imagen 6">
            <a:extLst>
              <a:ext uri="{FF2B5EF4-FFF2-40B4-BE49-F238E27FC236}">
                <a16:creationId xmlns:a16="http://schemas.microsoft.com/office/drawing/2014/main" id="{77F8BBE9-0598-4E0F-A6DE-47094C802BA1}"/>
              </a:ext>
            </a:extLst>
          </p:cNvPr>
          <p:cNvPicPr>
            <a:picLocks noChangeAspect="1"/>
          </p:cNvPicPr>
          <p:nvPr/>
        </p:nvPicPr>
        <p:blipFill rotWithShape="1">
          <a:blip r:embed="rId3"/>
          <a:srcRect r="3048"/>
          <a:stretch/>
        </p:blipFill>
        <p:spPr>
          <a:xfrm>
            <a:off x="-30285" y="2677584"/>
            <a:ext cx="6104037" cy="2465915"/>
          </a:xfrm>
          <a:prstGeom prst="rect">
            <a:avLst/>
          </a:prstGeom>
        </p:spPr>
      </p:pic>
      <p:sp>
        <p:nvSpPr>
          <p:cNvPr id="356" name="Google Shape;356;p31"/>
          <p:cNvSpPr txBox="1">
            <a:spLocks noGrp="1"/>
          </p:cNvSpPr>
          <p:nvPr>
            <p:ph type="title"/>
          </p:nvPr>
        </p:nvSpPr>
        <p:spPr>
          <a:xfrm>
            <a:off x="455707" y="686758"/>
            <a:ext cx="7850093" cy="659757"/>
          </a:xfrm>
          <a:prstGeom prst="rect">
            <a:avLst/>
          </a:prstGeom>
        </p:spPr>
        <p:txBody>
          <a:bodyPr spcFirstLastPara="1" wrap="square" lIns="91425" tIns="91425" rIns="91425" bIns="91425" anchor="b" anchorCtr="0">
            <a:noAutofit/>
          </a:bodyPr>
          <a:lstStyle/>
          <a:p>
            <a:pPr lvl="0"/>
            <a:r>
              <a:rPr lang="es-ES" dirty="0"/>
              <a:t>NOMENCLATURA</a:t>
            </a:r>
            <a:br>
              <a:rPr lang="es-ES" dirty="0"/>
            </a:br>
            <a:r>
              <a:rPr lang="es-ES" dirty="0"/>
              <a:t>NÁUTICA</a:t>
            </a:r>
          </a:p>
        </p:txBody>
      </p:sp>
      <p:sp>
        <p:nvSpPr>
          <p:cNvPr id="360" name="Google Shape;360;p31"/>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
        <p:nvSpPr>
          <p:cNvPr id="19" name="Google Shape;357;p31">
            <a:extLst>
              <a:ext uri="{FF2B5EF4-FFF2-40B4-BE49-F238E27FC236}">
                <a16:creationId xmlns:a16="http://schemas.microsoft.com/office/drawing/2014/main" id="{45542102-0DF3-4536-92F2-D73936783756}"/>
              </a:ext>
            </a:extLst>
          </p:cNvPr>
          <p:cNvSpPr txBox="1">
            <a:spLocks noGrp="1"/>
          </p:cNvSpPr>
          <p:nvPr>
            <p:ph type="body" idx="1"/>
          </p:nvPr>
        </p:nvSpPr>
        <p:spPr>
          <a:xfrm>
            <a:off x="6966207" y="1700069"/>
            <a:ext cx="2025268" cy="917851"/>
          </a:xfrm>
          <a:prstGeom prst="rect">
            <a:avLst/>
          </a:prstGeom>
        </p:spPr>
        <p:txBody>
          <a:bodyPr spcFirstLastPara="1" wrap="square" lIns="91425" tIns="91425" rIns="91425" bIns="91425" anchor="t" anchorCtr="0">
            <a:noAutofit/>
          </a:bodyPr>
          <a:lstStyle/>
          <a:p>
            <a:pPr marL="0" lvl="0" indent="0">
              <a:buNone/>
            </a:pPr>
            <a:r>
              <a:rPr lang="es-ES" b="1" dirty="0">
                <a:latin typeface="Poppins" panose="020B0604020202020204" charset="0"/>
                <a:cs typeface="Poppins" panose="020B0604020202020204" charset="0"/>
              </a:rPr>
              <a:t>TERMINOLOGÍA</a:t>
            </a:r>
          </a:p>
          <a:p>
            <a:r>
              <a:rPr lang="de-DE" dirty="0">
                <a:latin typeface="Poppins" panose="020B0604020202020204" charset="0"/>
                <a:cs typeface="Poppins" panose="020B0604020202020204" charset="0"/>
              </a:rPr>
              <a:t>Calado</a:t>
            </a:r>
          </a:p>
          <a:p>
            <a:r>
              <a:rPr lang="de-DE" dirty="0">
                <a:latin typeface="Poppins" panose="020B0604020202020204" charset="0"/>
                <a:cs typeface="Poppins" panose="020B0604020202020204" charset="0"/>
              </a:rPr>
              <a:t>Puntal</a:t>
            </a:r>
          </a:p>
          <a:p>
            <a:r>
              <a:rPr lang="de-DE" dirty="0">
                <a:latin typeface="Poppins" panose="020B0604020202020204" charset="0"/>
                <a:cs typeface="Poppins" panose="020B0604020202020204" charset="0"/>
              </a:rPr>
              <a:t>Francobordo</a:t>
            </a:r>
          </a:p>
          <a:p>
            <a:r>
              <a:rPr lang="de-DE" dirty="0">
                <a:latin typeface="Poppins" panose="020B0604020202020204" charset="0"/>
                <a:cs typeface="Poppins" panose="020B0604020202020204" charset="0"/>
              </a:rPr>
              <a:t>Manga</a:t>
            </a:r>
          </a:p>
          <a:p>
            <a:r>
              <a:rPr lang="de-DE" dirty="0">
                <a:latin typeface="Poppins" panose="020B0604020202020204" charset="0"/>
                <a:cs typeface="Poppins" panose="020B0604020202020204" charset="0"/>
              </a:rPr>
              <a:t>Desplazamiento</a:t>
            </a:r>
          </a:p>
          <a:p>
            <a:r>
              <a:rPr lang="de-DE" dirty="0">
                <a:latin typeface="Poppins" panose="020B0604020202020204" charset="0"/>
                <a:cs typeface="Poppins" panose="020B0604020202020204" charset="0"/>
              </a:rPr>
              <a:t>Escora</a:t>
            </a:r>
          </a:p>
        </p:txBody>
      </p:sp>
    </p:spTree>
    <p:extLst>
      <p:ext uri="{BB962C8B-B14F-4D97-AF65-F5344CB8AC3E}">
        <p14:creationId xmlns:p14="http://schemas.microsoft.com/office/powerpoint/2010/main" val="810844020"/>
      </p:ext>
    </p:extLst>
  </p:cSld>
  <p:clrMapOvr>
    <a:masterClrMapping/>
  </p:clrMapOvr>
</p:sld>
</file>

<file path=ppt/theme/theme1.xml><?xml version="1.0" encoding="utf-8"?>
<a:theme xmlns:a="http://schemas.openxmlformats.org/drawingml/2006/main" name="Cymbel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7177</TotalTime>
  <Words>10366</Words>
  <Application>Microsoft Office PowerPoint</Application>
  <PresentationFormat>Presentación en pantalla (16:9)</PresentationFormat>
  <Paragraphs>1994</Paragraphs>
  <Slides>64</Slides>
  <Notes>35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64</vt:i4>
      </vt:variant>
    </vt:vector>
  </HeadingPairs>
  <TitlesOfParts>
    <vt:vector size="71" baseType="lpstr">
      <vt:lpstr>Poppins Light</vt:lpstr>
      <vt:lpstr>Poppins</vt:lpstr>
      <vt:lpstr>Arial Black</vt:lpstr>
      <vt:lpstr>Arial</vt:lpstr>
      <vt:lpstr>Oswald</vt:lpstr>
      <vt:lpstr>Courier New</vt:lpstr>
      <vt:lpstr>Cymbeline template</vt:lpstr>
      <vt:lpstr>PNB PATRÓN DE NAVEGACIÓN BÁSICA | ESCOLA PORT</vt:lpstr>
      <vt:lpstr>PNB Patrón de Navegación Básica</vt:lpstr>
      <vt:lpstr>PNB Patrón de Navegación Básica</vt:lpstr>
      <vt:lpstr>NOMENCLATURA</vt:lpstr>
      <vt:lpstr>NOMENCLATURA NÁUTICA</vt:lpstr>
      <vt:lpstr>NOMENCLATURA NÁUTICA</vt:lpstr>
      <vt:lpstr>Presentación de PowerPoint</vt:lpstr>
      <vt:lpstr>NOMENCLATURA NÁUTICA</vt:lpstr>
      <vt:lpstr>NOMENCLATURA NÁUTICA</vt:lpstr>
      <vt:lpstr>EQUIPO DE FONDEO</vt:lpstr>
      <vt:lpstr>HÉLICE</vt:lpstr>
      <vt:lpstr>FONDEO</vt:lpstr>
      <vt:lpstr>FONDEO  </vt:lpstr>
      <vt:lpstr>EQUIPO DE FONDEO</vt:lpstr>
      <vt:lpstr>ELEMENTOS DE AMARRE Y FONDEO</vt:lpstr>
      <vt:lpstr>Presentación de PowerPoint</vt:lpstr>
      <vt:lpstr>FONDEO  </vt:lpstr>
      <vt:lpstr>FONDEO  </vt:lpstr>
      <vt:lpstr>SEGURIDAD</vt:lpstr>
      <vt:lpstr>SEGURIDAD EN LA MAR  </vt:lpstr>
      <vt:lpstr>SEGURIDAD EN LA MAR  </vt:lpstr>
      <vt:lpstr>SEGURIDAD EN LA MAR  </vt:lpstr>
      <vt:lpstr>SEGURIDAD EN LA MAR  </vt:lpstr>
      <vt:lpstr>SEGURIDAD EN LA MAR  </vt:lpstr>
      <vt:lpstr>SEGURIDAD EN LA MAR  </vt:lpstr>
      <vt:lpstr>Presentación de PowerPoint</vt:lpstr>
      <vt:lpstr>MATERIAL DE SEGURIDAD Y OBLIGATORIO</vt:lpstr>
      <vt:lpstr>Presentación de PowerPoint</vt:lpstr>
      <vt:lpstr>Obligatorios por eslora </vt:lpstr>
      <vt:lpstr>EXTINTORES </vt:lpstr>
      <vt:lpstr>HOMBRE AL AGUA (Man Overboard/MOB) </vt:lpstr>
      <vt:lpstr>HOMBRE AL AGUA (Man Overboard/MOB) </vt:lpstr>
      <vt:lpstr>SALVAMENTO MARÍTIMO </vt:lpstr>
      <vt:lpstr>LEGISLACIÓN</vt:lpstr>
      <vt:lpstr>LEGISLACIÓN  </vt:lpstr>
      <vt:lpstr>Tabla de descarga de aguas sucias procedentes de los aseos </vt:lpstr>
      <vt:lpstr>LEGISLACIÓN  </vt:lpstr>
      <vt:lpstr>BALIZAMIENTO</vt:lpstr>
      <vt:lpstr>Presentación de PowerPoint</vt:lpstr>
      <vt:lpstr>Presentación de PowerPoint</vt:lpstr>
      <vt:lpstr>Presentación de PowerPoint</vt:lpstr>
      <vt:lpstr>Presentación de PowerPoint</vt:lpstr>
      <vt:lpstr>Presentación de PowerPoint</vt:lpstr>
      <vt:lpstr>Presentación de PowerPoint</vt:lpstr>
      <vt:lpstr>RIPA</vt:lpstr>
      <vt:lpstr>RIPA Reglamento internacional para la prevención de abordajes</vt:lpstr>
      <vt:lpstr>Presentación de PowerPoint</vt:lpstr>
      <vt:lpstr>Presentación de PowerPoint</vt:lpstr>
      <vt:lpstr>Presentación de PowerPoint</vt:lpstr>
      <vt:lpstr>Presentación de PowerPoint</vt:lpstr>
      <vt:lpstr>Presentación de PowerPoint</vt:lpstr>
      <vt:lpstr>Presentación de PowerPoint</vt:lpstr>
      <vt:lpstr>RIPA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RIPA</vt:lpstr>
      <vt:lpstr>PNB PATRÓN DE NAVEGACIÓN BÁSICA | ESCOLA 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PNB - Escola Port</dc:title>
  <dc:creator>Jesus</dc:creator>
  <cp:lastModifiedBy>jesus mujica</cp:lastModifiedBy>
  <cp:revision>260</cp:revision>
  <dcterms:modified xsi:type="dcterms:W3CDTF">2019-03-14T14:27:33Z</dcterms:modified>
</cp:coreProperties>
</file>